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16" r:id="rId2"/>
    <p:sldId id="289" r:id="rId3"/>
    <p:sldId id="306" r:id="rId4"/>
    <p:sldId id="291" r:id="rId5"/>
    <p:sldId id="258" r:id="rId6"/>
    <p:sldId id="317" r:id="rId7"/>
    <p:sldId id="276" r:id="rId8"/>
    <p:sldId id="310" r:id="rId9"/>
    <p:sldId id="265" r:id="rId10"/>
    <p:sldId id="307" r:id="rId11"/>
    <p:sldId id="318" r:id="rId12"/>
    <p:sldId id="273" r:id="rId13"/>
    <p:sldId id="304" r:id="rId14"/>
    <p:sldId id="315" r:id="rId15"/>
    <p:sldId id="292" r:id="rId16"/>
    <p:sldId id="305" r:id="rId17"/>
    <p:sldId id="296" r:id="rId18"/>
    <p:sldId id="297" r:id="rId19"/>
    <p:sldId id="300" r:id="rId20"/>
    <p:sldId id="298" r:id="rId21"/>
    <p:sldId id="301" r:id="rId22"/>
    <p:sldId id="299" r:id="rId23"/>
    <p:sldId id="303" r:id="rId24"/>
    <p:sldId id="311" r:id="rId25"/>
    <p:sldId id="312" r:id="rId26"/>
    <p:sldId id="319" r:id="rId27"/>
    <p:sldId id="320" r:id="rId28"/>
    <p:sldId id="313"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B36808-EFF1-47A3-B530-8485798E9511}">
          <p14:sldIdLst>
            <p14:sldId id="316"/>
            <p14:sldId id="289"/>
            <p14:sldId id="306"/>
            <p14:sldId id="291"/>
            <p14:sldId id="258"/>
            <p14:sldId id="317"/>
            <p14:sldId id="276"/>
            <p14:sldId id="310"/>
            <p14:sldId id="265"/>
            <p14:sldId id="307"/>
            <p14:sldId id="318"/>
            <p14:sldId id="273"/>
            <p14:sldId id="304"/>
            <p14:sldId id="315"/>
            <p14:sldId id="292"/>
            <p14:sldId id="305"/>
            <p14:sldId id="296"/>
            <p14:sldId id="297"/>
            <p14:sldId id="300"/>
            <p14:sldId id="298"/>
            <p14:sldId id="301"/>
            <p14:sldId id="299"/>
            <p14:sldId id="303"/>
            <p14:sldId id="311"/>
            <p14:sldId id="312"/>
            <p14:sldId id="319"/>
            <p14:sldId id="320"/>
            <p14:sldId id="313"/>
            <p14:sldId id="2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arles Ogden" initials="CO [2]" lastIdx="12" clrIdx="6">
    <p:extLst>
      <p:ext uri="{19B8F6BF-5375-455C-9EA6-DF929625EA0E}">
        <p15:presenceInfo xmlns:p15="http://schemas.microsoft.com/office/powerpoint/2012/main" userId="S::charles.ogden@edcoms.co.uk::04fe0c2a-0146-44af-9e8b-8620f6ad805f" providerId="AD"/>
      </p:ext>
    </p:extLst>
  </p:cmAuthor>
  <p:cmAuthor id="1" name="Jemma Best" initials="JB" lastIdx="52" clrIdx="0">
    <p:extLst>
      <p:ext uri="{19B8F6BF-5375-455C-9EA6-DF929625EA0E}">
        <p15:presenceInfo xmlns:p15="http://schemas.microsoft.com/office/powerpoint/2012/main" userId="S-1-5-21-1598838018-3775903872-2167328690-1310" providerId="AD"/>
      </p:ext>
    </p:extLst>
  </p:cmAuthor>
  <p:cmAuthor id="8" name="Stephanie Campbell" initials="SC" lastIdx="4" clrIdx="7">
    <p:extLst>
      <p:ext uri="{19B8F6BF-5375-455C-9EA6-DF929625EA0E}">
        <p15:presenceInfo xmlns:p15="http://schemas.microsoft.com/office/powerpoint/2012/main" userId="S-1-5-21-2626656124-3858264185-3672416664-9709" providerId="AD"/>
      </p:ext>
    </p:extLst>
  </p:cmAuthor>
  <p:cmAuthor id="2" name="Florence Ackland" initials="FA" lastIdx="16" clrIdx="1">
    <p:extLst>
      <p:ext uri="{19B8F6BF-5375-455C-9EA6-DF929625EA0E}">
        <p15:presenceInfo xmlns:p15="http://schemas.microsoft.com/office/powerpoint/2012/main" userId="S-1-5-21-1598838018-3775903872-2167328690-22119" providerId="AD"/>
      </p:ext>
    </p:extLst>
  </p:cmAuthor>
  <p:cmAuthor id="9" name="Katrina MacKay" initials="KM" lastIdx="32" clrIdx="8">
    <p:extLst>
      <p:ext uri="{19B8F6BF-5375-455C-9EA6-DF929625EA0E}">
        <p15:presenceInfo xmlns:p15="http://schemas.microsoft.com/office/powerpoint/2012/main" userId="S::Katrina.MacKay@edcoms.co.uk::f08a222a-e76f-476c-a023-d4c611eb5749" providerId="AD"/>
      </p:ext>
    </p:extLst>
  </p:cmAuthor>
  <p:cmAuthor id="3" name="Charles Ogden" initials="CO" lastIdx="6" clrIdx="2">
    <p:extLst>
      <p:ext uri="{19B8F6BF-5375-455C-9EA6-DF929625EA0E}">
        <p15:presenceInfo xmlns:p15="http://schemas.microsoft.com/office/powerpoint/2012/main" userId="S-1-5-21-1598838018-3775903872-2167328690-22118" providerId="AD"/>
      </p:ext>
    </p:extLst>
  </p:cmAuthor>
  <p:cmAuthor id="4" name="Jackie Bailey" initials="JB" lastIdx="51" clrIdx="3">
    <p:extLst>
      <p:ext uri="{19B8F6BF-5375-455C-9EA6-DF929625EA0E}">
        <p15:presenceInfo xmlns:p15="http://schemas.microsoft.com/office/powerpoint/2012/main" userId="S-1-5-21-2626656124-3858264185-3672416664-8707" providerId="AD"/>
      </p:ext>
    </p:extLst>
  </p:cmAuthor>
  <p:cmAuthor id="5" name="Catriona Hull" initials="CH" lastIdx="13" clrIdx="4">
    <p:extLst>
      <p:ext uri="{19B8F6BF-5375-455C-9EA6-DF929625EA0E}">
        <p15:presenceInfo xmlns:p15="http://schemas.microsoft.com/office/powerpoint/2012/main" userId="S-1-5-21-1598838018-3775903872-2167328690-7791" providerId="AD"/>
      </p:ext>
    </p:extLst>
  </p:cmAuthor>
  <p:cmAuthor id="6" name="Microsoft Office User" initials="MOU" lastIdx="1"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1" autoAdjust="0"/>
    <p:restoredTop sz="93817" autoAdjust="0"/>
  </p:normalViewPr>
  <p:slideViewPr>
    <p:cSldViewPr snapToGrid="0">
      <p:cViewPr varScale="1">
        <p:scale>
          <a:sx n="84" d="100"/>
          <a:sy n="84" d="100"/>
        </p:scale>
        <p:origin x="840" y="51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77574-650F-44D9-A23E-969244085A06}" type="datetimeFigureOut">
              <a:rPr lang="en-GB" smtClean="0"/>
              <a:t>19/12/2019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21AB1-F539-4EA8-BE6E-7370955B0DBA}" type="slidenum">
              <a:rPr lang="en-GB" smtClean="0"/>
              <a:t>‹#›</a:t>
            </a:fld>
            <a:endParaRPr lang="en-GB"/>
          </a:p>
        </p:txBody>
      </p:sp>
    </p:spTree>
    <p:extLst>
      <p:ext uri="{BB962C8B-B14F-4D97-AF65-F5344CB8AC3E}">
        <p14:creationId xmlns:p14="http://schemas.microsoft.com/office/powerpoint/2010/main" val="406571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cyclenow.com/recycling-knowledge/recycling-around-your-h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recyclenow.com/local-recycl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cyclenow.com/recycling-knowledge/packaging-symbols-explain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youtube.com/watch?v=sLktjtlXCN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vam.ac.uk/articles/glacier-girl" TargetMode="External"/><Relationship Id="rId7" Type="http://schemas.openxmlformats.org/officeDocument/2006/relationships/hyperlink" Target="http://www.youtube.com/watch?v=pXY8NLamZk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guinnessworldrecords.com/world-records/93947-most-bottles-recycled-by-a-dog" TargetMode="External"/><Relationship Id="rId5" Type="http://schemas.openxmlformats.org/officeDocument/2006/relationships/hyperlink" Target="http://www.earthguardians.org/xiuhtezcatl" TargetMode="External"/><Relationship Id="rId4" Type="http://schemas.openxmlformats.org/officeDocument/2006/relationships/hyperlink" Target="http://ryansrecycling.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2</a:t>
            </a:fld>
            <a:endParaRPr lang="en-GB" dirty="0"/>
          </a:p>
        </p:txBody>
      </p:sp>
    </p:spTree>
    <p:extLst>
      <p:ext uri="{BB962C8B-B14F-4D97-AF65-F5344CB8AC3E}">
        <p14:creationId xmlns:p14="http://schemas.microsoft.com/office/powerpoint/2010/main" val="399714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Delivery notes </a:t>
            </a:r>
          </a:p>
          <a:p>
            <a:endParaRPr lang="en-GB" b="1" noProof="0" dirty="0"/>
          </a:p>
          <a:p>
            <a:r>
              <a:rPr lang="en-GB" b="1" u="sng" noProof="0" dirty="0"/>
              <a:t>Discussion: What materials are commonly recyclable? (3 minutes)</a:t>
            </a:r>
          </a:p>
          <a:p>
            <a:endParaRPr lang="en-GB" noProof="0" dirty="0"/>
          </a:p>
          <a:p>
            <a:pPr marL="0" indent="0">
              <a:buFont typeface="Arial" panose="020B0604020202020204" pitchFamily="34" charset="0"/>
              <a:buNone/>
            </a:pPr>
            <a:r>
              <a:rPr lang="en-GB" noProof="0" dirty="0"/>
              <a:t>Ask pupils:</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b="1" noProof="0" dirty="0"/>
              <a:t>What can we recycle? </a:t>
            </a:r>
            <a:r>
              <a:rPr lang="en-GB" noProof="0" dirty="0"/>
              <a:t>Take 5 or 6 suggestions from the class. </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Click on the screen to reveal items that can commonly be recycled (all areas are a bit different). </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If your class come up with any suggestions not shown on the slide, check on the Recycle Now website to see if they are in fact commonly recyclable. </a:t>
            </a:r>
            <a:r>
              <a:rPr lang="en-GB" noProof="0" dirty="0">
                <a:hlinkClick r:id="rId3"/>
              </a:rPr>
              <a:t>www.recyclenow.com/recycling-knowledge/recycling-around-your-home</a:t>
            </a:r>
            <a:endParaRPr lang="en-GB" noProof="0" dirty="0"/>
          </a:p>
          <a:p>
            <a:pPr marL="0" indent="0">
              <a:buFont typeface="Arial" panose="020B0604020202020204" pitchFamily="34" charset="0"/>
              <a:buNone/>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p:txBody>
      </p:sp>
      <p:sp>
        <p:nvSpPr>
          <p:cNvPr id="4" name="Slide Number Placeholder 3"/>
          <p:cNvSpPr>
            <a:spLocks noGrp="1"/>
          </p:cNvSpPr>
          <p:nvPr>
            <p:ph type="sldNum" sz="quarter" idx="5"/>
          </p:nvPr>
        </p:nvSpPr>
        <p:spPr/>
        <p:txBody>
          <a:bodyPr/>
          <a:lstStyle/>
          <a:p>
            <a:fld id="{C0121AB1-F539-4EA8-BE6E-7370955B0DBA}" type="slidenum">
              <a:rPr lang="en-GB" smtClean="0"/>
              <a:t>12</a:t>
            </a:fld>
            <a:endParaRPr lang="en-GB"/>
          </a:p>
        </p:txBody>
      </p:sp>
    </p:spTree>
    <p:extLst>
      <p:ext uri="{BB962C8B-B14F-4D97-AF65-F5344CB8AC3E}">
        <p14:creationId xmlns:p14="http://schemas.microsoft.com/office/powerpoint/2010/main" val="123636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time allows, replace these images with images of a recycling bins from your own home (or images from the Recycling Locator for your area) and school.</a:t>
            </a:r>
          </a:p>
          <a:p>
            <a:endParaRPr lang="en-US" b="1" dirty="0"/>
          </a:p>
          <a:p>
            <a:endParaRPr lang="en-US" b="1" dirty="0"/>
          </a:p>
          <a:p>
            <a:r>
              <a:rPr lang="en-US" b="1" u="sng" dirty="0"/>
              <a:t>Discussion activity – Where do we recycle?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pupils: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What recycling containers do you have at home? What goes into them? </a:t>
            </a:r>
            <a:r>
              <a:rPr lang="en-US" sz="1200" dirty="0"/>
              <a:t>Refer to the </a:t>
            </a:r>
            <a:r>
              <a:rPr lang="en-US" sz="1200" b="1" i="1" dirty="0"/>
              <a:t>Home recycling survey</a:t>
            </a:r>
            <a:r>
              <a:rPr lang="en-US" sz="1200" dirty="0"/>
              <a:t>, if you set this as a pre-task – what recycling containers do pupils have at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Where are the recycling bins in school? What do they look like? What goes in them?</a:t>
            </a:r>
          </a:p>
          <a:p>
            <a:endParaRPr lang="en-US" b="0" i="0" dirty="0"/>
          </a:p>
          <a:p>
            <a:pPr marL="171450" indent="-171450">
              <a:buFont typeface="Arial" panose="020B0604020202020204" pitchFamily="34" charset="0"/>
              <a:buChar char="•"/>
            </a:pPr>
            <a:r>
              <a:rPr lang="en-US" b="1" i="0" dirty="0"/>
              <a:t>Is there anywhere else that they can recycle in their area? </a:t>
            </a:r>
            <a:r>
              <a:rPr lang="en-US" b="0" i="0" dirty="0"/>
              <a:t>(For example large recycling bins in supermarket carparks, or facilities at council recycling </a:t>
            </a:r>
            <a:r>
              <a:rPr lang="en-US" b="0" i="0" dirty="0" err="1"/>
              <a:t>centres</a:t>
            </a:r>
            <a:r>
              <a:rPr lang="en-US" b="0" i="0" dirty="0"/>
              <a:t>.)</a:t>
            </a:r>
          </a:p>
          <a:p>
            <a:endParaRPr lang="en-US" b="0" i="0" dirty="0"/>
          </a:p>
          <a:p>
            <a:pPr marL="0" indent="0">
              <a:buNone/>
            </a:pPr>
            <a:r>
              <a:rPr lang="en-US" sz="1200" dirty="0"/>
              <a:t>Explain how important it is to know what can be recycled in your area and what bins to use, as this is the only way that you can recycle effectively.</a:t>
            </a:r>
          </a:p>
          <a:p>
            <a:endParaRPr lang="en-US" b="0" i="0" dirty="0"/>
          </a:p>
          <a:p>
            <a:endParaRPr lang="en-US"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sng" noProof="0" dirty="0"/>
              <a:t>Internet-based research: What can we recycle in our area? (7 minutes)</a:t>
            </a:r>
          </a:p>
          <a:p>
            <a:pPr marL="0" indent="0">
              <a:buFont typeface="Arial" panose="020B0604020202020204" pitchFamily="34" charset="0"/>
              <a:buNone/>
            </a:pPr>
            <a:endParaRPr lang="en-GB" noProof="0" dirty="0"/>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Use Recycle Now’s Recycling Locator - </a:t>
            </a:r>
            <a:r>
              <a:rPr lang="en-GB" noProof="0" dirty="0">
                <a:hlinkClick r:id="rId3"/>
              </a:rPr>
              <a:t>www.recyclenow.com/local-recycling</a:t>
            </a:r>
            <a:r>
              <a:rPr lang="en-GB" noProof="0" dirty="0"/>
              <a:t> to identify what recycling containers are used in your area, and what can be put in each. </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Ask pupils:</a:t>
            </a:r>
          </a:p>
          <a:p>
            <a:pPr marL="0" indent="0">
              <a:buFont typeface="Arial" panose="020B0604020202020204" pitchFamily="34" charset="0"/>
              <a:buNone/>
            </a:pPr>
            <a:endParaRPr lang="en-GB" noProof="0" dirty="0"/>
          </a:p>
          <a:p>
            <a:pPr marL="171450" indent="-171450">
              <a:buFont typeface="Arial" panose="020B0604020202020204" pitchFamily="34" charset="0"/>
              <a:buChar char="•"/>
            </a:pPr>
            <a:r>
              <a:rPr lang="en-GB" b="1" noProof="0" dirty="0"/>
              <a:t>Are you surprised by anything they learn using the Recycling Locator?</a:t>
            </a:r>
          </a:p>
          <a:p>
            <a:pPr marL="0" indent="0">
              <a:buFont typeface="Arial" panose="020B0604020202020204" pitchFamily="34" charset="0"/>
              <a:buNone/>
            </a:pPr>
            <a:endParaRPr lang="en-GB" b="1" noProof="0" dirty="0"/>
          </a:p>
          <a:p>
            <a:pPr marL="0" indent="0">
              <a:buFont typeface="Arial" panose="020B0604020202020204" pitchFamily="34" charset="0"/>
              <a:buNone/>
            </a:pPr>
            <a:r>
              <a:rPr lang="en-GB" b="1" noProof="0" dirty="0"/>
              <a:t>EXTENSION ACTIVITY 1: </a:t>
            </a:r>
          </a:p>
          <a:p>
            <a:pPr marL="0" indent="0">
              <a:buFont typeface="Arial" panose="020B0604020202020204" pitchFamily="34" charset="0"/>
              <a:buNone/>
            </a:pPr>
            <a:endParaRPr lang="en-GB" b="1" noProof="0" dirty="0"/>
          </a:p>
          <a:p>
            <a:pPr marL="0" indent="0">
              <a:buFont typeface="Arial" panose="020B0604020202020204" pitchFamily="34" charset="0"/>
              <a:buNone/>
            </a:pPr>
            <a:r>
              <a:rPr lang="en-GB" b="1" u="sng" noProof="0" dirty="0"/>
              <a:t>Make a ‘Guide to recycling in our area’ poster (15 minutes)</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You record your findings from using the Recycling Locator on the </a:t>
            </a:r>
            <a:r>
              <a:rPr lang="en-GB" b="1" i="1" noProof="0" dirty="0"/>
              <a:t>Recycling In Our Area </a:t>
            </a:r>
            <a:r>
              <a:rPr lang="en-GB" b="0" i="0" noProof="0" dirty="0"/>
              <a:t>poster</a:t>
            </a:r>
            <a:r>
              <a:rPr lang="en-GB" b="1" i="1" noProof="0" dirty="0"/>
              <a:t>. </a:t>
            </a:r>
            <a:r>
              <a:rPr lang="en-GB" b="0" i="0" noProof="0" dirty="0"/>
              <a:t>Cut out the recycling containers, colour them in, and stick them to the template poster, then annotate them to show what goes into each container. </a:t>
            </a:r>
            <a:endParaRPr lang="en-GB" noProof="0" dirty="0"/>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A printed copy of the poster and the recycling container sheet is included in the starter pack, or you can print off the materials at </a:t>
            </a:r>
            <a:r>
              <a:rPr lang="en-GB" b="1" noProof="0" dirty="0"/>
              <a:t>www.theactionpack.co.uk</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Display your personalised poster in a location where parents and school staff will be able to see it. </a:t>
            </a:r>
          </a:p>
          <a:p>
            <a:pPr marL="0" indent="0">
              <a:buFont typeface="Arial" panose="020B0604020202020204" pitchFamily="34" charset="0"/>
              <a:buNone/>
            </a:pPr>
            <a:endParaRPr lang="en-US" noProof="0" dirty="0"/>
          </a:p>
          <a:p>
            <a:pPr marL="0" indent="0">
              <a:buFont typeface="Arial" panose="020B0604020202020204" pitchFamily="34" charset="0"/>
              <a:buNone/>
            </a:pPr>
            <a:r>
              <a:rPr lang="en-US" b="1" u="none" noProof="0" dirty="0"/>
              <a:t>EXTENSION ACTIVITY 2:</a:t>
            </a:r>
          </a:p>
          <a:p>
            <a:pPr marL="0" indent="0">
              <a:buFont typeface="Arial" panose="020B0604020202020204" pitchFamily="34" charset="0"/>
              <a:buNone/>
            </a:pPr>
            <a:endParaRPr lang="en-US" b="1" u="sng" noProof="0" dirty="0"/>
          </a:p>
          <a:p>
            <a:pPr marL="0" indent="0">
              <a:buFont typeface="Arial" panose="020B0604020202020204" pitchFamily="34" charset="0"/>
              <a:buNone/>
            </a:pPr>
            <a:r>
              <a:rPr lang="en-US" b="1" u="sng" noProof="0" dirty="0"/>
              <a:t>Sorting task (10 minutes)</a:t>
            </a:r>
          </a:p>
          <a:p>
            <a:pPr marL="0" indent="0">
              <a:buFont typeface="Arial" panose="020B0604020202020204" pitchFamily="34" charset="0"/>
              <a:buNone/>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t>Complete an in-class sorting activity using the information learned from using the Recycling Locator.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t>Split pupils into four groups of 2-5 and give each group a selection of recyclable and non-recyclable items. Ask them to sort the items into two piles: items recyclable in your area and items not recyclable in your area.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t>Ask groups to review each others work after 3 minutes, using Recycle Now’s recycling locator to check specific items. Pupils could take a photo at the end of the activity and display it in the classroom as a reminder of the materials that can/can’t be recycled in their area.</a:t>
            </a:r>
          </a:p>
          <a:p>
            <a:endParaRPr lang="en-US" b="0" i="0" dirty="0"/>
          </a:p>
          <a:p>
            <a:pPr marL="0" indent="0">
              <a:buNone/>
            </a:pPr>
            <a:endParaRPr lang="en-US" sz="1200" dirty="0"/>
          </a:p>
          <a:p>
            <a:r>
              <a:rPr lang="en-US" b="0" i="1" dirty="0"/>
              <a:t>NB: For more activities and examples related to recycling bins, download the Recycling Homework Sheet from www.theactionpack.co.uk</a:t>
            </a:r>
            <a:endParaRPr lang="en-GB" b="0" i="1" dirty="0"/>
          </a:p>
        </p:txBody>
      </p:sp>
      <p:sp>
        <p:nvSpPr>
          <p:cNvPr id="4" name="Slide Number Placeholder 3"/>
          <p:cNvSpPr>
            <a:spLocks noGrp="1"/>
          </p:cNvSpPr>
          <p:nvPr>
            <p:ph type="sldNum" sz="quarter" idx="5"/>
          </p:nvPr>
        </p:nvSpPr>
        <p:spPr/>
        <p:txBody>
          <a:bodyPr/>
          <a:lstStyle/>
          <a:p>
            <a:fld id="{C0121AB1-F539-4EA8-BE6E-7370955B0DBA}" type="slidenum">
              <a:rPr lang="en-GB" smtClean="0"/>
              <a:t>13</a:t>
            </a:fld>
            <a:endParaRPr lang="en-GB"/>
          </a:p>
        </p:txBody>
      </p:sp>
    </p:spTree>
    <p:extLst>
      <p:ext uri="{BB962C8B-B14F-4D97-AF65-F5344CB8AC3E}">
        <p14:creationId xmlns:p14="http://schemas.microsoft.com/office/powerpoint/2010/main" val="382164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u="sng" dirty="0"/>
          </a:p>
          <a:p>
            <a:r>
              <a:rPr lang="en-GB" b="1" u="sng" dirty="0"/>
              <a:t>What can’t be recycled (2 minutes)</a:t>
            </a:r>
          </a:p>
          <a:p>
            <a:endParaRPr lang="en-GB" b="1" dirty="0"/>
          </a:p>
          <a:p>
            <a:r>
              <a:rPr lang="en-GB" b="0" dirty="0"/>
              <a:t>Run through the list so that pupils understand what is not recyclable. This slide can also be printed out and used as a reference in the classroom, around the school or in pupils’ homes.</a:t>
            </a:r>
          </a:p>
        </p:txBody>
      </p:sp>
      <p:sp>
        <p:nvSpPr>
          <p:cNvPr id="4" name="Slide Number Placeholder 3"/>
          <p:cNvSpPr>
            <a:spLocks noGrp="1"/>
          </p:cNvSpPr>
          <p:nvPr>
            <p:ph type="sldNum" sz="quarter" idx="5"/>
          </p:nvPr>
        </p:nvSpPr>
        <p:spPr/>
        <p:txBody>
          <a:bodyPr/>
          <a:lstStyle/>
          <a:p>
            <a:fld id="{C0121AB1-F539-4EA8-BE6E-7370955B0DBA}" type="slidenum">
              <a:rPr lang="en-GB" smtClean="0"/>
              <a:t>14</a:t>
            </a:fld>
            <a:endParaRPr lang="en-GB"/>
          </a:p>
        </p:txBody>
      </p:sp>
    </p:spTree>
    <p:extLst>
      <p:ext uri="{BB962C8B-B14F-4D97-AF65-F5344CB8AC3E}">
        <p14:creationId xmlns:p14="http://schemas.microsoft.com/office/powerpoint/2010/main" val="129550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b="1" u="sng" dirty="0"/>
              <a:t>Symbol identification activity: How do you know if something can be recycled? (5 minutes)</a:t>
            </a:r>
          </a:p>
          <a:p>
            <a:pPr marL="0" indent="0">
              <a:buNone/>
            </a:pPr>
            <a:endParaRPr lang="en-GB" dirty="0"/>
          </a:p>
          <a:p>
            <a:pPr marL="0" indent="0">
              <a:buNone/>
            </a:pPr>
            <a:r>
              <a:rPr lang="en-GB" dirty="0"/>
              <a:t>Reinforce that not all materials, or types of a material (e.g. types of plastic) can be recycled. Ask pupils:</a:t>
            </a:r>
          </a:p>
          <a:p>
            <a:pPr marL="0" indent="0">
              <a:buNone/>
            </a:pPr>
            <a:endParaRPr lang="en-GB" dirty="0"/>
          </a:p>
          <a:p>
            <a:pPr marL="171450" indent="-171450">
              <a:buFont typeface="Arial" panose="020B0604020202020204" pitchFamily="34" charset="0"/>
              <a:buChar char="•"/>
            </a:pPr>
            <a:r>
              <a:rPr lang="en-GB" b="1" dirty="0"/>
              <a:t>How do you know if something can be recycled? </a:t>
            </a:r>
            <a:r>
              <a:rPr lang="en-GB" b="0" dirty="0"/>
              <a:t>Explain that many materials have symbols to give you information about recycling.</a:t>
            </a:r>
          </a:p>
          <a:p>
            <a:pPr marL="0" indent="0">
              <a:buNone/>
            </a:pPr>
            <a:endParaRPr lang="en-GB" dirty="0"/>
          </a:p>
          <a:p>
            <a:pPr marL="0" indent="0">
              <a:buNone/>
            </a:pPr>
            <a:r>
              <a:rPr lang="en-GB" dirty="0"/>
              <a:t>On screen are a number of recycling-related symbols. Ask pupils:</a:t>
            </a:r>
          </a:p>
          <a:p>
            <a:pPr marL="0" indent="0">
              <a:buNone/>
            </a:pPr>
            <a:endParaRPr lang="en-GB" dirty="0"/>
          </a:p>
          <a:p>
            <a:pPr marL="171450" indent="-171450">
              <a:buFont typeface="Arial" panose="020B0604020202020204" pitchFamily="34" charset="0"/>
              <a:buChar char="•"/>
            </a:pPr>
            <a:r>
              <a:rPr lang="en-GB" b="1" dirty="0"/>
              <a:t>Do they recognise any of the symbols? What do they mean?</a:t>
            </a:r>
          </a:p>
          <a:p>
            <a:pPr marL="0" indent="0">
              <a:buNone/>
            </a:pPr>
            <a:endParaRPr lang="en-GB" dirty="0"/>
          </a:p>
          <a:p>
            <a:pPr marL="0" indent="0">
              <a:buNone/>
            </a:pPr>
            <a:r>
              <a:rPr lang="en-GB" dirty="0"/>
              <a:t>Explain that many people don’t know what these symbols actually mean. To check what the symbols on the screen mean, click to reveal their definitions. Ask students to suggest what each symbol might mean before revealing them.</a:t>
            </a:r>
          </a:p>
          <a:p>
            <a:pPr marL="0" indent="0">
              <a:buNone/>
            </a:pPr>
            <a:endParaRPr lang="en-GB" dirty="0"/>
          </a:p>
          <a:p>
            <a:pPr marL="0" indent="0">
              <a:buNone/>
            </a:pPr>
            <a:r>
              <a:rPr lang="en-US" dirty="0"/>
              <a:t>Check out Recycle Now’s comprehensive guide to recycling symbols here: </a:t>
            </a:r>
            <a:r>
              <a:rPr lang="en-GB" dirty="0">
                <a:hlinkClick r:id="rId3"/>
              </a:rPr>
              <a:t>www.recyclenow.com/recycling-knowledge/packaging-symbols-explained</a:t>
            </a:r>
            <a:endParaRPr lang="en-US" dirty="0"/>
          </a:p>
          <a:p>
            <a:pPr marL="0" indent="0">
              <a:buNone/>
            </a:pPr>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15</a:t>
            </a:fld>
            <a:endParaRPr lang="en-GB"/>
          </a:p>
        </p:txBody>
      </p:sp>
    </p:spTree>
    <p:extLst>
      <p:ext uri="{BB962C8B-B14F-4D97-AF65-F5344CB8AC3E}">
        <p14:creationId xmlns:p14="http://schemas.microsoft.com/office/powerpoint/2010/main" val="13083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noProof="0" dirty="0"/>
              <a:t>Delivery notes </a:t>
            </a:r>
          </a:p>
          <a:p>
            <a:pPr marL="0" indent="0">
              <a:buFont typeface="Arial" panose="020B0604020202020204" pitchFamily="34" charset="0"/>
              <a:buNone/>
            </a:pPr>
            <a:endParaRPr lang="en-US" b="1" noProof="0" dirty="0"/>
          </a:p>
          <a:p>
            <a:pPr marL="0" indent="0">
              <a:buFont typeface="Arial" panose="020B0604020202020204" pitchFamily="34" charset="0"/>
              <a:buNone/>
            </a:pPr>
            <a:r>
              <a:rPr lang="en-US" b="1" noProof="0" dirty="0"/>
              <a:t>EXTENSION ACTIVITY </a:t>
            </a:r>
          </a:p>
          <a:p>
            <a:pPr marL="0" indent="0">
              <a:buFont typeface="Arial" panose="020B0604020202020204" pitchFamily="34" charset="0"/>
              <a:buNone/>
            </a:pPr>
            <a:endParaRPr lang="en-US" b="1" noProof="0" dirty="0"/>
          </a:p>
          <a:p>
            <a:pPr marL="0" indent="0">
              <a:buFont typeface="Arial" panose="020B0604020202020204" pitchFamily="34" charset="0"/>
              <a:buNone/>
            </a:pPr>
            <a:r>
              <a:rPr lang="en-US" b="1" u="sng" noProof="0" dirty="0"/>
              <a:t>Creative activity: Create Recycling Reminder signs for your home (20 minutes)</a:t>
            </a:r>
          </a:p>
          <a:p>
            <a:pPr marL="0" indent="0">
              <a:buFont typeface="Arial" panose="020B0604020202020204" pitchFamily="34" charset="0"/>
              <a:buNone/>
            </a:pPr>
            <a:endParaRPr lang="en-GB" b="1" noProof="0" dirty="0"/>
          </a:p>
          <a:p>
            <a:pPr marL="0" indent="0">
              <a:buFont typeface="Arial" panose="020B0604020202020204" pitchFamily="34" charset="0"/>
              <a:buNone/>
            </a:pPr>
            <a:r>
              <a:rPr lang="en-GB" noProof="0" dirty="0"/>
              <a:t>Ask pupils to think about the different materials that can be recycled in each room of their house.</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Explain that they need to create recycling reminder signs to stick up in each room of their house. </a:t>
            </a:r>
          </a:p>
          <a:p>
            <a:pPr marL="0" indent="0">
              <a:buFont typeface="Arial" panose="020B0604020202020204" pitchFamily="34" charset="0"/>
              <a:buNone/>
            </a:pPr>
            <a:endParaRPr lang="en-GB" noProof="0" dirty="0"/>
          </a:p>
          <a:p>
            <a:pPr marL="0" indent="0">
              <a:buFont typeface="Arial" panose="020B0604020202020204" pitchFamily="34" charset="0"/>
              <a:buNone/>
            </a:pPr>
            <a:r>
              <a:rPr lang="en-GB" noProof="0" dirty="0"/>
              <a:t>They could create a sign for the kitchen, bathroom, bedroom or living room. </a:t>
            </a:r>
          </a:p>
          <a:p>
            <a:pPr marL="0" indent="0">
              <a:buFont typeface="Arial" panose="020B0604020202020204" pitchFamily="34" charset="0"/>
              <a:buNone/>
            </a:pPr>
            <a:endParaRPr lang="en-US" noProof="0" dirty="0"/>
          </a:p>
          <a:p>
            <a:pPr marL="0" indent="0">
              <a:buFont typeface="Arial" panose="020B0604020202020204" pitchFamily="34" charset="0"/>
              <a:buNone/>
            </a:pPr>
            <a:r>
              <a:rPr lang="en-US" noProof="0" dirty="0"/>
              <a:t>P</a:t>
            </a:r>
            <a:r>
              <a:rPr lang="en-GB" noProof="0" dirty="0"/>
              <a:t>lay this video to give pupils an idea of what items can be recycled from each room: </a:t>
            </a:r>
            <a:r>
              <a:rPr lang="en-GB" dirty="0">
                <a:hlinkClick r:id="rId3"/>
              </a:rPr>
              <a:t>www.youtube.com/watch?v=sLktjtlXCNo</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noProof="0" dirty="0"/>
              <a:t>Encourage pupils to think of more recyclable items that are in different rooms in their own homes.</a:t>
            </a:r>
          </a:p>
          <a:p>
            <a:pPr marL="0" indent="0">
              <a:buFont typeface="Arial" panose="020B0604020202020204" pitchFamily="34" charset="0"/>
              <a:buNone/>
            </a:pPr>
            <a:endParaRPr lang="en-US"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NB: For more activities and examples related to room-by-room recycling, download the Recycling Homework Sheet from www.theactionpack.co.uk</a:t>
            </a:r>
            <a:endParaRPr lang="en-GB" b="1" noProof="0" dirty="0"/>
          </a:p>
          <a:p>
            <a:pPr marL="0" indent="0">
              <a:buFont typeface="Arial" panose="020B0604020202020204" pitchFamily="34" charset="0"/>
              <a:buNone/>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Then, they can tell their family about all the things they’ve learnt today and put up their Recycling Reminder signs in their home!</a:t>
            </a:r>
            <a:endParaRPr lang="en-GB" noProof="0" dirty="0"/>
          </a:p>
          <a:p>
            <a:pPr marL="0" indent="0">
              <a:buFont typeface="Arial" panose="020B0604020202020204" pitchFamily="34" charset="0"/>
              <a:buNone/>
            </a:pPr>
            <a:endParaRPr lang="en-US" noProof="0" dirty="0"/>
          </a:p>
        </p:txBody>
      </p:sp>
      <p:sp>
        <p:nvSpPr>
          <p:cNvPr id="4" name="Slide Number Placeholder 3"/>
          <p:cNvSpPr>
            <a:spLocks noGrp="1"/>
          </p:cNvSpPr>
          <p:nvPr>
            <p:ph type="sldNum" sz="quarter" idx="5"/>
          </p:nvPr>
        </p:nvSpPr>
        <p:spPr/>
        <p:txBody>
          <a:bodyPr/>
          <a:lstStyle/>
          <a:p>
            <a:fld id="{C0121AB1-F539-4EA8-BE6E-7370955B0DBA}" type="slidenum">
              <a:rPr lang="en-GB" smtClean="0"/>
              <a:t>16</a:t>
            </a:fld>
            <a:endParaRPr lang="en-GB"/>
          </a:p>
        </p:txBody>
      </p:sp>
    </p:spTree>
    <p:extLst>
      <p:ext uri="{BB962C8B-B14F-4D97-AF65-F5344CB8AC3E}">
        <p14:creationId xmlns:p14="http://schemas.microsoft.com/office/powerpoint/2010/main" val="211351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dirty="0"/>
              <a:t>OPTIONAL EXTENSION: </a:t>
            </a:r>
          </a:p>
          <a:p>
            <a:endParaRPr lang="en-US" b="1" u="sng" dirty="0"/>
          </a:p>
          <a:p>
            <a:r>
              <a:rPr lang="en-US" b="1" u="sng" dirty="0"/>
              <a:t>How do you recycle glass, paper and plastic?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Explain that all the different materials that can be recycled need to be processed in different ways. So, how are different materials recycled?</a:t>
            </a:r>
          </a:p>
          <a:p>
            <a:endParaRPr lang="en-US" b="1" dirty="0"/>
          </a:p>
          <a:p>
            <a:r>
              <a:rPr lang="en-US" b="0" dirty="0"/>
              <a:t>Ask pupils to pick one of the materials on the board. </a:t>
            </a:r>
          </a:p>
          <a:p>
            <a:endParaRPr lang="en-US" b="0" dirty="0"/>
          </a:p>
          <a:p>
            <a:r>
              <a:rPr lang="en-US" b="0" dirty="0"/>
              <a:t>Click the name of the material to be taken to the relevant slide in the PowerPoint. </a:t>
            </a:r>
          </a:p>
          <a:p>
            <a:endParaRPr lang="en-US" b="0" dirty="0"/>
          </a:p>
          <a:p>
            <a:r>
              <a:rPr lang="en-US" b="0" dirty="0"/>
              <a:t>After learning about how each material is recycled, you’ll get to choose whether you continue with the presentation or come back to this page to choose another material.</a:t>
            </a:r>
            <a:endParaRPr lang="en-GB" b="0" dirty="0"/>
          </a:p>
        </p:txBody>
      </p:sp>
      <p:sp>
        <p:nvSpPr>
          <p:cNvPr id="4" name="Slide Number Placeholder 3"/>
          <p:cNvSpPr>
            <a:spLocks noGrp="1"/>
          </p:cNvSpPr>
          <p:nvPr>
            <p:ph type="sldNum" sz="quarter" idx="5"/>
          </p:nvPr>
        </p:nvSpPr>
        <p:spPr/>
        <p:txBody>
          <a:bodyPr/>
          <a:lstStyle/>
          <a:p>
            <a:fld id="{C0121AB1-F539-4EA8-BE6E-7370955B0DBA}" type="slidenum">
              <a:rPr lang="en-GB" smtClean="0"/>
              <a:t>17</a:t>
            </a:fld>
            <a:endParaRPr lang="en-GB"/>
          </a:p>
        </p:txBody>
      </p:sp>
    </p:spTree>
    <p:extLst>
      <p:ext uri="{BB962C8B-B14F-4D97-AF65-F5344CB8AC3E}">
        <p14:creationId xmlns:p14="http://schemas.microsoft.com/office/powerpoint/2010/main" val="3713538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 </a:t>
            </a:r>
          </a:p>
          <a:p>
            <a:endParaRPr lang="en-US" b="1" dirty="0"/>
          </a:p>
          <a:p>
            <a:r>
              <a:rPr lang="en-US" b="1" dirty="0"/>
              <a:t>OPTIONAL ACTIVITY: </a:t>
            </a:r>
          </a:p>
          <a:p>
            <a:endParaRPr lang="en-US" b="1" dirty="0"/>
          </a:p>
          <a:p>
            <a:r>
              <a:rPr lang="en-US" b="1" u="sng" dirty="0"/>
              <a:t>How do you recycle glass?</a:t>
            </a:r>
          </a:p>
          <a:p>
            <a:endParaRPr lang="en-US" b="1" dirty="0"/>
          </a:p>
          <a:p>
            <a:r>
              <a:rPr lang="en-US" b="0" dirty="0"/>
              <a:t>Explain to your pupils that they need to pay attention to the film as you’ll be asking them questions after watching the video. </a:t>
            </a:r>
          </a:p>
          <a:p>
            <a:endParaRPr lang="en-US" b="0" dirty="0"/>
          </a:p>
          <a:p>
            <a:r>
              <a:rPr lang="en-US" b="0" dirty="0"/>
              <a:t>After watching the film, ask the children the following questions:</a:t>
            </a:r>
          </a:p>
          <a:p>
            <a:pPr marL="171450" indent="-171450">
              <a:buFont typeface="Arial" panose="020B0604020202020204" pitchFamily="34" charset="0"/>
              <a:buChar char="•"/>
            </a:pPr>
            <a:r>
              <a:rPr lang="en-US" b="0" dirty="0"/>
              <a:t>What percentage of glass is recycled in the UK? </a:t>
            </a:r>
            <a:r>
              <a:rPr lang="en-US" b="1" dirty="0"/>
              <a:t>60%</a:t>
            </a:r>
            <a:endParaRPr lang="en-GB" b="0" dirty="0"/>
          </a:p>
          <a:p>
            <a:pPr marL="171450" indent="-171450">
              <a:buFont typeface="Arial" panose="020B0604020202020204" pitchFamily="34" charset="0"/>
              <a:buChar char="•"/>
            </a:pPr>
            <a:r>
              <a:rPr lang="en-US" b="0" dirty="0"/>
              <a:t>H</a:t>
            </a:r>
            <a:r>
              <a:rPr lang="en-GB" b="0" dirty="0"/>
              <a:t>ow is the glass sorted before it is recycled? </a:t>
            </a:r>
            <a:r>
              <a:rPr lang="en-GB" b="1" dirty="0"/>
              <a:t>By colour</a:t>
            </a:r>
          </a:p>
          <a:p>
            <a:pPr marL="171450" indent="-171450">
              <a:buFont typeface="Arial" panose="020B0604020202020204" pitchFamily="34" charset="0"/>
              <a:buChar char="•"/>
            </a:pPr>
            <a:r>
              <a:rPr lang="en-US" b="0" dirty="0"/>
              <a:t>A</a:t>
            </a:r>
            <a:r>
              <a:rPr lang="en-GB" b="0" dirty="0"/>
              <a:t>t what temperature is the cullet melted? </a:t>
            </a:r>
            <a:r>
              <a:rPr lang="en-GB" b="1" dirty="0"/>
              <a:t>Over</a:t>
            </a:r>
            <a:r>
              <a:rPr lang="en-GB" b="0" dirty="0"/>
              <a:t> </a:t>
            </a:r>
            <a:r>
              <a:rPr lang="en-GB" b="1" dirty="0"/>
              <a:t>1500°C</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C0121AB1-F539-4EA8-BE6E-7370955B0DBA}" type="slidenum">
              <a:rPr lang="en-GB" smtClean="0"/>
              <a:t>18</a:t>
            </a:fld>
            <a:endParaRPr lang="en-GB"/>
          </a:p>
        </p:txBody>
      </p:sp>
    </p:spTree>
    <p:extLst>
      <p:ext uri="{BB962C8B-B14F-4D97-AF65-F5344CB8AC3E}">
        <p14:creationId xmlns:p14="http://schemas.microsoft.com/office/powerpoint/2010/main" val="448179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19</a:t>
            </a:fld>
            <a:endParaRPr lang="en-GB"/>
          </a:p>
        </p:txBody>
      </p:sp>
    </p:spTree>
    <p:extLst>
      <p:ext uri="{BB962C8B-B14F-4D97-AF65-F5344CB8AC3E}">
        <p14:creationId xmlns:p14="http://schemas.microsoft.com/office/powerpoint/2010/main" val="2540472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How do you recycle paper?</a:t>
            </a:r>
          </a:p>
          <a:p>
            <a:endParaRPr lang="en-US" b="1" dirty="0"/>
          </a:p>
          <a:p>
            <a:endParaRPr lang="en-US" b="1" dirty="0"/>
          </a:p>
          <a:p>
            <a:r>
              <a:rPr lang="en-US" b="0" dirty="0"/>
              <a:t>Explain to your pupils that they need to pay attention to the film as you’ll be asking them questions after watching the video. </a:t>
            </a:r>
          </a:p>
          <a:p>
            <a:endParaRPr lang="en-US" b="0" dirty="0"/>
          </a:p>
          <a:p>
            <a:r>
              <a:rPr lang="en-US" b="0" dirty="0"/>
              <a:t>After watching the film, ask the children the following questions:</a:t>
            </a:r>
          </a:p>
          <a:p>
            <a:pPr marL="171450" indent="-171450">
              <a:buFont typeface="Arial" panose="020B0604020202020204" pitchFamily="34" charset="0"/>
              <a:buChar char="•"/>
            </a:pPr>
            <a:r>
              <a:rPr lang="en-US" b="0" dirty="0"/>
              <a:t>How much paper does the UK use each year? </a:t>
            </a:r>
            <a:r>
              <a:rPr lang="en-US" b="1" dirty="0"/>
              <a:t>12 million </a:t>
            </a:r>
            <a:r>
              <a:rPr lang="en-GB" b="1" noProof="0" dirty="0"/>
              <a:t>tonnes</a:t>
            </a:r>
          </a:p>
          <a:p>
            <a:pPr marL="171450" indent="-171450">
              <a:buFont typeface="Arial" panose="020B0604020202020204" pitchFamily="34" charset="0"/>
              <a:buChar char="•"/>
            </a:pPr>
            <a:r>
              <a:rPr lang="en-US" b="0" dirty="0"/>
              <a:t>How is the paper pulp cleaned? </a:t>
            </a:r>
            <a:r>
              <a:rPr lang="en-US" b="1" dirty="0"/>
              <a:t>By being spun in a cone-shaped container</a:t>
            </a:r>
          </a:p>
          <a:p>
            <a:pPr marL="171450" indent="-171450">
              <a:buFont typeface="Arial" panose="020B0604020202020204" pitchFamily="34" charset="0"/>
              <a:buChar char="•"/>
            </a:pPr>
            <a:r>
              <a:rPr lang="en-US" b="0" dirty="0"/>
              <a:t>Can you name two things that need to be removed from paper before it can be recycled? </a:t>
            </a:r>
            <a:r>
              <a:rPr lang="en-US" b="1" dirty="0"/>
              <a:t>Paper clips and labels</a:t>
            </a:r>
            <a:endParaRPr lang="en-GB" b="0" dirty="0"/>
          </a:p>
        </p:txBody>
      </p:sp>
      <p:sp>
        <p:nvSpPr>
          <p:cNvPr id="4" name="Slide Number Placeholder 3"/>
          <p:cNvSpPr>
            <a:spLocks noGrp="1"/>
          </p:cNvSpPr>
          <p:nvPr>
            <p:ph type="sldNum" sz="quarter" idx="5"/>
          </p:nvPr>
        </p:nvSpPr>
        <p:spPr/>
        <p:txBody>
          <a:bodyPr/>
          <a:lstStyle/>
          <a:p>
            <a:fld id="{C0121AB1-F539-4EA8-BE6E-7370955B0DBA}" type="slidenum">
              <a:rPr lang="en-GB" smtClean="0"/>
              <a:t>20</a:t>
            </a:fld>
            <a:endParaRPr lang="en-GB"/>
          </a:p>
        </p:txBody>
      </p:sp>
    </p:spTree>
    <p:extLst>
      <p:ext uri="{BB962C8B-B14F-4D97-AF65-F5344CB8AC3E}">
        <p14:creationId xmlns:p14="http://schemas.microsoft.com/office/powerpoint/2010/main" val="2589142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21</a:t>
            </a:fld>
            <a:endParaRPr lang="en-GB"/>
          </a:p>
        </p:txBody>
      </p:sp>
    </p:spTree>
    <p:extLst>
      <p:ext uri="{BB962C8B-B14F-4D97-AF65-F5344CB8AC3E}">
        <p14:creationId xmlns:p14="http://schemas.microsoft.com/office/powerpoint/2010/main" val="4265620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3</a:t>
            </a:fld>
            <a:endParaRPr lang="en-GB" dirty="0"/>
          </a:p>
        </p:txBody>
      </p:sp>
    </p:spTree>
    <p:extLst>
      <p:ext uri="{BB962C8B-B14F-4D97-AF65-F5344CB8AC3E}">
        <p14:creationId xmlns:p14="http://schemas.microsoft.com/office/powerpoint/2010/main" val="998578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How do you recycle plastic?</a:t>
            </a:r>
          </a:p>
          <a:p>
            <a:endParaRPr lang="en-US" b="1" dirty="0"/>
          </a:p>
          <a:p>
            <a:r>
              <a:rPr lang="en-US" b="0" dirty="0"/>
              <a:t>Explain to your pupils that they need to pay attention to the film as you’ll be asking them questions after watching the video. </a:t>
            </a:r>
          </a:p>
          <a:p>
            <a:endParaRPr lang="en-US" b="0" dirty="0"/>
          </a:p>
          <a:p>
            <a:r>
              <a:rPr lang="en-US" b="0" dirty="0"/>
              <a:t>After watching the film, ask the children the following questions:</a:t>
            </a:r>
          </a:p>
          <a:p>
            <a:pPr marL="171450" indent="-171450">
              <a:buFont typeface="Arial" panose="020B0604020202020204" pitchFamily="34" charset="0"/>
              <a:buChar char="•"/>
            </a:pPr>
            <a:r>
              <a:rPr lang="en-US" dirty="0"/>
              <a:t>Plastics are sorted by </a:t>
            </a:r>
            <a:r>
              <a:rPr lang="en-US" dirty="0" err="1"/>
              <a:t>colour</a:t>
            </a:r>
            <a:r>
              <a:rPr lang="en-US" dirty="0"/>
              <a:t>. How many </a:t>
            </a:r>
            <a:r>
              <a:rPr lang="en-US" dirty="0" err="1"/>
              <a:t>colour</a:t>
            </a:r>
            <a:r>
              <a:rPr lang="en-US" dirty="0"/>
              <a:t> groups are there? </a:t>
            </a:r>
            <a:r>
              <a:rPr lang="en-US" b="1" dirty="0"/>
              <a:t>Four – blue, natural, green and mixed</a:t>
            </a:r>
          </a:p>
          <a:p>
            <a:pPr marL="171450" indent="-171450">
              <a:buFont typeface="Arial" panose="020B0604020202020204" pitchFamily="34" charset="0"/>
              <a:buChar char="•"/>
            </a:pPr>
            <a:r>
              <a:rPr lang="en-US" b="0" dirty="0"/>
              <a:t>Before recycled plastic is made into new products, what is it formed into? </a:t>
            </a:r>
            <a:r>
              <a:rPr lang="en-US" b="1" dirty="0"/>
              <a:t>Pellets</a:t>
            </a:r>
          </a:p>
        </p:txBody>
      </p:sp>
      <p:sp>
        <p:nvSpPr>
          <p:cNvPr id="4" name="Slide Number Placeholder 3"/>
          <p:cNvSpPr>
            <a:spLocks noGrp="1"/>
          </p:cNvSpPr>
          <p:nvPr>
            <p:ph type="sldNum" sz="quarter" idx="5"/>
          </p:nvPr>
        </p:nvSpPr>
        <p:spPr/>
        <p:txBody>
          <a:bodyPr/>
          <a:lstStyle/>
          <a:p>
            <a:fld id="{C0121AB1-F539-4EA8-BE6E-7370955B0DBA}" type="slidenum">
              <a:rPr lang="en-GB" smtClean="0"/>
              <a:t>22</a:t>
            </a:fld>
            <a:endParaRPr lang="en-GB"/>
          </a:p>
        </p:txBody>
      </p:sp>
    </p:spTree>
    <p:extLst>
      <p:ext uri="{BB962C8B-B14F-4D97-AF65-F5344CB8AC3E}">
        <p14:creationId xmlns:p14="http://schemas.microsoft.com/office/powerpoint/2010/main" val="749579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23</a:t>
            </a:fld>
            <a:endParaRPr lang="en-GB"/>
          </a:p>
        </p:txBody>
      </p:sp>
    </p:spTree>
    <p:extLst>
      <p:ext uri="{BB962C8B-B14F-4D97-AF65-F5344CB8AC3E}">
        <p14:creationId xmlns:p14="http://schemas.microsoft.com/office/powerpoint/2010/main" val="3010081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 </a:t>
            </a:r>
          </a:p>
          <a:p>
            <a:endParaRPr lang="en-US" b="1" dirty="0"/>
          </a:p>
          <a:p>
            <a:r>
              <a:rPr lang="en-US" b="1" dirty="0"/>
              <a:t>OPTIONAL ACTIVITY:</a:t>
            </a:r>
          </a:p>
          <a:p>
            <a:endParaRPr lang="en-US" b="1" dirty="0"/>
          </a:p>
          <a:p>
            <a:r>
              <a:rPr lang="en-US" b="1" u="sng" dirty="0"/>
              <a:t>How do you recycle food?</a:t>
            </a:r>
          </a:p>
          <a:p>
            <a:endParaRPr lang="en-US" b="1" dirty="0"/>
          </a:p>
          <a:p>
            <a:r>
              <a:rPr lang="en-US" b="0" dirty="0"/>
              <a:t>Explain to your pupils that they need to pay attention to the film as you’ll be asking them questions after watching the video. </a:t>
            </a:r>
          </a:p>
          <a:p>
            <a:endParaRPr lang="en-US" b="0" dirty="0"/>
          </a:p>
          <a:p>
            <a:r>
              <a:rPr lang="en-US" b="0" dirty="0"/>
              <a:t>After watching the film, ask the children the following questions:</a:t>
            </a:r>
          </a:p>
          <a:p>
            <a:pPr marL="171450" indent="-171450">
              <a:buFont typeface="Arial" panose="020B0604020202020204" pitchFamily="34" charset="0"/>
              <a:buChar char="•"/>
            </a:pPr>
            <a:r>
              <a:rPr lang="en-US" b="0" dirty="0"/>
              <a:t>When food waste is taken to landfill sites, it rots and release which gas into the environment? </a:t>
            </a:r>
            <a:r>
              <a:rPr lang="en-US" b="1" dirty="0"/>
              <a:t>Methane</a:t>
            </a:r>
          </a:p>
          <a:p>
            <a:pPr marL="171450" indent="-171450">
              <a:buFont typeface="Arial" panose="020B0604020202020204" pitchFamily="34" charset="0"/>
              <a:buChar char="•"/>
            </a:pPr>
            <a:r>
              <a:rPr lang="en-US" b="0" dirty="0"/>
              <a:t>When composting food, what temperature do the containers go up to? </a:t>
            </a:r>
            <a:r>
              <a:rPr lang="en-US" b="1" dirty="0"/>
              <a:t>70°C</a:t>
            </a:r>
          </a:p>
          <a:p>
            <a:pPr marL="171450" indent="-171450">
              <a:buFont typeface="Arial" panose="020B0604020202020204" pitchFamily="34" charset="0"/>
              <a:buChar char="•"/>
            </a:pPr>
            <a:r>
              <a:rPr lang="en-US" b="0" dirty="0"/>
              <a:t>What energy product can be produced from recycling food? </a:t>
            </a:r>
            <a:r>
              <a:rPr lang="en-US" b="1" dirty="0"/>
              <a:t>Biogas</a:t>
            </a:r>
            <a:endParaRPr lang="en-US" b="0" dirty="0"/>
          </a:p>
        </p:txBody>
      </p:sp>
      <p:sp>
        <p:nvSpPr>
          <p:cNvPr id="4" name="Slide Number Placeholder 3"/>
          <p:cNvSpPr>
            <a:spLocks noGrp="1"/>
          </p:cNvSpPr>
          <p:nvPr>
            <p:ph type="sldNum" sz="quarter" idx="5"/>
          </p:nvPr>
        </p:nvSpPr>
        <p:spPr/>
        <p:txBody>
          <a:bodyPr/>
          <a:lstStyle/>
          <a:p>
            <a:fld id="{C0121AB1-F539-4EA8-BE6E-7370955B0DBA}" type="slidenum">
              <a:rPr lang="en-GB" smtClean="0"/>
              <a:t>24</a:t>
            </a:fld>
            <a:endParaRPr lang="en-GB"/>
          </a:p>
        </p:txBody>
      </p:sp>
    </p:spTree>
    <p:extLst>
      <p:ext uri="{BB962C8B-B14F-4D97-AF65-F5344CB8AC3E}">
        <p14:creationId xmlns:p14="http://schemas.microsoft.com/office/powerpoint/2010/main" val="225731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25</a:t>
            </a:fld>
            <a:endParaRPr lang="en-GB"/>
          </a:p>
        </p:txBody>
      </p:sp>
    </p:spTree>
    <p:extLst>
      <p:ext uri="{BB962C8B-B14F-4D97-AF65-F5344CB8AC3E}">
        <p14:creationId xmlns:p14="http://schemas.microsoft.com/office/powerpoint/2010/main" val="55795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 </a:t>
            </a:r>
          </a:p>
          <a:p>
            <a:endParaRPr lang="en-US" b="1" dirty="0"/>
          </a:p>
          <a:p>
            <a:r>
              <a:rPr lang="en-US" b="1" dirty="0"/>
              <a:t>OPTIONAL ACTIVITY:</a:t>
            </a:r>
          </a:p>
          <a:p>
            <a:endParaRPr lang="en-US" b="1" dirty="0"/>
          </a:p>
          <a:p>
            <a:r>
              <a:rPr lang="en-US" b="1" u="sng" dirty="0"/>
              <a:t>How do you recycle metal?</a:t>
            </a:r>
          </a:p>
          <a:p>
            <a:endParaRPr lang="en-US" b="1" dirty="0"/>
          </a:p>
          <a:p>
            <a:r>
              <a:rPr lang="en-US" b="0" dirty="0"/>
              <a:t>Explain to your pupils that they need to pay attention to the film as you’ll be asking them questions after watching the video. </a:t>
            </a:r>
          </a:p>
          <a:p>
            <a:endParaRPr lang="en-US" b="0" dirty="0"/>
          </a:p>
          <a:p>
            <a:r>
              <a:rPr lang="en-US" b="0" dirty="0"/>
              <a:t>After watching the film, ask the children the following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How many </a:t>
            </a:r>
            <a:r>
              <a:rPr lang="en-GB" b="0" noProof="0" dirty="0"/>
              <a:t>aluminium</a:t>
            </a:r>
            <a:r>
              <a:rPr lang="en-US" b="0" dirty="0"/>
              <a:t> cans were recycled in the UK last year? </a:t>
            </a:r>
            <a:r>
              <a:rPr lang="en-US" b="1" dirty="0"/>
              <a:t>4.5 billion cans</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What temperature are </a:t>
            </a:r>
            <a:r>
              <a:rPr lang="en-GB" b="0" noProof="0" dirty="0"/>
              <a:t>aluminium</a:t>
            </a:r>
            <a:r>
              <a:rPr lang="en-US" b="0" dirty="0"/>
              <a:t> blocks heated to? </a:t>
            </a:r>
            <a:r>
              <a:rPr lang="en-US" b="1" dirty="0"/>
              <a:t>Over 750°C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How long does the metal recycling process take, from an old can to a new can? </a:t>
            </a:r>
            <a:r>
              <a:rPr lang="en-US" b="1" dirty="0"/>
              <a:t>8 weeks</a:t>
            </a:r>
            <a:endParaRPr lang="en-US" b="0"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C0121AB1-F539-4EA8-BE6E-7370955B0DBA}" type="slidenum">
              <a:rPr lang="en-GB" smtClean="0"/>
              <a:t>26</a:t>
            </a:fld>
            <a:endParaRPr lang="en-GB"/>
          </a:p>
        </p:txBody>
      </p:sp>
    </p:spTree>
    <p:extLst>
      <p:ext uri="{BB962C8B-B14F-4D97-AF65-F5344CB8AC3E}">
        <p14:creationId xmlns:p14="http://schemas.microsoft.com/office/powerpoint/2010/main" val="10953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27</a:t>
            </a:fld>
            <a:endParaRPr lang="en-GB"/>
          </a:p>
        </p:txBody>
      </p:sp>
    </p:spTree>
    <p:extLst>
      <p:ext uri="{BB962C8B-B14F-4D97-AF65-F5344CB8AC3E}">
        <p14:creationId xmlns:p14="http://schemas.microsoft.com/office/powerpoint/2010/main" val="3539059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(Optional discussion) Older/more able students may find it useful to further consider examples of how people aim to change behaviour before starting to create their scripts. Discuss how pupils could use these ideas/theories of behaviour change in their scripts e.g. suggesting that people make their recycling bin easier to access than their waste bin, asking people to ‘join the recycling movement’, adding statistics about how many people already recycle, or providing information about how easy it is to recycle and how we can all improve our recycling.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r>
              <a:rPr lang="en-GB" b="1" dirty="0"/>
              <a:t>Further information</a:t>
            </a:r>
          </a:p>
          <a:p>
            <a:pPr marL="171450" indent="-171450">
              <a:buFont typeface="Arial" panose="020B0604020202020204" pitchFamily="34" charset="0"/>
              <a:buChar char="•"/>
            </a:pPr>
            <a:r>
              <a:rPr lang="en-GB" b="1" dirty="0"/>
              <a:t>Nudge theory</a:t>
            </a:r>
            <a:r>
              <a:rPr lang="en-GB" dirty="0"/>
              <a:t>: this theory of behaviour change focuses on creating small ‘nudges’ or opportunities for people to change their behaviour. Other examples include an American Grocery store which placed green arrows on the floor of its shops leading to the grocery isles, a simple addition led to huge increases in vegetable sales, or Amsterdam Airport where small fly stickers were added to urinals, having something to aim for (if only subconsciously) reduced ‘spillages’ by 80%!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t>
            </a:r>
            <a:r>
              <a:rPr lang="en-GB" b="1" dirty="0"/>
              <a:t>COM-B model </a:t>
            </a:r>
            <a:r>
              <a:rPr lang="en-GB" dirty="0"/>
              <a:t>of </a:t>
            </a:r>
            <a:r>
              <a:rPr lang="en-GB" b="1" dirty="0"/>
              <a:t>behaviour change </a:t>
            </a:r>
            <a:r>
              <a:rPr lang="en-GB" dirty="0"/>
              <a:t>highlights the importance of </a:t>
            </a:r>
            <a:r>
              <a:rPr lang="en-GB" b="1" dirty="0"/>
              <a:t>capability</a:t>
            </a:r>
            <a:r>
              <a:rPr lang="en-GB" dirty="0"/>
              <a:t> (knowledge, physical ability) </a:t>
            </a:r>
            <a:r>
              <a:rPr lang="en-GB" b="1" dirty="0"/>
              <a:t>opportunity</a:t>
            </a:r>
            <a:r>
              <a:rPr lang="en-GB" dirty="0"/>
              <a:t> (education, persuasion, time) and </a:t>
            </a:r>
            <a:r>
              <a:rPr lang="en-GB" b="1" dirty="0"/>
              <a:t>motivation</a:t>
            </a:r>
            <a:r>
              <a:rPr lang="en-GB" dirty="0"/>
              <a:t> (inspiration and the dedication to keep going). </a:t>
            </a:r>
          </a:p>
          <a:p>
            <a:pPr marL="171450" indent="-171450">
              <a:buFont typeface="Arial" panose="020B0604020202020204" pitchFamily="34" charset="0"/>
              <a:buChar char="•"/>
            </a:pPr>
            <a:r>
              <a:rPr lang="en-GB" b="1" dirty="0"/>
              <a:t>Social norming</a:t>
            </a:r>
            <a:r>
              <a:rPr lang="en-GB" dirty="0"/>
              <a:t>: this theory of behaviour change assume people may be misinformed about key norms of behaviour (e.g. the number of people who smoke, or the amount of sugar the average person consumes) and therefore think it is fine for them to continue in habits that may be unhealthy/unhelpful. If people are informed about real social norms, they are more likely to make a change.  </a:t>
            </a:r>
          </a:p>
        </p:txBody>
      </p:sp>
      <p:sp>
        <p:nvSpPr>
          <p:cNvPr id="4" name="Slide Number Placeholder 3"/>
          <p:cNvSpPr>
            <a:spLocks noGrp="1"/>
          </p:cNvSpPr>
          <p:nvPr>
            <p:ph type="sldNum" sz="quarter" idx="5"/>
          </p:nvPr>
        </p:nvSpPr>
        <p:spPr/>
        <p:txBody>
          <a:bodyPr/>
          <a:lstStyle/>
          <a:p>
            <a:fld id="{9F8E0B39-1F67-4288-B220-B5B235CDD28B}" type="slidenum">
              <a:rPr lang="en-GB" smtClean="0"/>
              <a:t>28</a:t>
            </a:fld>
            <a:endParaRPr lang="en-GB"/>
          </a:p>
        </p:txBody>
      </p:sp>
    </p:spTree>
    <p:extLst>
      <p:ext uri="{BB962C8B-B14F-4D97-AF65-F5344CB8AC3E}">
        <p14:creationId xmlns:p14="http://schemas.microsoft.com/office/powerpoint/2010/main" val="1248280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Discussion – Getting involved, making a difference (3 minutes)</a:t>
            </a:r>
          </a:p>
          <a:p>
            <a:endParaRPr lang="en-US" b="1" dirty="0"/>
          </a:p>
          <a:p>
            <a:r>
              <a:rPr lang="en-US" b="0" dirty="0"/>
              <a:t>Explain that the Action Pack is all about taking action and making positive changes! It’s not enough to simply learn about recycling, you need to use what you’ve learnt to make a difference! </a:t>
            </a:r>
          </a:p>
          <a:p>
            <a:endParaRPr lang="en-US" b="0" dirty="0"/>
          </a:p>
          <a:p>
            <a:r>
              <a:rPr lang="en-US" b="0" dirty="0"/>
              <a:t>Explain the three steps to taking action:</a:t>
            </a:r>
          </a:p>
          <a:p>
            <a:pPr marL="228600" indent="-228600">
              <a:buAutoNum type="arabicPeriod"/>
            </a:pPr>
            <a:r>
              <a:rPr lang="en-US" b="0" dirty="0"/>
              <a:t>Using the information you’ve learnt to make positive changes in your own life and recycling as much as possible</a:t>
            </a:r>
          </a:p>
          <a:p>
            <a:pPr marL="228600" indent="-228600">
              <a:buAutoNum type="arabicPeriod"/>
            </a:pPr>
            <a:r>
              <a:rPr lang="en-US" b="0" dirty="0"/>
              <a:t>Spreading the information you’ve learnt to other people in your life, such as your family, by talking to them about recycling and putting up the recycling posters you made around your house</a:t>
            </a:r>
          </a:p>
          <a:p>
            <a:pPr marL="228600" indent="-228600">
              <a:buAutoNum type="arabicPeriod"/>
            </a:pPr>
            <a:r>
              <a:rPr lang="en-US" b="0" dirty="0"/>
              <a:t>Taking part in the Action Pack Recycling Challenge.</a:t>
            </a:r>
          </a:p>
          <a:p>
            <a:pPr marL="228600" indent="-228600">
              <a:buAutoNum type="arabicPeriod"/>
            </a:pPr>
            <a:endParaRPr lang="en-US" b="0" dirty="0"/>
          </a:p>
          <a:p>
            <a:r>
              <a:rPr lang="en-US" b="1" i="0" u="sng" dirty="0">
                <a:effectLst>
                  <a:outerShdw blurRad="38100" dist="38100" dir="2700000" algn="tl">
                    <a:srgbClr val="000000">
                      <a:alpha val="43137"/>
                    </a:srgbClr>
                  </a:outerShdw>
                </a:effectLst>
              </a:rPr>
              <a:t>Plenary (2 minutes)</a:t>
            </a:r>
          </a:p>
          <a:p>
            <a:endParaRPr lang="en-US" b="0" dirty="0"/>
          </a:p>
          <a:p>
            <a:r>
              <a:rPr lang="en-US" b="0" dirty="0"/>
              <a:t>Before finishing the lesson, go over the learning aims with the class. Tell them to hold up fingers to show how well they think they completed each aim.</a:t>
            </a:r>
          </a:p>
          <a:p>
            <a:pPr marL="171450" indent="-171450">
              <a:buFont typeface="Arial" panose="020B0604020202020204" pitchFamily="34" charset="0"/>
              <a:buChar char="•"/>
            </a:pPr>
            <a:r>
              <a:rPr lang="en-US" b="0" dirty="0"/>
              <a:t>One finger =  I don’t understand</a:t>
            </a:r>
          </a:p>
          <a:p>
            <a:pPr marL="171450" indent="-171450">
              <a:buFont typeface="Arial" panose="020B0604020202020204" pitchFamily="34" charset="0"/>
              <a:buChar char="•"/>
            </a:pPr>
            <a:r>
              <a:rPr lang="en-US" b="0" dirty="0"/>
              <a:t>Five fingers = I understand entirely</a:t>
            </a:r>
          </a:p>
          <a:p>
            <a:pPr marL="171450" indent="-171450">
              <a:buFont typeface="Arial" panose="020B0604020202020204" pitchFamily="34" charset="0"/>
              <a:buChar char="•"/>
            </a:pPr>
            <a:endParaRPr lang="en-US" b="0" dirty="0"/>
          </a:p>
          <a:p>
            <a:pPr marL="0" indent="0">
              <a:buNone/>
            </a:pPr>
            <a:r>
              <a:rPr lang="en-GB" sz="1600" b="1" dirty="0"/>
              <a:t>Learning aims:</a:t>
            </a:r>
            <a:endParaRPr lang="en-US" sz="1600" b="1" dirty="0"/>
          </a:p>
          <a:p>
            <a:r>
              <a:rPr lang="en-US" dirty="0"/>
              <a:t>To understand why recycling is important </a:t>
            </a:r>
            <a:endParaRPr lang="en-GB" dirty="0"/>
          </a:p>
          <a:p>
            <a:r>
              <a:rPr lang="en-GB" dirty="0"/>
              <a:t>To understand what can be recycled in your school, home and local area</a:t>
            </a:r>
          </a:p>
          <a:p>
            <a:r>
              <a:rPr lang="en-GB" dirty="0"/>
              <a:t>To understand why it’s important to take action and spread the word about recycling</a:t>
            </a:r>
          </a:p>
          <a:p>
            <a:endParaRPr lang="en-US" b="0" dirty="0"/>
          </a:p>
          <a:p>
            <a:r>
              <a:rPr lang="en-US" b="0" dirty="0"/>
              <a:t>U</a:t>
            </a:r>
            <a:r>
              <a:rPr lang="en-GB" b="0" dirty="0"/>
              <a:t>se the same method to check whether pupils have completed all of the success criteria.</a:t>
            </a:r>
          </a:p>
          <a:p>
            <a:endParaRPr lang="en-GB" b="0" dirty="0"/>
          </a:p>
          <a:p>
            <a:pPr marL="0" indent="0">
              <a:buNone/>
            </a:pPr>
            <a:r>
              <a:rPr lang="en-GB" sz="1600" b="1" dirty="0"/>
              <a:t>Success criteria:</a:t>
            </a:r>
          </a:p>
          <a:p>
            <a:r>
              <a:rPr lang="en-GB" dirty="0"/>
              <a:t>Be able to explain what recycling is, and why it is important</a:t>
            </a:r>
          </a:p>
          <a:p>
            <a:r>
              <a:rPr lang="en-GB" dirty="0"/>
              <a:t>Be confident using the recycling locator to check what can be recycled in different areas</a:t>
            </a:r>
          </a:p>
          <a:p>
            <a:r>
              <a:rPr lang="en-US" dirty="0"/>
              <a:t>To create </a:t>
            </a:r>
            <a:r>
              <a:rPr lang="en-GB" dirty="0"/>
              <a:t>recycling posters for your home and putting them up in places where they will be seen </a:t>
            </a:r>
          </a:p>
          <a:p>
            <a:endParaRPr lang="en-GB" dirty="0"/>
          </a:p>
          <a:p>
            <a:endParaRPr lang="en-GB" dirty="0"/>
          </a:p>
          <a:p>
            <a:endParaRPr lang="en-GB" b="0" dirty="0"/>
          </a:p>
        </p:txBody>
      </p:sp>
      <p:sp>
        <p:nvSpPr>
          <p:cNvPr id="4" name="Slide Number Placeholder 3"/>
          <p:cNvSpPr>
            <a:spLocks noGrp="1"/>
          </p:cNvSpPr>
          <p:nvPr>
            <p:ph type="sldNum" sz="quarter" idx="5"/>
          </p:nvPr>
        </p:nvSpPr>
        <p:spPr/>
        <p:txBody>
          <a:bodyPr/>
          <a:lstStyle/>
          <a:p>
            <a:fld id="{C0121AB1-F539-4EA8-BE6E-7370955B0DBA}" type="slidenum">
              <a:rPr lang="en-GB" smtClean="0"/>
              <a:t>29</a:t>
            </a:fld>
            <a:endParaRPr lang="en-GB"/>
          </a:p>
        </p:txBody>
      </p:sp>
    </p:spTree>
    <p:extLst>
      <p:ext uri="{BB962C8B-B14F-4D97-AF65-F5344CB8AC3E}">
        <p14:creationId xmlns:p14="http://schemas.microsoft.com/office/powerpoint/2010/main" val="321504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4</a:t>
            </a:fld>
            <a:endParaRPr lang="en-GB"/>
          </a:p>
        </p:txBody>
      </p:sp>
    </p:spTree>
    <p:extLst>
      <p:ext uri="{BB962C8B-B14F-4D97-AF65-F5344CB8AC3E}">
        <p14:creationId xmlns:p14="http://schemas.microsoft.com/office/powerpoint/2010/main" val="73786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0" dirty="0"/>
              <a:t>As a warm up activity, ask your pupils to suggest some answers to the questions on screen.</a:t>
            </a:r>
          </a:p>
          <a:p>
            <a:endParaRPr lang="en-US" b="0" dirty="0"/>
          </a:p>
          <a:p>
            <a:r>
              <a:rPr lang="en-US" b="0" dirty="0"/>
              <a:t>After they have suggested some answers, ask them to think about </a:t>
            </a:r>
            <a:r>
              <a:rPr lang="en-US" b="0" i="1" dirty="0"/>
              <a:t>who </a:t>
            </a:r>
            <a:r>
              <a:rPr lang="en-US" b="0" i="0" dirty="0"/>
              <a:t>they were talking about in their answers. They might </a:t>
            </a:r>
            <a:r>
              <a:rPr lang="en-US" b="0" i="0" dirty="0" err="1"/>
              <a:t>realise</a:t>
            </a:r>
            <a:r>
              <a:rPr lang="en-US" b="0" i="0" dirty="0"/>
              <a:t> that they only discussed adults in their answers, or they might be confused by the question. Either way, move onto the next slide to discuss what children can do to make the world a better place.</a:t>
            </a:r>
            <a:endParaRPr lang="en-GB" b="0" dirty="0"/>
          </a:p>
        </p:txBody>
      </p:sp>
      <p:sp>
        <p:nvSpPr>
          <p:cNvPr id="4" name="Slide Number Placeholder 3"/>
          <p:cNvSpPr>
            <a:spLocks noGrp="1"/>
          </p:cNvSpPr>
          <p:nvPr>
            <p:ph type="sldNum" sz="quarter" idx="5"/>
          </p:nvPr>
        </p:nvSpPr>
        <p:spPr/>
        <p:txBody>
          <a:bodyPr/>
          <a:lstStyle/>
          <a:p>
            <a:fld id="{C0121AB1-F539-4EA8-BE6E-7370955B0DBA}" type="slidenum">
              <a:rPr lang="en-GB" smtClean="0"/>
              <a:t>6</a:t>
            </a:fld>
            <a:endParaRPr lang="en-GB"/>
          </a:p>
        </p:txBody>
      </p:sp>
    </p:spTree>
    <p:extLst>
      <p:ext uri="{BB962C8B-B14F-4D97-AF65-F5344CB8AC3E}">
        <p14:creationId xmlns:p14="http://schemas.microsoft.com/office/powerpoint/2010/main" val="267129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noProof="0" dirty="0"/>
              <a:t>Delivery notes</a:t>
            </a:r>
          </a:p>
          <a:p>
            <a:endParaRPr lang="en-US" sz="1200" b="1" noProof="0" dirty="0"/>
          </a:p>
          <a:p>
            <a:r>
              <a:rPr lang="en-US" sz="1200" b="1" u="sng" noProof="0" dirty="0"/>
              <a:t>Discussion – How can children make the world a better place? (2 minutes)</a:t>
            </a:r>
          </a:p>
          <a:p>
            <a:endParaRPr lang="en-US" sz="1200"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What can children do to make the world a better place?</a:t>
            </a:r>
          </a:p>
          <a:p>
            <a:endParaRPr lang="en-US" sz="1200" b="1" noProof="0" dirty="0"/>
          </a:p>
          <a:p>
            <a:r>
              <a:rPr lang="en-US" sz="1200" b="0" noProof="0" dirty="0"/>
              <a:t>After discussion, click to reveal the images o</a:t>
            </a:r>
            <a:r>
              <a:rPr lang="en-GB" sz="1200" noProof="0" dirty="0"/>
              <a:t>f </a:t>
            </a:r>
            <a:r>
              <a:rPr lang="en-GB" sz="1200" b="1" noProof="0" dirty="0"/>
              <a:t>Greta Thunberg </a:t>
            </a:r>
            <a:r>
              <a:rPr lang="en-GB" sz="1200" noProof="0" dirty="0"/>
              <a:t>and the School Strike that she inspired.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noProof="0" dirty="0"/>
              <a:t>Do pupils know who and what these pictures show?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Explain that Greta Thunberg </a:t>
            </a:r>
            <a:r>
              <a:rPr lang="en-US" sz="1200" dirty="0"/>
              <a:t>started protesting outside a government building in Sweden at </a:t>
            </a:r>
            <a:r>
              <a:rPr lang="en-US" sz="1200" b="1" dirty="0"/>
              <a:t>age 15</a:t>
            </a:r>
            <a:r>
              <a:rPr lang="en-US" sz="1200" dirty="0"/>
              <a:t>, saying that immediate action was needed to </a:t>
            </a:r>
            <a:r>
              <a:rPr lang="en-US" sz="1200" b="1" dirty="0"/>
              <a:t>protect the environment</a:t>
            </a:r>
            <a:r>
              <a:rPr lang="en-US" sz="1200" dirty="0"/>
              <a:t>. Soon after, she was </a:t>
            </a:r>
            <a:r>
              <a:rPr lang="en-US" sz="1200" b="1" dirty="0"/>
              <a:t>speaking in front of world leaders</a:t>
            </a:r>
            <a:r>
              <a:rPr lang="en-US" sz="1200" dirty="0"/>
              <a:t>. Her actions lead to the school protests that spread across the world in 2018-19.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May 2019, over </a:t>
            </a:r>
            <a:r>
              <a:rPr lang="en-US" sz="1200" b="1" dirty="0"/>
              <a:t>1 million students</a:t>
            </a:r>
            <a:r>
              <a:rPr lang="en-US" sz="1200" dirty="0"/>
              <a:t> in 1,400 cities around the world took to the streets to promote protecting the environment. The purpose of this march was to </a:t>
            </a:r>
            <a:r>
              <a:rPr lang="en-US" sz="1200" b="1" dirty="0"/>
              <a:t>spread their message and get their voices heard</a:t>
            </a:r>
            <a:r>
              <a:rPr lang="en-US"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If time allows, complete one or both of these optional extension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OPTIONAL EXTENSION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t>Debate – How should schools respond to the school strikes? (10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Thinking about the school strikes, ask students to stand up to vote on the right approach for schools and teachers to take in response to Greta’s school strikes: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UcPeriod"/>
              <a:tabLst/>
              <a:defRPr/>
            </a:pPr>
            <a:r>
              <a:rPr lang="en-US" sz="1200" dirty="0"/>
              <a:t>Actively support young people in taking part, e.g. by helping them to make signs, hiring transport to take them to the march</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UcPeriod"/>
              <a:tabLst/>
              <a:defRPr/>
            </a:pPr>
            <a:r>
              <a:rPr lang="en-US" sz="1200" dirty="0"/>
              <a:t>Punish young people who miss school to take part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UcPeriod"/>
              <a:tabLst/>
              <a:defRPr/>
            </a:pPr>
            <a:r>
              <a:rPr lang="en-US" sz="1200" dirty="0"/>
              <a:t>Neither – allow them to take part if they wish, but don’t encourage them or punish them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UcPeriod"/>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Ask representatives from each group to explain their thinking, then ask students to vote again. Has anyone changed their mind?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noProof="0" dirty="0">
                <a:solidFill>
                  <a:schemeClr val="tx1"/>
                </a:solidFill>
                <a:latin typeface="+mn-lt"/>
                <a:ea typeface="+mn-ea"/>
                <a:cs typeface="+mn-cs"/>
              </a:rPr>
              <a:t>OPTIONAL EXTENSION 2: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u="sng" kern="1200" noProof="0" dirty="0">
                <a:solidFill>
                  <a:schemeClr val="tx1"/>
                </a:solidFill>
                <a:latin typeface="+mn-lt"/>
                <a:ea typeface="+mn-ea"/>
                <a:cs typeface="+mn-cs"/>
              </a:rPr>
              <a:t>Research – How are young people making a difference? 20 minutes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r>
              <a:rPr lang="en-GB" sz="1200" noProof="0" dirty="0"/>
              <a:t>Ask pupils to research a young person who is an active citizen – who has spoken up and made a difference, effecting change at a local, national or global level. </a:t>
            </a:r>
          </a:p>
          <a:p>
            <a:endParaRPr lang="en-GB" sz="1200" noProof="0" dirty="0"/>
          </a:p>
          <a:p>
            <a:r>
              <a:rPr lang="en-GB" sz="1200" noProof="0" dirty="0"/>
              <a:t>Emphasise that any impact, no matter how big or small, is significant and important.</a:t>
            </a:r>
          </a:p>
          <a:p>
            <a:endParaRPr lang="en-US" sz="1200" noProof="0" dirty="0"/>
          </a:p>
          <a:p>
            <a:r>
              <a:rPr lang="en-US" sz="1200" noProof="0" dirty="0"/>
              <a:t>A</a:t>
            </a:r>
            <a:r>
              <a:rPr lang="en-GB" sz="1200" noProof="0" dirty="0"/>
              <a:t>fter 10 minutes, bring students back together and ask them to share what they’ve learnt, or ask them to create a fact file or poster. </a:t>
            </a:r>
          </a:p>
          <a:p>
            <a:endParaRPr lang="en-US" sz="1200" noProof="0" dirty="0"/>
          </a:p>
          <a:p>
            <a:r>
              <a:rPr lang="en-US" sz="1200" noProof="0" dirty="0"/>
              <a:t>Pupils could investigate on of these young people, who have taken action on environmental issues : </a:t>
            </a:r>
            <a:endParaRPr lang="en-GB" sz="1200" noProof="0" dirty="0"/>
          </a:p>
          <a:p>
            <a:pPr marL="171450" indent="-171450">
              <a:buFont typeface="Arial" panose="020B0604020202020204" pitchFamily="34" charset="0"/>
              <a:buChar char="•"/>
            </a:pPr>
            <a:r>
              <a:rPr lang="en-GB" sz="1200" b="1" noProof="0" dirty="0"/>
              <a:t>Elizabeth Farrell </a:t>
            </a:r>
            <a:r>
              <a:rPr lang="en-GB" sz="1200" noProof="0" dirty="0">
                <a:hlinkClick r:id="rId3"/>
              </a:rPr>
              <a:t>www.vam.ac.uk/articles/glacier-girl</a:t>
            </a:r>
            <a:r>
              <a:rPr lang="en-GB" sz="1200" noProof="0" dirty="0"/>
              <a:t> – Elizabeth, also known as Glacier Girl, was 19 when she produced an art exhibition promoting environmentalism that has been on exhibit at London’s V&amp;A Museum.</a:t>
            </a:r>
          </a:p>
          <a:p>
            <a:pPr marL="171450" indent="-171450">
              <a:buFont typeface="Arial" panose="020B0604020202020204" pitchFamily="34" charset="0"/>
              <a:buChar char="•"/>
            </a:pPr>
            <a:r>
              <a:rPr lang="en-GB" sz="1200" b="1" noProof="0" dirty="0"/>
              <a:t>Ryan Hickman </a:t>
            </a:r>
            <a:r>
              <a:rPr lang="en-GB" sz="1200" noProof="0" dirty="0">
                <a:hlinkClick r:id="rId4"/>
              </a:rPr>
              <a:t>http://ryansrecycling.com</a:t>
            </a:r>
            <a:r>
              <a:rPr lang="en-GB" sz="1200" noProof="0" dirty="0"/>
              <a:t> – Ryan has made recycling his life’s mission. He’s set up his own charity, organised recycling events all over America, been on national television and helped to recycle over half a million cans and bottles – all before the age of 10!</a:t>
            </a:r>
          </a:p>
          <a:p>
            <a:pPr marL="171450" indent="-171450">
              <a:buFont typeface="Arial" panose="020B0604020202020204" pitchFamily="34" charset="0"/>
              <a:buChar char="•"/>
            </a:pPr>
            <a:r>
              <a:rPr lang="en-GB" sz="1200" b="1" noProof="0" dirty="0" err="1"/>
              <a:t>Xiuhtezcatl</a:t>
            </a:r>
            <a:r>
              <a:rPr lang="en-GB" sz="1200" b="1" noProof="0" dirty="0"/>
              <a:t> Martinez </a:t>
            </a:r>
            <a:r>
              <a:rPr lang="en-GB" dirty="0">
                <a:hlinkClick r:id="rId5"/>
              </a:rPr>
              <a:t>www.earthguardians.org/xiuhtezcatl</a:t>
            </a:r>
            <a:r>
              <a:rPr lang="en-GB" dirty="0"/>
              <a:t> – </a:t>
            </a:r>
            <a:r>
              <a:rPr lang="en-GB" dirty="0" err="1"/>
              <a:t>Xiuhtezcatl</a:t>
            </a:r>
            <a:r>
              <a:rPr lang="en-GB" dirty="0"/>
              <a:t> (pronounced </a:t>
            </a:r>
            <a:r>
              <a:rPr lang="en-GB" sz="1200" b="0" i="0" kern="1200" dirty="0">
                <a:solidFill>
                  <a:schemeClr val="tx1"/>
                </a:solidFill>
                <a:effectLst/>
                <a:latin typeface="+mn-lt"/>
                <a:ea typeface="+mn-ea"/>
                <a:cs typeface="+mn-cs"/>
              </a:rPr>
              <a:t>"shoo-</a:t>
            </a:r>
            <a:r>
              <a:rPr lang="en-GB" sz="1200" b="0" i="0" kern="1200" dirty="0" err="1">
                <a:solidFill>
                  <a:schemeClr val="tx1"/>
                </a:solidFill>
                <a:effectLst/>
                <a:latin typeface="+mn-lt"/>
                <a:ea typeface="+mn-ea"/>
                <a:cs typeface="+mn-cs"/>
              </a:rPr>
              <a:t>tez</a:t>
            </a:r>
            <a:r>
              <a:rPr lang="en-GB" sz="1200" b="0" i="0" kern="1200" dirty="0">
                <a:solidFill>
                  <a:schemeClr val="tx1"/>
                </a:solidFill>
                <a:effectLst/>
                <a:latin typeface="+mn-lt"/>
                <a:ea typeface="+mn-ea"/>
                <a:cs typeface="+mn-cs"/>
              </a:rPr>
              <a:t>-cat“) </a:t>
            </a:r>
            <a:r>
              <a:rPr lang="en-GB" dirty="0"/>
              <a:t>is a Youth Director at Earth Guardians, a global environmentalist organisation, and gave a TED talk at the age of 15. He is currently fighting the United States government in a legal battle, claiming that they have failed to act on climate change.</a:t>
            </a:r>
          </a:p>
          <a:p>
            <a:pPr marL="171450" indent="-171450">
              <a:buFont typeface="Arial" panose="020B0604020202020204" pitchFamily="34" charset="0"/>
              <a:buChar char="•"/>
            </a:pPr>
            <a:r>
              <a:rPr lang="en-GB" sz="1200" b="1" noProof="0" dirty="0" err="1"/>
              <a:t>Melati</a:t>
            </a:r>
            <a:r>
              <a:rPr lang="en-GB" sz="1200" b="1" noProof="0" dirty="0"/>
              <a:t> and Isabel </a:t>
            </a:r>
            <a:r>
              <a:rPr lang="en-GB" sz="1200" kern="1200" dirty="0">
                <a:solidFill>
                  <a:schemeClr val="tx1"/>
                </a:solidFill>
                <a:latin typeface="+mn-lt"/>
                <a:ea typeface="+mn-ea"/>
                <a:cs typeface="+mn-cs"/>
              </a:rPr>
              <a:t>www.byebyeplasticbags.org </a:t>
            </a:r>
            <a:r>
              <a:rPr lang="en-GB" dirty="0"/>
              <a:t>– Teenage sisters </a:t>
            </a:r>
            <a:r>
              <a:rPr lang="en-GB" dirty="0" err="1"/>
              <a:t>Melati</a:t>
            </a:r>
            <a:r>
              <a:rPr lang="en-GB" dirty="0"/>
              <a:t> and Isabel are fighting to bring an end to single-use plastic bags. They set up Bye Bye Plastic Bags at the ages of 10 and 12, bringing together young people to halt the use of plastic bags and protect the environment in Bali, Indonesia, where they live.</a:t>
            </a:r>
            <a:endParaRPr lang="en-GB" sz="1200" noProof="0" dirty="0"/>
          </a:p>
          <a:p>
            <a:pPr marL="171450" indent="-171450">
              <a:buFont typeface="Arial" panose="020B0604020202020204" pitchFamily="34" charset="0"/>
              <a:buChar char="•"/>
            </a:pPr>
            <a:endParaRPr lang="en-GB" sz="1200" b="1" noProof="0" dirty="0"/>
          </a:p>
          <a:p>
            <a:pPr marL="0" indent="0">
              <a:buFont typeface="Arial" panose="020B0604020202020204" pitchFamily="34" charset="0"/>
              <a:buNone/>
            </a:pPr>
            <a:r>
              <a:rPr lang="en-GB" sz="1200" b="0" noProof="0" dirty="0"/>
              <a:t>Children</a:t>
            </a:r>
            <a:r>
              <a:rPr lang="en-GB" sz="1200" b="1" noProof="0" dirty="0"/>
              <a:t> </a:t>
            </a:r>
            <a:r>
              <a:rPr lang="en-GB" sz="1200" noProof="0" dirty="0"/>
              <a:t>aren’t the only ones making a difference! These dogs have been doing their bit to help our plant</a:t>
            </a:r>
          </a:p>
          <a:p>
            <a:pPr marL="171450" indent="-171450">
              <a:buFont typeface="Arial" panose="020B0604020202020204" pitchFamily="34" charset="0"/>
              <a:buChar char="•"/>
            </a:pPr>
            <a:r>
              <a:rPr lang="en-GB" sz="1200" noProof="0" dirty="0">
                <a:hlinkClick r:id="rId6"/>
              </a:rPr>
              <a:t>www.guinnessworldrecords.com/world-records/93947-most-bottles-recycled-by-a-dog</a:t>
            </a:r>
            <a:r>
              <a:rPr lang="en-GB" sz="1200" noProof="0" dirty="0"/>
              <a:t> </a:t>
            </a:r>
          </a:p>
          <a:p>
            <a:pPr marL="171450" indent="-171450">
              <a:buFont typeface="Arial" panose="020B0604020202020204" pitchFamily="34" charset="0"/>
              <a:buChar char="•"/>
            </a:pPr>
            <a:r>
              <a:rPr lang="en-GB" dirty="0">
                <a:hlinkClick r:id="rId7"/>
              </a:rPr>
              <a:t>www.youtube.com/watch?v=pXY8NLamZks</a:t>
            </a:r>
            <a:r>
              <a:rPr lang="en-GB" dirty="0"/>
              <a:t> </a:t>
            </a:r>
            <a:endParaRPr lang="en-GB" sz="1200" noProof="0" dirty="0"/>
          </a:p>
          <a:p>
            <a:pPr marL="171450" indent="-171450">
              <a:buFont typeface="Arial" panose="020B0604020202020204" pitchFamily="34" charset="0"/>
              <a:buChar char="•"/>
            </a:pPr>
            <a:endParaRPr lang="en-GB" sz="1200" noProof="0" dirty="0"/>
          </a:p>
          <a:p>
            <a:pPr marL="171450" indent="-171450">
              <a:buFont typeface="Arial" panose="020B0604020202020204" pitchFamily="34" charset="0"/>
              <a:buChar char="•"/>
            </a:pPr>
            <a:endParaRPr lang="en-GB" sz="1200" noProof="0" dirty="0"/>
          </a:p>
          <a:p>
            <a:pPr marL="171450" indent="-171450">
              <a:buFont typeface="Arial" panose="020B0604020202020204" pitchFamily="34" charset="0"/>
              <a:buChar char="•"/>
            </a:pPr>
            <a:endParaRPr lang="en-GB" sz="1200" noProof="0" dirty="0"/>
          </a:p>
          <a:p>
            <a:pPr marL="0" indent="0">
              <a:buFont typeface="Arial" panose="020B0604020202020204" pitchFamily="34" charset="0"/>
              <a:buNone/>
            </a:pPr>
            <a:endParaRPr lang="en-GB" sz="1200" noProof="0" dirty="0"/>
          </a:p>
          <a:p>
            <a:pPr marL="0" indent="0">
              <a:buFont typeface="Arial" panose="020B0604020202020204" pitchFamily="34" charset="0"/>
              <a:buNone/>
            </a:pPr>
            <a:endParaRPr lang="en-GB" sz="1200" noProof="0" dirty="0"/>
          </a:p>
          <a:p>
            <a:endParaRPr lang="en-GB" noProof="0" dirty="0"/>
          </a:p>
        </p:txBody>
      </p:sp>
      <p:sp>
        <p:nvSpPr>
          <p:cNvPr id="4" name="Slide Number Placeholder 3"/>
          <p:cNvSpPr>
            <a:spLocks noGrp="1"/>
          </p:cNvSpPr>
          <p:nvPr>
            <p:ph type="sldNum" sz="quarter" idx="5"/>
          </p:nvPr>
        </p:nvSpPr>
        <p:spPr/>
        <p:txBody>
          <a:bodyPr/>
          <a:lstStyle/>
          <a:p>
            <a:fld id="{C0121AB1-F539-4EA8-BE6E-7370955B0DBA}" type="slidenum">
              <a:rPr lang="en-GB" smtClean="0"/>
              <a:t>7</a:t>
            </a:fld>
            <a:endParaRPr lang="en-GB"/>
          </a:p>
        </p:txBody>
      </p:sp>
    </p:spTree>
    <p:extLst>
      <p:ext uri="{BB962C8B-B14F-4D97-AF65-F5344CB8AC3E}">
        <p14:creationId xmlns:p14="http://schemas.microsoft.com/office/powerpoint/2010/main" val="187383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Discussion - Learning aims and success criteria (2 minutes)</a:t>
            </a:r>
          </a:p>
          <a:p>
            <a:endParaRPr lang="en-US" dirty="0"/>
          </a:p>
          <a:p>
            <a:r>
              <a:rPr lang="en-US" dirty="0"/>
              <a:t>Run through the learning objectives and success criteria with your students.</a:t>
            </a:r>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8</a:t>
            </a:fld>
            <a:endParaRPr lang="en-GB"/>
          </a:p>
        </p:txBody>
      </p:sp>
    </p:spTree>
    <p:extLst>
      <p:ext uri="{BB962C8B-B14F-4D97-AF65-F5344CB8AC3E}">
        <p14:creationId xmlns:p14="http://schemas.microsoft.com/office/powerpoint/2010/main" val="224928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Join the Action Pack film (5 minutes)</a:t>
            </a:r>
          </a:p>
          <a:p>
            <a:endParaRPr lang="en-US" b="1" dirty="0"/>
          </a:p>
          <a:p>
            <a:r>
              <a:rPr lang="en-US" dirty="0"/>
              <a:t>After playing the film to the class, discuss these questions in pairs or as a class:</a:t>
            </a:r>
          </a:p>
          <a:p>
            <a:pPr marL="171450" indent="-171450">
              <a:buFont typeface="Arial" panose="020B0604020202020204" pitchFamily="34" charset="0"/>
              <a:buChar char="•"/>
            </a:pPr>
            <a:r>
              <a:rPr lang="en-US" b="1" dirty="0"/>
              <a:t>How did this film make you feel?</a:t>
            </a:r>
          </a:p>
          <a:p>
            <a:pPr marL="171450" indent="-171450">
              <a:buFont typeface="Arial" panose="020B0604020202020204" pitchFamily="34" charset="0"/>
              <a:buChar char="•"/>
            </a:pPr>
            <a:r>
              <a:rPr lang="en-US" b="1" dirty="0"/>
              <a:t>What do you think is the message of this film? Does it have more than one message?</a:t>
            </a:r>
          </a:p>
          <a:p>
            <a:pPr marL="171450" indent="-171450">
              <a:buFont typeface="Arial" panose="020B0604020202020204" pitchFamily="34" charset="0"/>
              <a:buChar char="•"/>
            </a:pPr>
            <a:r>
              <a:rPr lang="en-US" b="1" dirty="0"/>
              <a:t>Does this film make you want to take action? Why?</a:t>
            </a:r>
          </a:p>
          <a:p>
            <a:pPr marL="171450" indent="-171450">
              <a:buFont typeface="Arial" panose="020B0604020202020204" pitchFamily="34" charset="0"/>
              <a:buChar char="•"/>
            </a:pPr>
            <a:r>
              <a:rPr lang="en-US" b="1" dirty="0"/>
              <a:t>Did this film teach you anything?</a:t>
            </a:r>
          </a:p>
        </p:txBody>
      </p:sp>
      <p:sp>
        <p:nvSpPr>
          <p:cNvPr id="4" name="Slide Number Placeholder 3"/>
          <p:cNvSpPr>
            <a:spLocks noGrp="1"/>
          </p:cNvSpPr>
          <p:nvPr>
            <p:ph type="sldNum" sz="quarter" idx="5"/>
          </p:nvPr>
        </p:nvSpPr>
        <p:spPr/>
        <p:txBody>
          <a:bodyPr/>
          <a:lstStyle/>
          <a:p>
            <a:fld id="{C0121AB1-F539-4EA8-BE6E-7370955B0DBA}" type="slidenum">
              <a:rPr lang="en-GB" smtClean="0"/>
              <a:t>9</a:t>
            </a:fld>
            <a:endParaRPr lang="en-GB"/>
          </a:p>
        </p:txBody>
      </p:sp>
    </p:spTree>
    <p:extLst>
      <p:ext uri="{BB962C8B-B14F-4D97-AF65-F5344CB8AC3E}">
        <p14:creationId xmlns:p14="http://schemas.microsoft.com/office/powerpoint/2010/main" val="2290794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Discussion and sorting activity – What is recycling? (3 minutes)</a:t>
            </a:r>
          </a:p>
          <a:p>
            <a:pPr marL="0" indent="0">
              <a:buNone/>
            </a:pPr>
            <a:endParaRPr lang="en-US" b="0" dirty="0"/>
          </a:p>
          <a:p>
            <a:pPr marL="0" indent="0">
              <a:buNone/>
            </a:pPr>
            <a:r>
              <a:rPr lang="en-US" b="0" dirty="0"/>
              <a:t>Ask pupils:</a:t>
            </a:r>
          </a:p>
          <a:p>
            <a:pPr marL="0" indent="0">
              <a:buNone/>
            </a:pPr>
            <a:endParaRPr lang="en-US" b="0" dirty="0"/>
          </a:p>
          <a:p>
            <a:pPr marL="171450" indent="-171450">
              <a:buFont typeface="Arial" panose="020B0604020202020204" pitchFamily="34" charset="0"/>
              <a:buChar char="•"/>
            </a:pPr>
            <a:r>
              <a:rPr lang="en-US" b="1" dirty="0"/>
              <a:t>What is recycling? </a:t>
            </a:r>
            <a:r>
              <a:rPr lang="en-US" b="0" dirty="0"/>
              <a:t>Create a definition as a class, e.g. </a:t>
            </a:r>
            <a:r>
              <a:rPr lang="en-GB" b="0" dirty="0"/>
              <a:t>Recycling means to process something (like paper, glass or metal) so that it can be used again. </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1" dirty="0"/>
              <a:t>What are the alternatives to recycling our waste? </a:t>
            </a:r>
            <a:r>
              <a:rPr lang="en-GB" b="0" dirty="0"/>
              <a:t>Pupils may think about reducing what we use – not using it in the first place, reusing it, or disposing of it in landfill?</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0" dirty="0"/>
              <a:t>Click to display the blank triangle and the words Reduce, Reuse, Recycle and Dispose. Explain that we’re going to put the best option at the top, and the worst option at the bottom of the triangle. </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1" dirty="0"/>
              <a:t>What order should these words be placed in?</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0" dirty="0"/>
              <a:t>Click to display the hierarchy of waste, which shows how we should reduce waste and our impact on the environment:</a:t>
            </a:r>
          </a:p>
          <a:p>
            <a:pPr marL="0" indent="0">
              <a:buNone/>
            </a:pPr>
            <a:endParaRPr lang="en-GB" b="1" dirty="0"/>
          </a:p>
          <a:p>
            <a:pPr marL="171450" indent="-171450">
              <a:buFont typeface="Arial" panose="020B0604020202020204" pitchFamily="34" charset="0"/>
              <a:buChar char="•"/>
            </a:pPr>
            <a:r>
              <a:rPr lang="en-GB" b="0" dirty="0"/>
              <a:t>Firstly, we should </a:t>
            </a:r>
            <a:r>
              <a:rPr lang="en-GB" b="1" dirty="0"/>
              <a:t>reduce</a:t>
            </a:r>
            <a:r>
              <a:rPr lang="en-GB" b="0" dirty="0"/>
              <a:t> our use of materials, especially common waste products like plastics. For example, we could take a re-usable water bottle out with us, so we don’t need to buy a single-use plastic bottle. </a:t>
            </a:r>
          </a:p>
          <a:p>
            <a:pPr marL="171450" indent="-171450">
              <a:buFont typeface="Arial" panose="020B0604020202020204" pitchFamily="34" charset="0"/>
              <a:buChar char="•"/>
            </a:pPr>
            <a:r>
              <a:rPr lang="en-GB" b="0" dirty="0"/>
              <a:t>Secondly, we should </a:t>
            </a:r>
            <a:r>
              <a:rPr lang="en-GB" b="1" dirty="0"/>
              <a:t>reuse</a:t>
            </a:r>
            <a:r>
              <a:rPr lang="en-GB" b="0" dirty="0"/>
              <a:t> any materials that we can, for example by using newspapers as packing paper.</a:t>
            </a:r>
          </a:p>
          <a:p>
            <a:pPr marL="171450" indent="-171450">
              <a:buFont typeface="Arial" panose="020B0604020202020204" pitchFamily="34" charset="0"/>
              <a:buChar char="•"/>
            </a:pPr>
            <a:r>
              <a:rPr lang="en-GB" b="0" dirty="0"/>
              <a:t>Finally, when we can no longer reuse an item or material, we should </a:t>
            </a:r>
            <a:r>
              <a:rPr lang="en-GB" b="1" dirty="0"/>
              <a:t>recycle</a:t>
            </a:r>
            <a:r>
              <a:rPr lang="en-GB" b="0" dirty="0"/>
              <a:t> it, so that it can be made into more products.</a:t>
            </a:r>
          </a:p>
          <a:p>
            <a:pPr marL="0" indent="0">
              <a:buNone/>
            </a:pPr>
            <a:r>
              <a:rPr lang="en-US" b="1" dirty="0"/>
              <a:t> </a:t>
            </a:r>
          </a:p>
          <a:p>
            <a:r>
              <a:rPr lang="en-GB" dirty="0"/>
              <a:t>So you should only buy things you really need, and once you’re finished with them they should only be put in the bin and sent to landfill if it isn’t possible to reuse or recycle them. </a:t>
            </a:r>
          </a:p>
        </p:txBody>
      </p:sp>
      <p:sp>
        <p:nvSpPr>
          <p:cNvPr id="4" name="Slide Number Placeholder 3"/>
          <p:cNvSpPr>
            <a:spLocks noGrp="1"/>
          </p:cNvSpPr>
          <p:nvPr>
            <p:ph type="sldNum" sz="quarter" idx="5"/>
          </p:nvPr>
        </p:nvSpPr>
        <p:spPr/>
        <p:txBody>
          <a:bodyPr/>
          <a:lstStyle/>
          <a:p>
            <a:fld id="{C0121AB1-F539-4EA8-BE6E-7370955B0DBA}" type="slidenum">
              <a:rPr lang="en-GB" smtClean="0"/>
              <a:t>10</a:t>
            </a:fld>
            <a:endParaRPr lang="en-GB"/>
          </a:p>
        </p:txBody>
      </p:sp>
    </p:spTree>
    <p:extLst>
      <p:ext uri="{BB962C8B-B14F-4D97-AF65-F5344CB8AC3E}">
        <p14:creationId xmlns:p14="http://schemas.microsoft.com/office/powerpoint/2010/main" val="76537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Delivery notes:</a:t>
            </a:r>
          </a:p>
          <a:p>
            <a:endParaRPr lang="en-GB" b="1" noProof="0" dirty="0"/>
          </a:p>
          <a:p>
            <a:r>
              <a:rPr lang="en-GB" b="1" u="sng" noProof="0" dirty="0"/>
              <a:t>Sorting activity: Why do we recycle? (5 minutes)</a:t>
            </a:r>
          </a:p>
          <a:p>
            <a:endParaRPr lang="en-GB" b="1" noProof="0" dirty="0"/>
          </a:p>
          <a:p>
            <a:r>
              <a:rPr lang="en-GB" b="0" noProof="0" dirty="0"/>
              <a:t>Go down the list of reasons and ask pupils to choose whether they are true or false. Assign one side of the room as ‘True’ and the opposite side as ‘False’ and ask pupils to move to each wall to choose their answer. Alternative, pupils could raise their hand to indicate that they believe a reason is true.</a:t>
            </a:r>
          </a:p>
          <a:p>
            <a:endParaRPr lang="en-GB" b="0" noProof="0" dirty="0"/>
          </a:p>
          <a:p>
            <a:r>
              <a:rPr lang="en-GB" b="0" noProof="0" dirty="0"/>
              <a:t>Click the screen to make the statements move to the correct side of the screen one by one.</a:t>
            </a:r>
          </a:p>
          <a:p>
            <a:endParaRPr lang="en-GB" b="0" noProof="0" dirty="0"/>
          </a:p>
          <a:p>
            <a:r>
              <a:rPr lang="en-GB" b="1" noProof="0" dirty="0"/>
              <a:t>The top three reasons we should recycle, explained:</a:t>
            </a:r>
          </a:p>
          <a:p>
            <a:endParaRPr lang="en-GB" b="1" noProof="0" dirty="0"/>
          </a:p>
          <a:p>
            <a:r>
              <a:rPr lang="en-GB" b="0" i="1" noProof="0" dirty="0"/>
              <a:t>It saves energy and natural resources</a:t>
            </a:r>
          </a:p>
          <a:p>
            <a:endParaRPr lang="en-GB" b="0" i="1" noProof="0" dirty="0"/>
          </a:p>
          <a:p>
            <a:r>
              <a:rPr lang="en-GB" b="0" i="0" noProof="0" dirty="0"/>
              <a:t>Recycling an item and using it to make something new takes less energy than if we were to make that item from scratch. This means that recycling saves energy, which can then be used to do other things. Also, i</a:t>
            </a:r>
            <a:r>
              <a:rPr lang="en-GB" noProof="0" dirty="0"/>
              <a:t>f we recycle, we use less of our natural resources (metal, trees for paper, oil for plastic, sand for glass, cotton for fabric)</a:t>
            </a:r>
            <a:r>
              <a:rPr lang="en-GB" b="0" i="0" noProof="0" dirty="0"/>
              <a:t>. For example, by recycling metal cans we provide metal that can be used to make new items, meaning that we don’t have to mine more metal from the ground.</a:t>
            </a:r>
            <a:endParaRPr lang="en-GB" b="0" i="1" noProof="0" dirty="0"/>
          </a:p>
          <a:p>
            <a:endParaRPr lang="en-GB" noProof="0" dirty="0"/>
          </a:p>
          <a:p>
            <a:r>
              <a:rPr lang="en-GB" b="0" i="1" noProof="0" dirty="0"/>
              <a:t>It reduces the amount of rubbish put into landfills</a:t>
            </a:r>
          </a:p>
          <a:p>
            <a:endParaRPr lang="en-GB" b="0" i="1" noProof="0" dirty="0"/>
          </a:p>
          <a:p>
            <a:r>
              <a:rPr lang="en-GB" b="0" i="0" noProof="0" dirty="0"/>
              <a:t>When something is thrown away in normal bins, it’s often taken to a special location and buried underground. These places are called landfills, and they are very bad for the environment. Rubbish in landfills slowly breaks down into harmful gases and chemicals. These gases and chemicals can pollute soil and add extra greenhouse gases into our atmosphere, leading to climate change. By recycling, we reduce the amount of rubbish going into landfills, helping to protect the environment and reduce climate change.</a:t>
            </a:r>
          </a:p>
          <a:p>
            <a:endParaRPr lang="en-GB" b="0" i="0" noProof="0" dirty="0"/>
          </a:p>
          <a:p>
            <a:r>
              <a:rPr lang="en-GB" b="0" i="1" noProof="0" dirty="0"/>
              <a:t>It protects natural environments and wildlife (and combats climate change)</a:t>
            </a:r>
          </a:p>
          <a:p>
            <a:endParaRPr lang="en-GB" b="0" i="1" noProof="0" dirty="0"/>
          </a:p>
          <a:p>
            <a:r>
              <a:rPr lang="en-GB" b="0" i="0" noProof="0" dirty="0"/>
              <a:t>As recycling reduces the amount of energy needed to produce new products and lessens the amount of greenhouse gases in the atmosphere by minimising the rubbish put in landfills, recycling does a lot to help combat climate change. Climate change, explained briefly, is the gradual warming of the planet caused by human energy use and poor waste management. Climate change is destroying animal habitats, causing extreme weather conditions and putting strain on animals and humans alike. By recycling, each of us can help to protect our planet and combat climate change.</a:t>
            </a:r>
          </a:p>
        </p:txBody>
      </p:sp>
      <p:sp>
        <p:nvSpPr>
          <p:cNvPr id="4" name="Slide Number Placeholder 3"/>
          <p:cNvSpPr>
            <a:spLocks noGrp="1"/>
          </p:cNvSpPr>
          <p:nvPr>
            <p:ph type="sldNum" sz="quarter" idx="5"/>
          </p:nvPr>
        </p:nvSpPr>
        <p:spPr/>
        <p:txBody>
          <a:bodyPr/>
          <a:lstStyle/>
          <a:p>
            <a:fld id="{C0121AB1-F539-4EA8-BE6E-7370955B0DBA}" type="slidenum">
              <a:rPr lang="en-GB" smtClean="0"/>
              <a:t>11</a:t>
            </a:fld>
            <a:endParaRPr lang="en-GB"/>
          </a:p>
        </p:txBody>
      </p:sp>
    </p:spTree>
    <p:extLst>
      <p:ext uri="{BB962C8B-B14F-4D97-AF65-F5344CB8AC3E}">
        <p14:creationId xmlns:p14="http://schemas.microsoft.com/office/powerpoint/2010/main" val="27751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4812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5985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910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0333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7146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2348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8" name="Footer Placeholder 7">
            <a:extLst>
              <a:ext uri="{FF2B5EF4-FFF2-40B4-BE49-F238E27FC236}">
                <a16:creationId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9222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4" name="Footer Placeholder 3">
            <a:extLst>
              <a:ext uri="{FF2B5EF4-FFF2-40B4-BE49-F238E27FC236}">
                <a16:creationId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3742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3" name="Footer Placeholder 2">
            <a:extLst>
              <a:ext uri="{FF2B5EF4-FFF2-40B4-BE49-F238E27FC236}">
                <a16:creationId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6361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51815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4626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126721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jpe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4.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hyperlink" Target="https://www.recyclenow.com/local-recycling" TargetMode="External"/><Relationship Id="rId10" Type="http://schemas.openxmlformats.org/officeDocument/2006/relationships/image" Target="../media/image58.jpeg"/><Relationship Id="rId4" Type="http://schemas.openxmlformats.org/officeDocument/2006/relationships/image" Target="../media/image53.png"/><Relationship Id="rId9" Type="http://schemas.openxmlformats.org/officeDocument/2006/relationships/image" Target="../media/image57.jpeg"/></Relationships>
</file>

<file path=ppt/slides/_rels/slide14.xml.rels><?xml version="1.0" encoding="UTF-8" standalone="yes"?>
<Relationships xmlns="http://schemas.openxmlformats.org/package/2006/relationships"><Relationship Id="rId8" Type="http://schemas.openxmlformats.org/officeDocument/2006/relationships/hyperlink" Target="http://www.youtube.com/watch?v=8PBps0ccvXc" TargetMode="External"/><Relationship Id="rId3" Type="http://schemas.openxmlformats.org/officeDocument/2006/relationships/image" Target="../media/image4.jpe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jpe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openxmlformats.org/officeDocument/2006/relationships/hyperlink" Target="https://www.youtube.com/watch?v=sLktjtlXCNo&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3" Type="http://schemas.openxmlformats.org/officeDocument/2006/relationships/image" Target="../media/image4.jpeg"/><Relationship Id="rId7" Type="http://schemas.openxmlformats.org/officeDocument/2006/relationships/slide" Target="slide20.xml"/><Relationship Id="rId12" Type="http://schemas.openxmlformats.org/officeDocument/2006/relationships/slide" Target="slide2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slide" Target="slide18.xml"/><Relationship Id="rId10" Type="http://schemas.openxmlformats.org/officeDocument/2006/relationships/slide" Target="slide22.xml"/><Relationship Id="rId4" Type="http://schemas.openxmlformats.org/officeDocument/2006/relationships/image" Target="../media/image76.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openxmlformats.org/officeDocument/2006/relationships/hyperlink" Target="https://www.youtube.com/watch?v=IERzI9KxihU&amp;feature=youtu.b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75.pn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jpeg"/><Relationship Id="rId7" Type="http://schemas.openxmlformats.org/officeDocument/2006/relationships/slide" Target="slide2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slide" Target="slide17.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openxmlformats.org/officeDocument/2006/relationships/hyperlink" Target="https://www.youtube.com/watch?v=tO5O3iqbEco&amp;feature=youtu.b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5.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jpeg"/><Relationship Id="rId7" Type="http://schemas.openxmlformats.org/officeDocument/2006/relationships/slide" Target="slide2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slide" Target="slide17.xml"/><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openxmlformats.org/officeDocument/2006/relationships/hyperlink" Target="https://www.youtube.com/watch?v=4dz1BLdPsFY&amp;feature=youtu.b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75.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jpeg"/><Relationship Id="rId7" Type="http://schemas.openxmlformats.org/officeDocument/2006/relationships/slide" Target="slide2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slide" Target="slide17.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openxmlformats.org/officeDocument/2006/relationships/hyperlink" Target="https://www.youtube.com/watch?v=XAOTOsHNRSg&amp;fea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75.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jpeg"/><Relationship Id="rId7" Type="http://schemas.openxmlformats.org/officeDocument/2006/relationships/slide" Target="slide2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slide" Target="slide17.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www.youtube.com/watch?v=t4PLxg06HBU&amp;list=PLE64BEF2234D2E848&amp;index=14&amp;t=0s" TargetMode="External"/><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jpe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85.png"/><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partnerenquiries@wrap.org.uk" TargetMode="External"/><Relationship Id="rId5" Type="http://schemas.openxmlformats.org/officeDocument/2006/relationships/hyperlink" Target="http://www.recyclenow.com/"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8.jpe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vimeopro.com/edcoms/wrap-recycle-now/video/376335334" TargetMode="Externa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62FA7-E50B-BA49-87D7-C252C3FB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7376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F800CA-4D72-C74F-84E2-1BF6C53730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95E455E-E50F-4605-AAAB-244CE751E0F6}"/>
              </a:ext>
            </a:extLst>
          </p:cNvPr>
          <p:cNvSpPr>
            <a:spLocks noGrp="1"/>
          </p:cNvSpPr>
          <p:nvPr>
            <p:ph idx="1"/>
          </p:nvPr>
        </p:nvSpPr>
        <p:spPr/>
        <p:txBody>
          <a:bodyPr/>
          <a:lstStyle/>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C9528C10-9B85-8347-B2C0-9DB1B0E360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5550" y="1676180"/>
            <a:ext cx="7200900" cy="4363772"/>
          </a:xfrm>
          <a:prstGeom prst="rect">
            <a:avLst/>
          </a:prstGeom>
        </p:spPr>
      </p:pic>
      <p:pic>
        <p:nvPicPr>
          <p:cNvPr id="9" name="Picture 8">
            <a:extLst>
              <a:ext uri="{FF2B5EF4-FFF2-40B4-BE49-F238E27FC236}">
                <a16:creationId xmlns:a16="http://schemas.microsoft.com/office/drawing/2014/main" id="{653096FC-95FA-564F-9EE4-85E5E547C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5856" y="4742915"/>
            <a:ext cx="1008397" cy="504199"/>
          </a:xfrm>
          <a:prstGeom prst="rect">
            <a:avLst/>
          </a:prstGeom>
        </p:spPr>
      </p:pic>
      <p:pic>
        <p:nvPicPr>
          <p:cNvPr id="11" name="Picture 10" descr="A picture containing wheel&#10;&#10;Description automatically generated">
            <a:extLst>
              <a:ext uri="{FF2B5EF4-FFF2-40B4-BE49-F238E27FC236}">
                <a16:creationId xmlns:a16="http://schemas.microsoft.com/office/drawing/2014/main" id="{3C954BF8-368C-E642-8B8A-48279705CE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9499" y="3164082"/>
            <a:ext cx="2019795" cy="464873"/>
          </a:xfrm>
          <a:prstGeom prst="rect">
            <a:avLst/>
          </a:prstGeom>
        </p:spPr>
      </p:pic>
      <p:pic>
        <p:nvPicPr>
          <p:cNvPr id="13" name="Picture 12">
            <a:extLst>
              <a:ext uri="{FF2B5EF4-FFF2-40B4-BE49-F238E27FC236}">
                <a16:creationId xmlns:a16="http://schemas.microsoft.com/office/drawing/2014/main" id="{F4F33D82-6564-954A-BFAD-9A7F3D2079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296" y="3100125"/>
            <a:ext cx="2393268" cy="622738"/>
          </a:xfrm>
          <a:prstGeom prst="rect">
            <a:avLst/>
          </a:prstGeom>
        </p:spPr>
      </p:pic>
      <p:pic>
        <p:nvPicPr>
          <p:cNvPr id="15" name="Picture 14" descr="A close up of a logo&#10;&#10;Description automatically generated">
            <a:extLst>
              <a:ext uri="{FF2B5EF4-FFF2-40B4-BE49-F238E27FC236}">
                <a16:creationId xmlns:a16="http://schemas.microsoft.com/office/drawing/2014/main" id="{483723ED-4408-664F-93B4-4497F57D66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0855" y="4562301"/>
            <a:ext cx="2019795" cy="609524"/>
          </a:xfrm>
          <a:prstGeom prst="rect">
            <a:avLst/>
          </a:prstGeom>
        </p:spPr>
      </p:pic>
      <p:pic>
        <p:nvPicPr>
          <p:cNvPr id="19" name="Picture 18">
            <a:extLst>
              <a:ext uri="{FF2B5EF4-FFF2-40B4-BE49-F238E27FC236}">
                <a16:creationId xmlns:a16="http://schemas.microsoft.com/office/drawing/2014/main" id="{4F32852E-1C03-B345-93D9-536184BEFE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97338" y="539371"/>
            <a:ext cx="4997325" cy="891779"/>
          </a:xfrm>
          <a:prstGeom prst="rect">
            <a:avLst/>
          </a:prstGeom>
        </p:spPr>
      </p:pic>
    </p:spTree>
    <p:extLst>
      <p:ext uri="{BB962C8B-B14F-4D97-AF65-F5344CB8AC3E}">
        <p14:creationId xmlns:p14="http://schemas.microsoft.com/office/powerpoint/2010/main" val="38160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16667E-7 -3.7037E-6 L 0.37526 -0.16111 " pathEditMode="relative" rAng="0" ptsTypes="AA">
                                      <p:cBhvr>
                                        <p:cTn id="23" dur="2000" fill="hold"/>
                                        <p:tgtEl>
                                          <p:spTgt spid="13"/>
                                        </p:tgtEl>
                                        <p:attrNameLst>
                                          <p:attrName>ppt_x</p:attrName>
                                          <p:attrName>ppt_y</p:attrName>
                                        </p:attrNameLst>
                                      </p:cBhvr>
                                      <p:rCtr x="18763" y="-8056"/>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2.22222E-6 L -0.22344 -0.20972 " pathEditMode="relative" rAng="0" ptsTypes="AA">
                                      <p:cBhvr>
                                        <p:cTn id="27" dur="2000" fill="hold"/>
                                        <p:tgtEl>
                                          <p:spTgt spid="15"/>
                                        </p:tgtEl>
                                        <p:attrNameLst>
                                          <p:attrName>ppt_x</p:attrName>
                                          <p:attrName>ppt_y</p:attrName>
                                        </p:attrNameLst>
                                      </p:cBhvr>
                                      <p:rCtr x="-11172" y="-10486"/>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33333E-6 1.11111E-6 L -0.33802 0.15602 " pathEditMode="relative" rAng="0" ptsTypes="AA">
                                      <p:cBhvr>
                                        <p:cTn id="31" dur="2000" fill="hold"/>
                                        <p:tgtEl>
                                          <p:spTgt spid="11"/>
                                        </p:tgtEl>
                                        <p:attrNameLst>
                                          <p:attrName>ppt_x</p:attrName>
                                          <p:attrName>ppt_y</p:attrName>
                                        </p:attrNameLst>
                                      </p:cBhvr>
                                      <p:rCtr x="-16901" y="7801"/>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45833E-6 -7.40741E-7 L 0.29909 0.03681 " pathEditMode="relative" rAng="0" ptsTypes="AA">
                                      <p:cBhvr>
                                        <p:cTn id="35" dur="2000" fill="hold"/>
                                        <p:tgtEl>
                                          <p:spTgt spid="9"/>
                                        </p:tgtEl>
                                        <p:attrNameLst>
                                          <p:attrName>ppt_x</p:attrName>
                                          <p:attrName>ppt_y</p:attrName>
                                        </p:attrNameLst>
                                      </p:cBhvr>
                                      <p:rCtr x="14948" y="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C57D408-C2CB-604C-B667-FA91DE22E0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FFFA5734-768D-AD49-9992-94DE9C541B6A}"/>
              </a:ext>
            </a:extLst>
          </p:cNvPr>
          <p:cNvGrpSpPr/>
          <p:nvPr/>
        </p:nvGrpSpPr>
        <p:grpSpPr>
          <a:xfrm>
            <a:off x="1109979" y="430898"/>
            <a:ext cx="10152254" cy="1352145"/>
            <a:chOff x="1109979" y="430898"/>
            <a:chExt cx="10152254" cy="1352145"/>
          </a:xfrm>
        </p:grpSpPr>
        <p:sp>
          <p:nvSpPr>
            <p:cNvPr id="20" name="object 14">
              <a:extLst>
                <a:ext uri="{FF2B5EF4-FFF2-40B4-BE49-F238E27FC236}">
                  <a16:creationId xmlns:a16="http://schemas.microsoft.com/office/drawing/2014/main" id="{F1B34A40-C959-EE41-A3E3-04012CF525BF}"/>
                </a:ext>
              </a:extLst>
            </p:cNvPr>
            <p:cNvSpPr/>
            <p:nvPr/>
          </p:nvSpPr>
          <p:spPr>
            <a:xfrm>
              <a:off x="3316306" y="430898"/>
              <a:ext cx="5880013"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15">
              <a:extLst>
                <a:ext uri="{FF2B5EF4-FFF2-40B4-BE49-F238E27FC236}">
                  <a16:creationId xmlns:a16="http://schemas.microsoft.com/office/drawing/2014/main" id="{FB5EE3C6-A437-394E-AA99-0CC3957811E6}"/>
                </a:ext>
              </a:extLst>
            </p:cNvPr>
            <p:cNvSpPr/>
            <p:nvPr/>
          </p:nvSpPr>
          <p:spPr>
            <a:xfrm>
              <a:off x="1109979" y="1118833"/>
              <a:ext cx="1496695" cy="664210"/>
            </a:xfrm>
            <a:custGeom>
              <a:avLst/>
              <a:gdLst/>
              <a:ahLst/>
              <a:cxnLst/>
              <a:rect l="l" t="t" r="r" b="b"/>
              <a:pathLst>
                <a:path w="1496695" h="664210">
                  <a:moveTo>
                    <a:pt x="1442758" y="0"/>
                  </a:moveTo>
                  <a:lnTo>
                    <a:pt x="0" y="151637"/>
                  </a:lnTo>
                  <a:lnTo>
                    <a:pt x="53860" y="664121"/>
                  </a:lnTo>
                  <a:lnTo>
                    <a:pt x="1496618" y="512483"/>
                  </a:lnTo>
                  <a:lnTo>
                    <a:pt x="1442758" y="0"/>
                  </a:lnTo>
                  <a:close/>
                </a:path>
              </a:pathLst>
            </a:custGeom>
            <a:solidFill>
              <a:srgbClr val="77C043"/>
            </a:solidFill>
          </p:spPr>
          <p:txBody>
            <a:bodyPr wrap="square" lIns="0" tIns="0" rIns="0" bIns="0" rtlCol="0"/>
            <a:lstStyle/>
            <a:p>
              <a:endParaRPr/>
            </a:p>
          </p:txBody>
        </p:sp>
        <p:sp>
          <p:nvSpPr>
            <p:cNvPr id="23" name="object 16">
              <a:extLst>
                <a:ext uri="{FF2B5EF4-FFF2-40B4-BE49-F238E27FC236}">
                  <a16:creationId xmlns:a16="http://schemas.microsoft.com/office/drawing/2014/main" id="{B5C4AC9B-E3B1-8245-8C40-62D2465D7B85}"/>
                </a:ext>
              </a:extLst>
            </p:cNvPr>
            <p:cNvSpPr/>
            <p:nvPr/>
          </p:nvSpPr>
          <p:spPr>
            <a:xfrm>
              <a:off x="9778873" y="1143279"/>
              <a:ext cx="1483360" cy="615315"/>
            </a:xfrm>
            <a:custGeom>
              <a:avLst/>
              <a:gdLst/>
              <a:ahLst/>
              <a:cxnLst/>
              <a:rect l="l" t="t" r="r" b="b"/>
              <a:pathLst>
                <a:path w="1483359" h="615314">
                  <a:moveTo>
                    <a:pt x="35941" y="0"/>
                  </a:moveTo>
                  <a:lnTo>
                    <a:pt x="0" y="514057"/>
                  </a:lnTo>
                  <a:lnTo>
                    <a:pt x="1447165" y="615251"/>
                  </a:lnTo>
                  <a:lnTo>
                    <a:pt x="1483106" y="101193"/>
                  </a:lnTo>
                  <a:lnTo>
                    <a:pt x="35941" y="0"/>
                  </a:lnTo>
                  <a:close/>
                </a:path>
              </a:pathLst>
            </a:custGeom>
            <a:solidFill>
              <a:srgbClr val="77C043"/>
            </a:solidFill>
          </p:spPr>
          <p:txBody>
            <a:bodyPr wrap="square" lIns="0" tIns="0" rIns="0" bIns="0" rtlCol="0"/>
            <a:lstStyle/>
            <a:p>
              <a:endParaRPr/>
            </a:p>
          </p:txBody>
        </p:sp>
        <p:sp>
          <p:nvSpPr>
            <p:cNvPr id="24" name="object 17">
              <a:extLst>
                <a:ext uri="{FF2B5EF4-FFF2-40B4-BE49-F238E27FC236}">
                  <a16:creationId xmlns:a16="http://schemas.microsoft.com/office/drawing/2014/main" id="{E913A83A-ED12-3E4D-B6DF-7C00C0DF7072}"/>
                </a:ext>
              </a:extLst>
            </p:cNvPr>
            <p:cNvSpPr/>
            <p:nvPr/>
          </p:nvSpPr>
          <p:spPr>
            <a:xfrm>
              <a:off x="1238462" y="1072509"/>
              <a:ext cx="1257935" cy="621030"/>
            </a:xfrm>
            <a:custGeom>
              <a:avLst/>
              <a:gdLst/>
              <a:ahLst/>
              <a:cxnLst/>
              <a:rect l="l" t="t" r="r" b="b"/>
              <a:pathLst>
                <a:path w="1257935" h="621030">
                  <a:moveTo>
                    <a:pt x="405803" y="284911"/>
                  </a:moveTo>
                  <a:lnTo>
                    <a:pt x="403910" y="284911"/>
                  </a:lnTo>
                  <a:lnTo>
                    <a:pt x="396914" y="285266"/>
                  </a:lnTo>
                  <a:lnTo>
                    <a:pt x="368138" y="336397"/>
                  </a:lnTo>
                  <a:lnTo>
                    <a:pt x="363314" y="394066"/>
                  </a:lnTo>
                  <a:lnTo>
                    <a:pt x="358394" y="474535"/>
                  </a:lnTo>
                  <a:lnTo>
                    <a:pt x="358394" y="482130"/>
                  </a:lnTo>
                  <a:lnTo>
                    <a:pt x="360765" y="536648"/>
                  </a:lnTo>
                  <a:lnTo>
                    <a:pt x="381506" y="582509"/>
                  </a:lnTo>
                  <a:lnTo>
                    <a:pt x="426656" y="609180"/>
                  </a:lnTo>
                  <a:lnTo>
                    <a:pt x="441356" y="606690"/>
                  </a:lnTo>
                  <a:lnTo>
                    <a:pt x="454156" y="599220"/>
                  </a:lnTo>
                  <a:lnTo>
                    <a:pt x="465059" y="586774"/>
                  </a:lnTo>
                  <a:lnTo>
                    <a:pt x="474065" y="569353"/>
                  </a:lnTo>
                  <a:lnTo>
                    <a:pt x="493503" y="504052"/>
                  </a:lnTo>
                  <a:lnTo>
                    <a:pt x="510097" y="452261"/>
                  </a:lnTo>
                  <a:lnTo>
                    <a:pt x="515037" y="438505"/>
                  </a:lnTo>
                  <a:lnTo>
                    <a:pt x="438035" y="438505"/>
                  </a:lnTo>
                  <a:lnTo>
                    <a:pt x="434251" y="436613"/>
                  </a:lnTo>
                  <a:lnTo>
                    <a:pt x="438513" y="404613"/>
                  </a:lnTo>
                  <a:lnTo>
                    <a:pt x="441831" y="374984"/>
                  </a:lnTo>
                  <a:lnTo>
                    <a:pt x="444204" y="347725"/>
                  </a:lnTo>
                  <a:lnTo>
                    <a:pt x="445630" y="322833"/>
                  </a:lnTo>
                  <a:lnTo>
                    <a:pt x="443139" y="308555"/>
                  </a:lnTo>
                  <a:lnTo>
                    <a:pt x="435670" y="297476"/>
                  </a:lnTo>
                  <a:lnTo>
                    <a:pt x="423223" y="289595"/>
                  </a:lnTo>
                  <a:lnTo>
                    <a:pt x="405803" y="284911"/>
                  </a:lnTo>
                  <a:close/>
                </a:path>
                <a:path w="1257935" h="621030">
                  <a:moveTo>
                    <a:pt x="297830" y="72059"/>
                  </a:moveTo>
                  <a:lnTo>
                    <a:pt x="210489" y="72059"/>
                  </a:lnTo>
                  <a:lnTo>
                    <a:pt x="214287" y="73952"/>
                  </a:lnTo>
                  <a:lnTo>
                    <a:pt x="210962" y="111344"/>
                  </a:lnTo>
                  <a:lnTo>
                    <a:pt x="208589" y="144351"/>
                  </a:lnTo>
                  <a:lnTo>
                    <a:pt x="207166" y="172971"/>
                  </a:lnTo>
                  <a:lnTo>
                    <a:pt x="206692" y="197205"/>
                  </a:lnTo>
                  <a:lnTo>
                    <a:pt x="206780" y="302097"/>
                  </a:lnTo>
                  <a:lnTo>
                    <a:pt x="208514" y="381531"/>
                  </a:lnTo>
                  <a:lnTo>
                    <a:pt x="210790" y="429318"/>
                  </a:lnTo>
                  <a:lnTo>
                    <a:pt x="213976" y="479759"/>
                  </a:lnTo>
                  <a:lnTo>
                    <a:pt x="218071" y="532853"/>
                  </a:lnTo>
                  <a:lnTo>
                    <a:pt x="219967" y="563548"/>
                  </a:lnTo>
                  <a:lnTo>
                    <a:pt x="225655" y="585471"/>
                  </a:lnTo>
                  <a:lnTo>
                    <a:pt x="235136" y="598624"/>
                  </a:lnTo>
                  <a:lnTo>
                    <a:pt x="248412" y="603008"/>
                  </a:lnTo>
                  <a:lnTo>
                    <a:pt x="263588" y="603008"/>
                  </a:lnTo>
                  <a:lnTo>
                    <a:pt x="279349" y="601468"/>
                  </a:lnTo>
                  <a:lnTo>
                    <a:pt x="290609" y="596846"/>
                  </a:lnTo>
                  <a:lnTo>
                    <a:pt x="297365" y="589142"/>
                  </a:lnTo>
                  <a:lnTo>
                    <a:pt x="299618" y="578357"/>
                  </a:lnTo>
                  <a:lnTo>
                    <a:pt x="297063" y="571585"/>
                  </a:lnTo>
                  <a:lnTo>
                    <a:pt x="294547" y="551268"/>
                  </a:lnTo>
                  <a:lnTo>
                    <a:pt x="289631" y="470000"/>
                  </a:lnTo>
                  <a:lnTo>
                    <a:pt x="287232" y="409050"/>
                  </a:lnTo>
                  <a:lnTo>
                    <a:pt x="284871" y="334557"/>
                  </a:lnTo>
                  <a:lnTo>
                    <a:pt x="282549" y="246519"/>
                  </a:lnTo>
                  <a:lnTo>
                    <a:pt x="283023" y="211908"/>
                  </a:lnTo>
                  <a:lnTo>
                    <a:pt x="284445" y="177299"/>
                  </a:lnTo>
                  <a:lnTo>
                    <a:pt x="286814" y="142694"/>
                  </a:lnTo>
                  <a:lnTo>
                    <a:pt x="290131" y="108089"/>
                  </a:lnTo>
                  <a:lnTo>
                    <a:pt x="291079" y="90663"/>
                  </a:lnTo>
                  <a:lnTo>
                    <a:pt x="293922" y="78217"/>
                  </a:lnTo>
                  <a:lnTo>
                    <a:pt x="297830" y="72059"/>
                  </a:lnTo>
                  <a:close/>
                </a:path>
                <a:path w="1257935" h="621030">
                  <a:moveTo>
                    <a:pt x="610760" y="389204"/>
                  </a:moveTo>
                  <a:lnTo>
                    <a:pt x="536651" y="389204"/>
                  </a:lnTo>
                  <a:lnTo>
                    <a:pt x="540027" y="400583"/>
                  </a:lnTo>
                  <a:lnTo>
                    <a:pt x="543048" y="409119"/>
                  </a:lnTo>
                  <a:lnTo>
                    <a:pt x="545713" y="414809"/>
                  </a:lnTo>
                  <a:lnTo>
                    <a:pt x="548017" y="417652"/>
                  </a:lnTo>
                  <a:lnTo>
                    <a:pt x="558688" y="434244"/>
                  </a:lnTo>
                  <a:lnTo>
                    <a:pt x="570777" y="446095"/>
                  </a:lnTo>
                  <a:lnTo>
                    <a:pt x="584288" y="453204"/>
                  </a:lnTo>
                  <a:lnTo>
                    <a:pt x="599224" y="455574"/>
                  </a:lnTo>
                  <a:lnTo>
                    <a:pt x="604913" y="455574"/>
                  </a:lnTo>
                  <a:lnTo>
                    <a:pt x="611607" y="454390"/>
                  </a:lnTo>
                  <a:lnTo>
                    <a:pt x="616999" y="450837"/>
                  </a:lnTo>
                  <a:lnTo>
                    <a:pt x="621088" y="444912"/>
                  </a:lnTo>
                  <a:lnTo>
                    <a:pt x="623874" y="436613"/>
                  </a:lnTo>
                  <a:lnTo>
                    <a:pt x="610760" y="389204"/>
                  </a:lnTo>
                  <a:close/>
                </a:path>
                <a:path w="1257935" h="621030">
                  <a:moveTo>
                    <a:pt x="534746" y="303872"/>
                  </a:moveTo>
                  <a:lnTo>
                    <a:pt x="507371" y="312288"/>
                  </a:lnTo>
                  <a:lnTo>
                    <a:pt x="482128" y="337532"/>
                  </a:lnTo>
                  <a:lnTo>
                    <a:pt x="459017" y="379605"/>
                  </a:lnTo>
                  <a:lnTo>
                    <a:pt x="438035" y="438505"/>
                  </a:lnTo>
                  <a:lnTo>
                    <a:pt x="515037" y="438505"/>
                  </a:lnTo>
                  <a:lnTo>
                    <a:pt x="523845" y="413978"/>
                  </a:lnTo>
                  <a:lnTo>
                    <a:pt x="534746" y="389204"/>
                  </a:lnTo>
                  <a:lnTo>
                    <a:pt x="610760" y="389204"/>
                  </a:lnTo>
                  <a:lnTo>
                    <a:pt x="607812" y="378544"/>
                  </a:lnTo>
                  <a:lnTo>
                    <a:pt x="587606" y="337062"/>
                  </a:lnTo>
                  <a:lnTo>
                    <a:pt x="563252" y="312170"/>
                  </a:lnTo>
                  <a:lnTo>
                    <a:pt x="534746" y="303872"/>
                  </a:lnTo>
                  <a:close/>
                </a:path>
                <a:path w="1257935" h="621030">
                  <a:moveTo>
                    <a:pt x="331851" y="0"/>
                  </a:moveTo>
                  <a:lnTo>
                    <a:pt x="274357" y="758"/>
                  </a:lnTo>
                  <a:lnTo>
                    <a:pt x="220201" y="3034"/>
                  </a:lnTo>
                  <a:lnTo>
                    <a:pt x="169382" y="6827"/>
                  </a:lnTo>
                  <a:lnTo>
                    <a:pt x="121898" y="12136"/>
                  </a:lnTo>
                  <a:lnTo>
                    <a:pt x="77749" y="18961"/>
                  </a:lnTo>
                  <a:lnTo>
                    <a:pt x="19438" y="32472"/>
                  </a:lnTo>
                  <a:lnTo>
                    <a:pt x="0" y="51193"/>
                  </a:lnTo>
                  <a:lnTo>
                    <a:pt x="0" y="56883"/>
                  </a:lnTo>
                  <a:lnTo>
                    <a:pt x="23472" y="91909"/>
                  </a:lnTo>
                  <a:lnTo>
                    <a:pt x="41719" y="98602"/>
                  </a:lnTo>
                  <a:lnTo>
                    <a:pt x="86936" y="86992"/>
                  </a:lnTo>
                  <a:lnTo>
                    <a:pt x="130138" y="78697"/>
                  </a:lnTo>
                  <a:lnTo>
                    <a:pt x="171323" y="73719"/>
                  </a:lnTo>
                  <a:lnTo>
                    <a:pt x="210489" y="72059"/>
                  </a:lnTo>
                  <a:lnTo>
                    <a:pt x="297830" y="72059"/>
                  </a:lnTo>
                  <a:lnTo>
                    <a:pt x="298661" y="70751"/>
                  </a:lnTo>
                  <a:lnTo>
                    <a:pt x="305295" y="68262"/>
                  </a:lnTo>
                  <a:lnTo>
                    <a:pt x="464340" y="68262"/>
                  </a:lnTo>
                  <a:lnTo>
                    <a:pt x="465061" y="67200"/>
                  </a:lnTo>
                  <a:lnTo>
                    <a:pt x="466483" y="58788"/>
                  </a:lnTo>
                  <a:lnTo>
                    <a:pt x="466483" y="56883"/>
                  </a:lnTo>
                  <a:lnTo>
                    <a:pt x="445625" y="15292"/>
                  </a:lnTo>
                  <a:lnTo>
                    <a:pt x="384942" y="3914"/>
                  </a:lnTo>
                  <a:lnTo>
                    <a:pt x="331851" y="0"/>
                  </a:lnTo>
                  <a:close/>
                </a:path>
                <a:path w="1257935" h="621030">
                  <a:moveTo>
                    <a:pt x="464340" y="68262"/>
                  </a:moveTo>
                  <a:lnTo>
                    <a:pt x="343230" y="68262"/>
                  </a:lnTo>
                  <a:lnTo>
                    <a:pt x="357684" y="68974"/>
                  </a:lnTo>
                  <a:lnTo>
                    <a:pt x="379252" y="71108"/>
                  </a:lnTo>
                  <a:lnTo>
                    <a:pt x="407932" y="74665"/>
                  </a:lnTo>
                  <a:lnTo>
                    <a:pt x="443725" y="79641"/>
                  </a:lnTo>
                  <a:lnTo>
                    <a:pt x="453683" y="77629"/>
                  </a:lnTo>
                  <a:lnTo>
                    <a:pt x="460795" y="73482"/>
                  </a:lnTo>
                  <a:lnTo>
                    <a:pt x="464340" y="68262"/>
                  </a:lnTo>
                  <a:close/>
                </a:path>
                <a:path w="1257935" h="621030">
                  <a:moveTo>
                    <a:pt x="714895" y="283959"/>
                  </a:moveTo>
                  <a:lnTo>
                    <a:pt x="676492" y="331371"/>
                  </a:lnTo>
                  <a:lnTo>
                    <a:pt x="669976" y="381147"/>
                  </a:lnTo>
                  <a:lnTo>
                    <a:pt x="663702" y="450837"/>
                  </a:lnTo>
                  <a:lnTo>
                    <a:pt x="664174" y="466127"/>
                  </a:lnTo>
                  <a:lnTo>
                    <a:pt x="671283" y="519099"/>
                  </a:lnTo>
                  <a:lnTo>
                    <a:pt x="691134" y="559752"/>
                  </a:lnTo>
                  <a:lnTo>
                    <a:pt x="740435" y="606207"/>
                  </a:lnTo>
                  <a:lnTo>
                    <a:pt x="769886" y="612013"/>
                  </a:lnTo>
                  <a:lnTo>
                    <a:pt x="795246" y="606680"/>
                  </a:lnTo>
                  <a:lnTo>
                    <a:pt x="819186" y="590683"/>
                  </a:lnTo>
                  <a:lnTo>
                    <a:pt x="841704" y="564017"/>
                  </a:lnTo>
                  <a:lnTo>
                    <a:pt x="846726" y="555129"/>
                  </a:lnTo>
                  <a:lnTo>
                    <a:pt x="762304" y="555129"/>
                  </a:lnTo>
                  <a:lnTo>
                    <a:pt x="756908" y="551338"/>
                  </a:lnTo>
                  <a:lnTo>
                    <a:pt x="751633" y="539962"/>
                  </a:lnTo>
                  <a:lnTo>
                    <a:pt x="746477" y="521000"/>
                  </a:lnTo>
                  <a:lnTo>
                    <a:pt x="741438" y="494449"/>
                  </a:lnTo>
                  <a:lnTo>
                    <a:pt x="742269" y="464466"/>
                  </a:lnTo>
                  <a:lnTo>
                    <a:pt x="744761" y="423818"/>
                  </a:lnTo>
                  <a:lnTo>
                    <a:pt x="748912" y="372501"/>
                  </a:lnTo>
                  <a:lnTo>
                    <a:pt x="754722" y="310514"/>
                  </a:lnTo>
                  <a:lnTo>
                    <a:pt x="752232" y="301211"/>
                  </a:lnTo>
                  <a:lnTo>
                    <a:pt x="744762" y="293684"/>
                  </a:lnTo>
                  <a:lnTo>
                    <a:pt x="732316" y="287933"/>
                  </a:lnTo>
                  <a:lnTo>
                    <a:pt x="714895" y="283959"/>
                  </a:lnTo>
                  <a:close/>
                </a:path>
                <a:path w="1257935" h="621030">
                  <a:moveTo>
                    <a:pt x="939226" y="526681"/>
                  </a:moveTo>
                  <a:lnTo>
                    <a:pt x="862799" y="526681"/>
                  </a:lnTo>
                  <a:lnTo>
                    <a:pt x="866597" y="528586"/>
                  </a:lnTo>
                  <a:lnTo>
                    <a:pt x="876612" y="564257"/>
                  </a:lnTo>
                  <a:lnTo>
                    <a:pt x="890065" y="589737"/>
                  </a:lnTo>
                  <a:lnTo>
                    <a:pt x="906954" y="605024"/>
                  </a:lnTo>
                  <a:lnTo>
                    <a:pt x="927277" y="610120"/>
                  </a:lnTo>
                  <a:lnTo>
                    <a:pt x="931075" y="610120"/>
                  </a:lnTo>
                  <a:lnTo>
                    <a:pt x="939961" y="608698"/>
                  </a:lnTo>
                  <a:lnTo>
                    <a:pt x="946715" y="604432"/>
                  </a:lnTo>
                  <a:lnTo>
                    <a:pt x="951334" y="597320"/>
                  </a:lnTo>
                  <a:lnTo>
                    <a:pt x="953820" y="587362"/>
                  </a:lnTo>
                  <a:lnTo>
                    <a:pt x="953820" y="585469"/>
                  </a:lnTo>
                  <a:lnTo>
                    <a:pt x="942204" y="541680"/>
                  </a:lnTo>
                  <a:lnTo>
                    <a:pt x="939226" y="526681"/>
                  </a:lnTo>
                  <a:close/>
                </a:path>
                <a:path w="1257935" h="621030">
                  <a:moveTo>
                    <a:pt x="908316" y="280174"/>
                  </a:moveTo>
                  <a:lnTo>
                    <a:pt x="897572" y="280174"/>
                  </a:lnTo>
                  <a:lnTo>
                    <a:pt x="891882" y="281444"/>
                  </a:lnTo>
                  <a:lnTo>
                    <a:pt x="861079" y="317033"/>
                  </a:lnTo>
                  <a:lnTo>
                    <a:pt x="829805" y="407526"/>
                  </a:lnTo>
                  <a:lnTo>
                    <a:pt x="810466" y="461154"/>
                  </a:lnTo>
                  <a:lnTo>
                    <a:pt x="793401" y="503629"/>
                  </a:lnTo>
                  <a:lnTo>
                    <a:pt x="778609" y="534954"/>
                  </a:lnTo>
                  <a:lnTo>
                    <a:pt x="766089" y="555129"/>
                  </a:lnTo>
                  <a:lnTo>
                    <a:pt x="846726" y="555129"/>
                  </a:lnTo>
                  <a:lnTo>
                    <a:pt x="862799" y="526681"/>
                  </a:lnTo>
                  <a:lnTo>
                    <a:pt x="939226" y="526681"/>
                  </a:lnTo>
                  <a:lnTo>
                    <a:pt x="933910" y="499905"/>
                  </a:lnTo>
                  <a:lnTo>
                    <a:pt x="928935" y="460141"/>
                  </a:lnTo>
                  <a:lnTo>
                    <a:pt x="927277" y="422389"/>
                  </a:lnTo>
                  <a:lnTo>
                    <a:pt x="928225" y="406159"/>
                  </a:lnTo>
                  <a:lnTo>
                    <a:pt x="931068" y="382101"/>
                  </a:lnTo>
                  <a:lnTo>
                    <a:pt x="935807" y="350219"/>
                  </a:lnTo>
                  <a:lnTo>
                    <a:pt x="942441" y="310514"/>
                  </a:lnTo>
                  <a:lnTo>
                    <a:pt x="940309" y="299373"/>
                  </a:lnTo>
                  <a:lnTo>
                    <a:pt x="933913" y="290601"/>
                  </a:lnTo>
                  <a:lnTo>
                    <a:pt x="923249" y="284200"/>
                  </a:lnTo>
                  <a:lnTo>
                    <a:pt x="908316" y="280174"/>
                  </a:lnTo>
                  <a:close/>
                </a:path>
                <a:path w="1257935" h="621030">
                  <a:moveTo>
                    <a:pt x="1159090" y="260261"/>
                  </a:moveTo>
                  <a:lnTo>
                    <a:pt x="1114296" y="266423"/>
                  </a:lnTo>
                  <a:lnTo>
                    <a:pt x="1073759" y="284911"/>
                  </a:lnTo>
                  <a:lnTo>
                    <a:pt x="1041405" y="314720"/>
                  </a:lnTo>
                  <a:lnTo>
                    <a:pt x="1018295" y="349624"/>
                  </a:lnTo>
                  <a:lnTo>
                    <a:pt x="1004429" y="389624"/>
                  </a:lnTo>
                  <a:lnTo>
                    <a:pt x="999807" y="434720"/>
                  </a:lnTo>
                  <a:lnTo>
                    <a:pt x="999807" y="474535"/>
                  </a:lnTo>
                  <a:lnTo>
                    <a:pt x="1013079" y="527634"/>
                  </a:lnTo>
                  <a:lnTo>
                    <a:pt x="1035896" y="568287"/>
                  </a:lnTo>
                  <a:lnTo>
                    <a:pt x="1086147" y="614741"/>
                  </a:lnTo>
                  <a:lnTo>
                    <a:pt x="1113586" y="620547"/>
                  </a:lnTo>
                  <a:lnTo>
                    <a:pt x="1115479" y="620547"/>
                  </a:lnTo>
                  <a:lnTo>
                    <a:pt x="1142442" y="590212"/>
                  </a:lnTo>
                  <a:lnTo>
                    <a:pt x="1111694" y="567461"/>
                  </a:lnTo>
                  <a:lnTo>
                    <a:pt x="1095094" y="544526"/>
                  </a:lnTo>
                  <a:lnTo>
                    <a:pt x="1083240" y="518869"/>
                  </a:lnTo>
                  <a:lnTo>
                    <a:pt x="1076129" y="490485"/>
                  </a:lnTo>
                  <a:lnTo>
                    <a:pt x="1073759" y="459371"/>
                  </a:lnTo>
                  <a:lnTo>
                    <a:pt x="1075029" y="459371"/>
                  </a:lnTo>
                  <a:lnTo>
                    <a:pt x="1075664" y="458114"/>
                  </a:lnTo>
                  <a:lnTo>
                    <a:pt x="1075664" y="455574"/>
                  </a:lnTo>
                  <a:lnTo>
                    <a:pt x="1217142" y="455574"/>
                  </a:lnTo>
                  <a:lnTo>
                    <a:pt x="1222379" y="452258"/>
                  </a:lnTo>
                  <a:lnTo>
                    <a:pt x="1235069" y="432816"/>
                  </a:lnTo>
                  <a:lnTo>
                    <a:pt x="1133805" y="432816"/>
                  </a:lnTo>
                  <a:lnTo>
                    <a:pt x="1127493" y="430923"/>
                  </a:lnTo>
                  <a:lnTo>
                    <a:pt x="1119276" y="427139"/>
                  </a:lnTo>
                  <a:lnTo>
                    <a:pt x="1110918" y="410541"/>
                  </a:lnTo>
                  <a:lnTo>
                    <a:pt x="1103390" y="397740"/>
                  </a:lnTo>
                  <a:lnTo>
                    <a:pt x="1096693" y="388732"/>
                  </a:lnTo>
                  <a:lnTo>
                    <a:pt x="1090828" y="383514"/>
                  </a:lnTo>
                  <a:lnTo>
                    <a:pt x="1089558" y="383514"/>
                  </a:lnTo>
                  <a:lnTo>
                    <a:pt x="1088936" y="382257"/>
                  </a:lnTo>
                  <a:lnTo>
                    <a:pt x="1088936" y="379729"/>
                  </a:lnTo>
                  <a:lnTo>
                    <a:pt x="1106771" y="350693"/>
                  </a:lnTo>
                  <a:lnTo>
                    <a:pt x="1123778" y="329952"/>
                  </a:lnTo>
                  <a:lnTo>
                    <a:pt x="1139956" y="317507"/>
                  </a:lnTo>
                  <a:lnTo>
                    <a:pt x="1155306" y="313359"/>
                  </a:lnTo>
                  <a:lnTo>
                    <a:pt x="1242392" y="313359"/>
                  </a:lnTo>
                  <a:lnTo>
                    <a:pt x="1238745" y="305777"/>
                  </a:lnTo>
                  <a:lnTo>
                    <a:pt x="1220786" y="285866"/>
                  </a:lnTo>
                  <a:lnTo>
                    <a:pt x="1201523" y="271641"/>
                  </a:lnTo>
                  <a:lnTo>
                    <a:pt x="1180957" y="263106"/>
                  </a:lnTo>
                  <a:lnTo>
                    <a:pt x="1159090" y="260261"/>
                  </a:lnTo>
                  <a:close/>
                </a:path>
                <a:path w="1257935" h="621030">
                  <a:moveTo>
                    <a:pt x="1217142" y="455574"/>
                  </a:moveTo>
                  <a:lnTo>
                    <a:pt x="1079449" y="455574"/>
                  </a:lnTo>
                  <a:lnTo>
                    <a:pt x="1094262" y="466359"/>
                  </a:lnTo>
                  <a:lnTo>
                    <a:pt x="1110262" y="474062"/>
                  </a:lnTo>
                  <a:lnTo>
                    <a:pt x="1127448" y="478684"/>
                  </a:lnTo>
                  <a:lnTo>
                    <a:pt x="1145819" y="480225"/>
                  </a:lnTo>
                  <a:lnTo>
                    <a:pt x="1189253" y="473233"/>
                  </a:lnTo>
                  <a:lnTo>
                    <a:pt x="1217142" y="455574"/>
                  </a:lnTo>
                  <a:close/>
                </a:path>
                <a:path w="1257935" h="621030">
                  <a:moveTo>
                    <a:pt x="1242392" y="313359"/>
                  </a:moveTo>
                  <a:lnTo>
                    <a:pt x="1172375" y="313359"/>
                  </a:lnTo>
                  <a:lnTo>
                    <a:pt x="1179835" y="315493"/>
                  </a:lnTo>
                  <a:lnTo>
                    <a:pt x="1185165" y="321892"/>
                  </a:lnTo>
                  <a:lnTo>
                    <a:pt x="1188364" y="332556"/>
                  </a:lnTo>
                  <a:lnTo>
                    <a:pt x="1189431" y="347484"/>
                  </a:lnTo>
                  <a:lnTo>
                    <a:pt x="1189431" y="358863"/>
                  </a:lnTo>
                  <a:lnTo>
                    <a:pt x="1179653" y="391217"/>
                  </a:lnTo>
                  <a:lnTo>
                    <a:pt x="1167863" y="414327"/>
                  </a:lnTo>
                  <a:lnTo>
                    <a:pt x="1154058" y="428193"/>
                  </a:lnTo>
                  <a:lnTo>
                    <a:pt x="1138237" y="432816"/>
                  </a:lnTo>
                  <a:lnTo>
                    <a:pt x="1235069" y="432816"/>
                  </a:lnTo>
                  <a:lnTo>
                    <a:pt x="1245197" y="417297"/>
                  </a:lnTo>
                  <a:lnTo>
                    <a:pt x="1257706" y="368350"/>
                  </a:lnTo>
                  <a:lnTo>
                    <a:pt x="1256520" y="354303"/>
                  </a:lnTo>
                  <a:lnTo>
                    <a:pt x="1252964" y="339193"/>
                  </a:lnTo>
                  <a:lnTo>
                    <a:pt x="1247038" y="323018"/>
                  </a:lnTo>
                  <a:lnTo>
                    <a:pt x="1242392" y="313359"/>
                  </a:lnTo>
                  <a:close/>
                </a:path>
              </a:pathLst>
            </a:custGeom>
            <a:solidFill>
              <a:srgbClr val="231F20"/>
            </a:solidFill>
          </p:spPr>
          <p:txBody>
            <a:bodyPr wrap="square" lIns="0" tIns="0" rIns="0" bIns="0" rtlCol="0"/>
            <a:lstStyle/>
            <a:p>
              <a:endParaRPr/>
            </a:p>
          </p:txBody>
        </p:sp>
        <p:sp>
          <p:nvSpPr>
            <p:cNvPr id="25" name="object 18">
              <a:extLst>
                <a:ext uri="{FF2B5EF4-FFF2-40B4-BE49-F238E27FC236}">
                  <a16:creationId xmlns:a16="http://schemas.microsoft.com/office/drawing/2014/main" id="{C8AE15DD-40C9-744D-88BF-7CAFCBC1FC4F}"/>
                </a:ext>
              </a:extLst>
            </p:cNvPr>
            <p:cNvSpPr/>
            <p:nvPr/>
          </p:nvSpPr>
          <p:spPr>
            <a:xfrm>
              <a:off x="9779563" y="1080087"/>
              <a:ext cx="1210310" cy="640080"/>
            </a:xfrm>
            <a:custGeom>
              <a:avLst/>
              <a:gdLst/>
              <a:ahLst/>
              <a:cxnLst/>
              <a:rect l="l" t="t" r="r" b="b"/>
              <a:pathLst>
                <a:path w="1210309" h="640080">
                  <a:moveTo>
                    <a:pt x="423341" y="284924"/>
                  </a:moveTo>
                  <a:lnTo>
                    <a:pt x="417652" y="284924"/>
                  </a:lnTo>
                  <a:lnTo>
                    <a:pt x="396375" y="287294"/>
                  </a:lnTo>
                  <a:lnTo>
                    <a:pt x="352756" y="306253"/>
                  </a:lnTo>
                  <a:lnTo>
                    <a:pt x="302212" y="362551"/>
                  </a:lnTo>
                  <a:lnTo>
                    <a:pt x="282067" y="402967"/>
                  </a:lnTo>
                  <a:lnTo>
                    <a:pt x="269979" y="444093"/>
                  </a:lnTo>
                  <a:lnTo>
                    <a:pt x="265950" y="485927"/>
                  </a:lnTo>
                  <a:lnTo>
                    <a:pt x="265950" y="512470"/>
                  </a:lnTo>
                  <a:lnTo>
                    <a:pt x="268790" y="533333"/>
                  </a:lnTo>
                  <a:lnTo>
                    <a:pt x="269499" y="538784"/>
                  </a:lnTo>
                  <a:lnTo>
                    <a:pt x="289647" y="577422"/>
                  </a:lnTo>
                  <a:lnTo>
                    <a:pt x="335157" y="619142"/>
                  </a:lnTo>
                  <a:lnTo>
                    <a:pt x="360756" y="624357"/>
                  </a:lnTo>
                  <a:lnTo>
                    <a:pt x="374980" y="624357"/>
                  </a:lnTo>
                  <a:lnTo>
                    <a:pt x="419546" y="603964"/>
                  </a:lnTo>
                  <a:lnTo>
                    <a:pt x="445924" y="571258"/>
                  </a:lnTo>
                  <a:lnTo>
                    <a:pt x="355066" y="571258"/>
                  </a:lnTo>
                  <a:lnTo>
                    <a:pt x="348432" y="555973"/>
                  </a:lnTo>
                  <a:lnTo>
                    <a:pt x="343693" y="540448"/>
                  </a:lnTo>
                  <a:lnTo>
                    <a:pt x="340850" y="524685"/>
                  </a:lnTo>
                  <a:lnTo>
                    <a:pt x="339902" y="508685"/>
                  </a:lnTo>
                  <a:lnTo>
                    <a:pt x="339902" y="495401"/>
                  </a:lnTo>
                  <a:lnTo>
                    <a:pt x="349504" y="438514"/>
                  </a:lnTo>
                  <a:lnTo>
                    <a:pt x="377292" y="384824"/>
                  </a:lnTo>
                  <a:lnTo>
                    <a:pt x="413325" y="344057"/>
                  </a:lnTo>
                  <a:lnTo>
                    <a:pt x="429031" y="336118"/>
                  </a:lnTo>
                  <a:lnTo>
                    <a:pt x="551756" y="336118"/>
                  </a:lnTo>
                  <a:lnTo>
                    <a:pt x="554959" y="303885"/>
                  </a:lnTo>
                  <a:lnTo>
                    <a:pt x="476440" y="303885"/>
                  </a:lnTo>
                  <a:lnTo>
                    <a:pt x="464941" y="295591"/>
                  </a:lnTo>
                  <a:lnTo>
                    <a:pt x="452258" y="289666"/>
                  </a:lnTo>
                  <a:lnTo>
                    <a:pt x="438391" y="286110"/>
                  </a:lnTo>
                  <a:lnTo>
                    <a:pt x="423341" y="284924"/>
                  </a:lnTo>
                  <a:close/>
                </a:path>
                <a:path w="1210309" h="640080">
                  <a:moveTo>
                    <a:pt x="540150" y="548500"/>
                  </a:moveTo>
                  <a:lnTo>
                    <a:pt x="463791" y="548500"/>
                  </a:lnTo>
                  <a:lnTo>
                    <a:pt x="465061" y="549770"/>
                  </a:lnTo>
                  <a:lnTo>
                    <a:pt x="465061" y="552297"/>
                  </a:lnTo>
                  <a:lnTo>
                    <a:pt x="478326" y="600884"/>
                  </a:lnTo>
                  <a:lnTo>
                    <a:pt x="515302" y="617715"/>
                  </a:lnTo>
                  <a:lnTo>
                    <a:pt x="525973" y="616767"/>
                  </a:lnTo>
                  <a:lnTo>
                    <a:pt x="534269" y="613922"/>
                  </a:lnTo>
                  <a:lnTo>
                    <a:pt x="540194" y="609180"/>
                  </a:lnTo>
                  <a:lnTo>
                    <a:pt x="543750" y="602538"/>
                  </a:lnTo>
                  <a:lnTo>
                    <a:pt x="540150" y="548500"/>
                  </a:lnTo>
                  <a:close/>
                </a:path>
                <a:path w="1210309" h="640080">
                  <a:moveTo>
                    <a:pt x="130029" y="89128"/>
                  </a:moveTo>
                  <a:lnTo>
                    <a:pt x="53086" y="89128"/>
                  </a:lnTo>
                  <a:lnTo>
                    <a:pt x="56883" y="91020"/>
                  </a:lnTo>
                  <a:lnTo>
                    <a:pt x="45328" y="145909"/>
                  </a:lnTo>
                  <a:lnTo>
                    <a:pt x="35313" y="198931"/>
                  </a:lnTo>
                  <a:lnTo>
                    <a:pt x="26840" y="250087"/>
                  </a:lnTo>
                  <a:lnTo>
                    <a:pt x="19906" y="299381"/>
                  </a:lnTo>
                  <a:lnTo>
                    <a:pt x="14514" y="346799"/>
                  </a:lnTo>
                  <a:lnTo>
                    <a:pt x="10663" y="392354"/>
                  </a:lnTo>
                  <a:lnTo>
                    <a:pt x="8352" y="436042"/>
                  </a:lnTo>
                  <a:lnTo>
                    <a:pt x="7617" y="517805"/>
                  </a:lnTo>
                  <a:lnTo>
                    <a:pt x="8055" y="542395"/>
                  </a:lnTo>
                  <a:lnTo>
                    <a:pt x="15163" y="585952"/>
                  </a:lnTo>
                  <a:lnTo>
                    <a:pt x="51193" y="610603"/>
                  </a:lnTo>
                  <a:lnTo>
                    <a:pt x="62572" y="610603"/>
                  </a:lnTo>
                  <a:lnTo>
                    <a:pt x="68732" y="609536"/>
                  </a:lnTo>
                  <a:lnTo>
                    <a:pt x="73948" y="606336"/>
                  </a:lnTo>
                  <a:lnTo>
                    <a:pt x="78217" y="601002"/>
                  </a:lnTo>
                  <a:lnTo>
                    <a:pt x="81534" y="593534"/>
                  </a:lnTo>
                  <a:lnTo>
                    <a:pt x="79048" y="569950"/>
                  </a:lnTo>
                  <a:lnTo>
                    <a:pt x="77269" y="544707"/>
                  </a:lnTo>
                  <a:lnTo>
                    <a:pt x="76201" y="517805"/>
                  </a:lnTo>
                  <a:lnTo>
                    <a:pt x="75921" y="495401"/>
                  </a:lnTo>
                  <a:lnTo>
                    <a:pt x="75844" y="470281"/>
                  </a:lnTo>
                  <a:lnTo>
                    <a:pt x="79397" y="401834"/>
                  </a:lnTo>
                  <a:lnTo>
                    <a:pt x="83426" y="351523"/>
                  </a:lnTo>
                  <a:lnTo>
                    <a:pt x="92913" y="305308"/>
                  </a:lnTo>
                  <a:lnTo>
                    <a:pt x="135377" y="299377"/>
                  </a:lnTo>
                  <a:lnTo>
                    <a:pt x="197205" y="292036"/>
                  </a:lnTo>
                  <a:lnTo>
                    <a:pt x="210481" y="290612"/>
                  </a:lnTo>
                  <a:lnTo>
                    <a:pt x="219962" y="286343"/>
                  </a:lnTo>
                  <a:lnTo>
                    <a:pt x="225650" y="279231"/>
                  </a:lnTo>
                  <a:lnTo>
                    <a:pt x="227545" y="269278"/>
                  </a:lnTo>
                  <a:lnTo>
                    <a:pt x="226124" y="255178"/>
                  </a:lnTo>
                  <a:lnTo>
                    <a:pt x="221854" y="243205"/>
                  </a:lnTo>
                  <a:lnTo>
                    <a:pt x="216024" y="235140"/>
                  </a:lnTo>
                  <a:lnTo>
                    <a:pt x="108089" y="235140"/>
                  </a:lnTo>
                  <a:lnTo>
                    <a:pt x="104292" y="233248"/>
                  </a:lnTo>
                  <a:lnTo>
                    <a:pt x="105950" y="214045"/>
                  </a:lnTo>
                  <a:lnTo>
                    <a:pt x="110924" y="182992"/>
                  </a:lnTo>
                  <a:lnTo>
                    <a:pt x="119219" y="140088"/>
                  </a:lnTo>
                  <a:lnTo>
                    <a:pt x="130029" y="89128"/>
                  </a:lnTo>
                  <a:close/>
                </a:path>
                <a:path w="1210309" h="640080">
                  <a:moveTo>
                    <a:pt x="551756" y="336118"/>
                  </a:moveTo>
                  <a:lnTo>
                    <a:pt x="434721" y="336118"/>
                  </a:lnTo>
                  <a:lnTo>
                    <a:pt x="437207" y="338785"/>
                  </a:lnTo>
                  <a:lnTo>
                    <a:pt x="441826" y="346311"/>
                  </a:lnTo>
                  <a:lnTo>
                    <a:pt x="448579" y="358697"/>
                  </a:lnTo>
                  <a:lnTo>
                    <a:pt x="457466" y="375945"/>
                  </a:lnTo>
                  <a:lnTo>
                    <a:pt x="429198" y="448595"/>
                  </a:lnTo>
                  <a:lnTo>
                    <a:pt x="403658" y="505363"/>
                  </a:lnTo>
                  <a:lnTo>
                    <a:pt x="380844" y="546250"/>
                  </a:lnTo>
                  <a:lnTo>
                    <a:pt x="360756" y="571258"/>
                  </a:lnTo>
                  <a:lnTo>
                    <a:pt x="445924" y="571258"/>
                  </a:lnTo>
                  <a:lnTo>
                    <a:pt x="461264" y="548500"/>
                  </a:lnTo>
                  <a:lnTo>
                    <a:pt x="540150" y="548500"/>
                  </a:lnTo>
                  <a:lnTo>
                    <a:pt x="539013" y="531431"/>
                  </a:lnTo>
                  <a:lnTo>
                    <a:pt x="539771" y="496994"/>
                  </a:lnTo>
                  <a:lnTo>
                    <a:pt x="542044" y="453989"/>
                  </a:lnTo>
                  <a:lnTo>
                    <a:pt x="545886" y="401834"/>
                  </a:lnTo>
                  <a:lnTo>
                    <a:pt x="551145" y="342265"/>
                  </a:lnTo>
                  <a:lnTo>
                    <a:pt x="551756" y="336118"/>
                  </a:lnTo>
                  <a:close/>
                </a:path>
                <a:path w="1210309" h="640080">
                  <a:moveTo>
                    <a:pt x="518147" y="239407"/>
                  </a:moveTo>
                  <a:lnTo>
                    <a:pt x="484251" y="277339"/>
                  </a:lnTo>
                  <a:lnTo>
                    <a:pt x="480225" y="303885"/>
                  </a:lnTo>
                  <a:lnTo>
                    <a:pt x="554959" y="303885"/>
                  </a:lnTo>
                  <a:lnTo>
                    <a:pt x="557974" y="273545"/>
                  </a:lnTo>
                  <a:lnTo>
                    <a:pt x="555485" y="261274"/>
                  </a:lnTo>
                  <a:lnTo>
                    <a:pt x="548019" y="251494"/>
                  </a:lnTo>
                  <a:lnTo>
                    <a:pt x="535573" y="244205"/>
                  </a:lnTo>
                  <a:lnTo>
                    <a:pt x="518147" y="239407"/>
                  </a:lnTo>
                  <a:close/>
                </a:path>
                <a:path w="1210309" h="640080">
                  <a:moveTo>
                    <a:pt x="204787" y="225666"/>
                  </a:moveTo>
                  <a:lnTo>
                    <a:pt x="189499" y="226259"/>
                  </a:lnTo>
                  <a:lnTo>
                    <a:pt x="168287" y="228036"/>
                  </a:lnTo>
                  <a:lnTo>
                    <a:pt x="141150" y="230997"/>
                  </a:lnTo>
                  <a:lnTo>
                    <a:pt x="108089" y="235140"/>
                  </a:lnTo>
                  <a:lnTo>
                    <a:pt x="216024" y="235140"/>
                  </a:lnTo>
                  <a:lnTo>
                    <a:pt x="214746" y="233371"/>
                  </a:lnTo>
                  <a:lnTo>
                    <a:pt x="204787" y="225666"/>
                  </a:lnTo>
                  <a:close/>
                </a:path>
                <a:path w="1210309" h="640080">
                  <a:moveTo>
                    <a:pt x="98602" y="3797"/>
                  </a:moveTo>
                  <a:lnTo>
                    <a:pt x="93548" y="3797"/>
                  </a:lnTo>
                  <a:lnTo>
                    <a:pt x="89115" y="5067"/>
                  </a:lnTo>
                  <a:lnTo>
                    <a:pt x="85331" y="7594"/>
                  </a:lnTo>
                  <a:lnTo>
                    <a:pt x="80411" y="12157"/>
                  </a:lnTo>
                  <a:lnTo>
                    <a:pt x="69921" y="16837"/>
                  </a:lnTo>
                  <a:lnTo>
                    <a:pt x="53861" y="21635"/>
                  </a:lnTo>
                  <a:lnTo>
                    <a:pt x="32232" y="26555"/>
                  </a:lnTo>
                  <a:lnTo>
                    <a:pt x="18125" y="28570"/>
                  </a:lnTo>
                  <a:lnTo>
                    <a:pt x="8053" y="34613"/>
                  </a:lnTo>
                  <a:lnTo>
                    <a:pt x="2012" y="44686"/>
                  </a:lnTo>
                  <a:lnTo>
                    <a:pt x="0" y="58788"/>
                  </a:lnTo>
                  <a:lnTo>
                    <a:pt x="5446" y="73723"/>
                  </a:lnTo>
                  <a:lnTo>
                    <a:pt x="12317" y="84391"/>
                  </a:lnTo>
                  <a:lnTo>
                    <a:pt x="20615" y="90792"/>
                  </a:lnTo>
                  <a:lnTo>
                    <a:pt x="30340" y="92925"/>
                  </a:lnTo>
                  <a:lnTo>
                    <a:pt x="32867" y="92925"/>
                  </a:lnTo>
                  <a:lnTo>
                    <a:pt x="40449" y="91668"/>
                  </a:lnTo>
                  <a:lnTo>
                    <a:pt x="53086" y="89128"/>
                  </a:lnTo>
                  <a:lnTo>
                    <a:pt x="130029" y="89128"/>
                  </a:lnTo>
                  <a:lnTo>
                    <a:pt x="171134" y="73958"/>
                  </a:lnTo>
                  <a:lnTo>
                    <a:pt x="221505" y="71115"/>
                  </a:lnTo>
                  <a:lnTo>
                    <a:pt x="292023" y="70167"/>
                  </a:lnTo>
                  <a:lnTo>
                    <a:pt x="351775" y="70167"/>
                  </a:lnTo>
                  <a:lnTo>
                    <a:pt x="355543" y="67681"/>
                  </a:lnTo>
                  <a:lnTo>
                    <a:pt x="360286" y="62110"/>
                  </a:lnTo>
                  <a:lnTo>
                    <a:pt x="363133" y="55352"/>
                  </a:lnTo>
                  <a:lnTo>
                    <a:pt x="364083" y="47409"/>
                  </a:lnTo>
                  <a:lnTo>
                    <a:pt x="364083" y="37934"/>
                  </a:lnTo>
                  <a:lnTo>
                    <a:pt x="360764" y="21340"/>
                  </a:lnTo>
                  <a:lnTo>
                    <a:pt x="350808" y="9486"/>
                  </a:lnTo>
                  <a:lnTo>
                    <a:pt x="128931" y="9485"/>
                  </a:lnTo>
                  <a:lnTo>
                    <a:pt x="126333" y="9131"/>
                  </a:lnTo>
                  <a:lnTo>
                    <a:pt x="120407" y="8066"/>
                  </a:lnTo>
                  <a:lnTo>
                    <a:pt x="98602" y="3797"/>
                  </a:lnTo>
                  <a:close/>
                </a:path>
                <a:path w="1210309" h="640080">
                  <a:moveTo>
                    <a:pt x="351775" y="70167"/>
                  </a:moveTo>
                  <a:lnTo>
                    <a:pt x="301498" y="70167"/>
                  </a:lnTo>
                  <a:lnTo>
                    <a:pt x="310505" y="70286"/>
                  </a:lnTo>
                  <a:lnTo>
                    <a:pt x="321411" y="70642"/>
                  </a:lnTo>
                  <a:lnTo>
                    <a:pt x="334212" y="71233"/>
                  </a:lnTo>
                  <a:lnTo>
                    <a:pt x="348907" y="72059"/>
                  </a:lnTo>
                  <a:lnTo>
                    <a:pt x="351775" y="70167"/>
                  </a:lnTo>
                  <a:close/>
                </a:path>
                <a:path w="1210309" h="640080">
                  <a:moveTo>
                    <a:pt x="310984" y="0"/>
                  </a:moveTo>
                  <a:lnTo>
                    <a:pt x="275075" y="592"/>
                  </a:lnTo>
                  <a:lnTo>
                    <a:pt x="232765" y="2371"/>
                  </a:lnTo>
                  <a:lnTo>
                    <a:pt x="184054" y="5336"/>
                  </a:lnTo>
                  <a:lnTo>
                    <a:pt x="128943" y="9486"/>
                  </a:lnTo>
                  <a:lnTo>
                    <a:pt x="350808" y="9486"/>
                  </a:lnTo>
                  <a:lnTo>
                    <a:pt x="334213" y="2371"/>
                  </a:lnTo>
                  <a:lnTo>
                    <a:pt x="310984" y="0"/>
                  </a:lnTo>
                  <a:close/>
                </a:path>
                <a:path w="1210309" h="640080">
                  <a:moveTo>
                    <a:pt x="651840" y="2374"/>
                  </a:moveTo>
                  <a:lnTo>
                    <a:pt x="622316" y="107773"/>
                  </a:lnTo>
                  <a:lnTo>
                    <a:pt x="616347" y="173439"/>
                  </a:lnTo>
                  <a:lnTo>
                    <a:pt x="611174" y="233510"/>
                  </a:lnTo>
                  <a:lnTo>
                    <a:pt x="606797" y="287986"/>
                  </a:lnTo>
                  <a:lnTo>
                    <a:pt x="603123" y="338313"/>
                  </a:lnTo>
                  <a:lnTo>
                    <a:pt x="600430" y="380153"/>
                  </a:lnTo>
                  <a:lnTo>
                    <a:pt x="597247" y="449940"/>
                  </a:lnTo>
                  <a:lnTo>
                    <a:pt x="596849" y="476440"/>
                  </a:lnTo>
                  <a:lnTo>
                    <a:pt x="597085" y="508385"/>
                  </a:lnTo>
                  <a:lnTo>
                    <a:pt x="598976" y="569064"/>
                  </a:lnTo>
                  <a:lnTo>
                    <a:pt x="602767" y="616053"/>
                  </a:lnTo>
                  <a:lnTo>
                    <a:pt x="634771" y="639521"/>
                  </a:lnTo>
                  <a:lnTo>
                    <a:pt x="652192" y="636320"/>
                  </a:lnTo>
                  <a:lnTo>
                    <a:pt x="664638" y="631461"/>
                  </a:lnTo>
                  <a:lnTo>
                    <a:pt x="672108" y="624942"/>
                  </a:lnTo>
                  <a:lnTo>
                    <a:pt x="674598" y="616762"/>
                  </a:lnTo>
                  <a:lnTo>
                    <a:pt x="672107" y="573507"/>
                  </a:lnTo>
                  <a:lnTo>
                    <a:pt x="670329" y="536649"/>
                  </a:lnTo>
                  <a:lnTo>
                    <a:pt x="669264" y="506190"/>
                  </a:lnTo>
                  <a:lnTo>
                    <a:pt x="668909" y="482130"/>
                  </a:lnTo>
                  <a:lnTo>
                    <a:pt x="670326" y="444503"/>
                  </a:lnTo>
                  <a:lnTo>
                    <a:pt x="672693" y="396565"/>
                  </a:lnTo>
                  <a:lnTo>
                    <a:pt x="676103" y="336867"/>
                  </a:lnTo>
                  <a:lnTo>
                    <a:pt x="680288" y="269748"/>
                  </a:lnTo>
                  <a:lnTo>
                    <a:pt x="688581" y="178017"/>
                  </a:lnTo>
                  <a:lnTo>
                    <a:pt x="694507" y="109516"/>
                  </a:lnTo>
                  <a:lnTo>
                    <a:pt x="698063" y="64245"/>
                  </a:lnTo>
                  <a:lnTo>
                    <a:pt x="699249" y="42202"/>
                  </a:lnTo>
                  <a:lnTo>
                    <a:pt x="699249" y="33350"/>
                  </a:lnTo>
                  <a:lnTo>
                    <a:pt x="698614" y="30822"/>
                  </a:lnTo>
                  <a:lnTo>
                    <a:pt x="697344" y="30822"/>
                  </a:lnTo>
                  <a:lnTo>
                    <a:pt x="694500" y="19443"/>
                  </a:lnTo>
                  <a:lnTo>
                    <a:pt x="685969" y="10907"/>
                  </a:lnTo>
                  <a:lnTo>
                    <a:pt x="671750" y="5217"/>
                  </a:lnTo>
                  <a:lnTo>
                    <a:pt x="651840" y="2374"/>
                  </a:lnTo>
                  <a:close/>
                </a:path>
                <a:path w="1210309" h="640080">
                  <a:moveTo>
                    <a:pt x="819658" y="284924"/>
                  </a:moveTo>
                  <a:lnTo>
                    <a:pt x="817448" y="286181"/>
                  </a:lnTo>
                  <a:lnTo>
                    <a:pt x="814920" y="286816"/>
                  </a:lnTo>
                  <a:lnTo>
                    <a:pt x="804494" y="286816"/>
                  </a:lnTo>
                  <a:lnTo>
                    <a:pt x="796076" y="287054"/>
                  </a:lnTo>
                  <a:lnTo>
                    <a:pt x="753165" y="300391"/>
                  </a:lnTo>
                  <a:lnTo>
                    <a:pt x="728637" y="347497"/>
                  </a:lnTo>
                  <a:lnTo>
                    <a:pt x="728637" y="351294"/>
                  </a:lnTo>
                  <a:lnTo>
                    <a:pt x="743563" y="394310"/>
                  </a:lnTo>
                  <a:lnTo>
                    <a:pt x="785876" y="440535"/>
                  </a:lnTo>
                  <a:lnTo>
                    <a:pt x="807804" y="465542"/>
                  </a:lnTo>
                  <a:lnTo>
                    <a:pt x="820961" y="486993"/>
                  </a:lnTo>
                  <a:lnTo>
                    <a:pt x="825347" y="504888"/>
                  </a:lnTo>
                  <a:lnTo>
                    <a:pt x="823688" y="518935"/>
                  </a:lnTo>
                  <a:lnTo>
                    <a:pt x="818710" y="530253"/>
                  </a:lnTo>
                  <a:lnTo>
                    <a:pt x="810415" y="538842"/>
                  </a:lnTo>
                  <a:lnTo>
                    <a:pt x="798804" y="544703"/>
                  </a:lnTo>
                  <a:lnTo>
                    <a:pt x="730529" y="567461"/>
                  </a:lnTo>
                  <a:lnTo>
                    <a:pt x="740837" y="584054"/>
                  </a:lnTo>
                  <a:lnTo>
                    <a:pt x="752808" y="595904"/>
                  </a:lnTo>
                  <a:lnTo>
                    <a:pt x="766441" y="603014"/>
                  </a:lnTo>
                  <a:lnTo>
                    <a:pt x="781735" y="605383"/>
                  </a:lnTo>
                  <a:lnTo>
                    <a:pt x="797970" y="602071"/>
                  </a:lnTo>
                  <a:lnTo>
                    <a:pt x="810652" y="599701"/>
                  </a:lnTo>
                  <a:lnTo>
                    <a:pt x="819778" y="598277"/>
                  </a:lnTo>
                  <a:lnTo>
                    <a:pt x="825347" y="597801"/>
                  </a:lnTo>
                  <a:lnTo>
                    <a:pt x="859361" y="583995"/>
                  </a:lnTo>
                  <a:lnTo>
                    <a:pt x="883658" y="566751"/>
                  </a:lnTo>
                  <a:lnTo>
                    <a:pt x="898237" y="546072"/>
                  </a:lnTo>
                  <a:lnTo>
                    <a:pt x="903097" y="521957"/>
                  </a:lnTo>
                  <a:lnTo>
                    <a:pt x="899541" y="501451"/>
                  </a:lnTo>
                  <a:lnTo>
                    <a:pt x="888874" y="478815"/>
                  </a:lnTo>
                  <a:lnTo>
                    <a:pt x="871094" y="454045"/>
                  </a:lnTo>
                  <a:lnTo>
                    <a:pt x="846201" y="427139"/>
                  </a:lnTo>
                  <a:lnTo>
                    <a:pt x="826291" y="409182"/>
                  </a:lnTo>
                  <a:lnTo>
                    <a:pt x="812071" y="393715"/>
                  </a:lnTo>
                  <a:lnTo>
                    <a:pt x="803540" y="380740"/>
                  </a:lnTo>
                  <a:lnTo>
                    <a:pt x="800696" y="370255"/>
                  </a:lnTo>
                  <a:lnTo>
                    <a:pt x="800804" y="363972"/>
                  </a:lnTo>
                  <a:lnTo>
                    <a:pt x="802830" y="352771"/>
                  </a:lnTo>
                  <a:lnTo>
                    <a:pt x="809231" y="343466"/>
                  </a:lnTo>
                  <a:lnTo>
                    <a:pt x="819899" y="336650"/>
                  </a:lnTo>
                  <a:lnTo>
                    <a:pt x="834834" y="332320"/>
                  </a:lnTo>
                  <a:lnTo>
                    <a:pt x="893302" y="332320"/>
                  </a:lnTo>
                  <a:lnTo>
                    <a:pt x="892307" y="326167"/>
                  </a:lnTo>
                  <a:lnTo>
                    <a:pt x="888398" y="318108"/>
                  </a:lnTo>
                  <a:lnTo>
                    <a:pt x="881881" y="310046"/>
                  </a:lnTo>
                  <a:lnTo>
                    <a:pt x="872756" y="301980"/>
                  </a:lnTo>
                  <a:lnTo>
                    <a:pt x="869437" y="294520"/>
                  </a:lnTo>
                  <a:lnTo>
                    <a:pt x="859480" y="289190"/>
                  </a:lnTo>
                  <a:lnTo>
                    <a:pt x="842886" y="285991"/>
                  </a:lnTo>
                  <a:lnTo>
                    <a:pt x="819658" y="284924"/>
                  </a:lnTo>
                  <a:close/>
                </a:path>
                <a:path w="1210309" h="640080">
                  <a:moveTo>
                    <a:pt x="893302" y="332320"/>
                  </a:moveTo>
                  <a:lnTo>
                    <a:pt x="836091" y="332320"/>
                  </a:lnTo>
                  <a:lnTo>
                    <a:pt x="837984" y="332968"/>
                  </a:lnTo>
                  <a:lnTo>
                    <a:pt x="840511" y="334225"/>
                  </a:lnTo>
                  <a:lnTo>
                    <a:pt x="852663" y="339202"/>
                  </a:lnTo>
                  <a:lnTo>
                    <a:pt x="862087" y="342758"/>
                  </a:lnTo>
                  <a:lnTo>
                    <a:pt x="868784" y="344893"/>
                  </a:lnTo>
                  <a:lnTo>
                    <a:pt x="872756" y="345605"/>
                  </a:lnTo>
                  <a:lnTo>
                    <a:pt x="874649" y="345605"/>
                  </a:lnTo>
                  <a:lnTo>
                    <a:pt x="887285" y="344652"/>
                  </a:lnTo>
                  <a:lnTo>
                    <a:pt x="893610" y="340855"/>
                  </a:lnTo>
                  <a:lnTo>
                    <a:pt x="893610" y="334225"/>
                  </a:lnTo>
                  <a:lnTo>
                    <a:pt x="893302" y="332320"/>
                  </a:lnTo>
                  <a:close/>
                </a:path>
                <a:path w="1210309" h="640080">
                  <a:moveTo>
                    <a:pt x="1111681" y="252679"/>
                  </a:moveTo>
                  <a:lnTo>
                    <a:pt x="1066882" y="258846"/>
                  </a:lnTo>
                  <a:lnTo>
                    <a:pt x="1026350" y="277329"/>
                  </a:lnTo>
                  <a:lnTo>
                    <a:pt x="993996" y="307138"/>
                  </a:lnTo>
                  <a:lnTo>
                    <a:pt x="970886" y="342042"/>
                  </a:lnTo>
                  <a:lnTo>
                    <a:pt x="957020" y="382042"/>
                  </a:lnTo>
                  <a:lnTo>
                    <a:pt x="952398" y="427139"/>
                  </a:lnTo>
                  <a:lnTo>
                    <a:pt x="952398" y="466966"/>
                  </a:lnTo>
                  <a:lnTo>
                    <a:pt x="965669" y="520052"/>
                  </a:lnTo>
                  <a:lnTo>
                    <a:pt x="988482" y="560707"/>
                  </a:lnTo>
                  <a:lnTo>
                    <a:pt x="1038736" y="607170"/>
                  </a:lnTo>
                  <a:lnTo>
                    <a:pt x="1066177" y="612978"/>
                  </a:lnTo>
                  <a:lnTo>
                    <a:pt x="1068070" y="612978"/>
                  </a:lnTo>
                  <a:lnTo>
                    <a:pt x="1095033" y="582637"/>
                  </a:lnTo>
                  <a:lnTo>
                    <a:pt x="1064272" y="559879"/>
                  </a:lnTo>
                  <a:lnTo>
                    <a:pt x="1047679" y="536950"/>
                  </a:lnTo>
                  <a:lnTo>
                    <a:pt x="1035829" y="511292"/>
                  </a:lnTo>
                  <a:lnTo>
                    <a:pt x="1028720" y="482905"/>
                  </a:lnTo>
                  <a:lnTo>
                    <a:pt x="1026350" y="451789"/>
                  </a:lnTo>
                  <a:lnTo>
                    <a:pt x="1027607" y="451789"/>
                  </a:lnTo>
                  <a:lnTo>
                    <a:pt x="1028242" y="450532"/>
                  </a:lnTo>
                  <a:lnTo>
                    <a:pt x="1028242" y="448005"/>
                  </a:lnTo>
                  <a:lnTo>
                    <a:pt x="1169722" y="448005"/>
                  </a:lnTo>
                  <a:lnTo>
                    <a:pt x="1174969" y="444682"/>
                  </a:lnTo>
                  <a:lnTo>
                    <a:pt x="1187650" y="425246"/>
                  </a:lnTo>
                  <a:lnTo>
                    <a:pt x="1086396" y="425246"/>
                  </a:lnTo>
                  <a:lnTo>
                    <a:pt x="1080071" y="423341"/>
                  </a:lnTo>
                  <a:lnTo>
                    <a:pt x="1071867" y="419557"/>
                  </a:lnTo>
                  <a:lnTo>
                    <a:pt x="1063509" y="402964"/>
                  </a:lnTo>
                  <a:lnTo>
                    <a:pt x="1055981" y="390164"/>
                  </a:lnTo>
                  <a:lnTo>
                    <a:pt x="1049284" y="381157"/>
                  </a:lnTo>
                  <a:lnTo>
                    <a:pt x="1043419" y="375945"/>
                  </a:lnTo>
                  <a:lnTo>
                    <a:pt x="1042149" y="375945"/>
                  </a:lnTo>
                  <a:lnTo>
                    <a:pt x="1041527" y="374675"/>
                  </a:lnTo>
                  <a:lnTo>
                    <a:pt x="1041527" y="372148"/>
                  </a:lnTo>
                  <a:lnTo>
                    <a:pt x="1059362" y="343111"/>
                  </a:lnTo>
                  <a:lnTo>
                    <a:pt x="1076369" y="322370"/>
                  </a:lnTo>
                  <a:lnTo>
                    <a:pt x="1092547" y="309926"/>
                  </a:lnTo>
                  <a:lnTo>
                    <a:pt x="1107897" y="305777"/>
                  </a:lnTo>
                  <a:lnTo>
                    <a:pt x="1194970" y="305777"/>
                  </a:lnTo>
                  <a:lnTo>
                    <a:pt x="1191323" y="298196"/>
                  </a:lnTo>
                  <a:lnTo>
                    <a:pt x="1173366" y="278284"/>
                  </a:lnTo>
                  <a:lnTo>
                    <a:pt x="1154107" y="264059"/>
                  </a:lnTo>
                  <a:lnTo>
                    <a:pt x="1133546" y="255524"/>
                  </a:lnTo>
                  <a:lnTo>
                    <a:pt x="1111681" y="252679"/>
                  </a:lnTo>
                  <a:close/>
                </a:path>
                <a:path w="1210309" h="640080">
                  <a:moveTo>
                    <a:pt x="1169722" y="448005"/>
                  </a:moveTo>
                  <a:lnTo>
                    <a:pt x="1032040" y="448005"/>
                  </a:lnTo>
                  <a:lnTo>
                    <a:pt x="1046853" y="458789"/>
                  </a:lnTo>
                  <a:lnTo>
                    <a:pt x="1062853" y="466493"/>
                  </a:lnTo>
                  <a:lnTo>
                    <a:pt x="1080038" y="471115"/>
                  </a:lnTo>
                  <a:lnTo>
                    <a:pt x="1098410" y="472655"/>
                  </a:lnTo>
                  <a:lnTo>
                    <a:pt x="1141843" y="465662"/>
                  </a:lnTo>
                  <a:lnTo>
                    <a:pt x="1169722" y="448005"/>
                  </a:lnTo>
                  <a:close/>
                </a:path>
                <a:path w="1210309" h="640080">
                  <a:moveTo>
                    <a:pt x="1194970" y="305777"/>
                  </a:moveTo>
                  <a:lnTo>
                    <a:pt x="1124953" y="305777"/>
                  </a:lnTo>
                  <a:lnTo>
                    <a:pt x="1132420" y="307911"/>
                  </a:lnTo>
                  <a:lnTo>
                    <a:pt x="1137754" y="314312"/>
                  </a:lnTo>
                  <a:lnTo>
                    <a:pt x="1140955" y="324980"/>
                  </a:lnTo>
                  <a:lnTo>
                    <a:pt x="1142022" y="339915"/>
                  </a:lnTo>
                  <a:lnTo>
                    <a:pt x="1142022" y="351294"/>
                  </a:lnTo>
                  <a:lnTo>
                    <a:pt x="1132242" y="383648"/>
                  </a:lnTo>
                  <a:lnTo>
                    <a:pt x="1120449" y="406758"/>
                  </a:lnTo>
                  <a:lnTo>
                    <a:pt x="1106644" y="420624"/>
                  </a:lnTo>
                  <a:lnTo>
                    <a:pt x="1090828" y="425246"/>
                  </a:lnTo>
                  <a:lnTo>
                    <a:pt x="1187650" y="425246"/>
                  </a:lnTo>
                  <a:lnTo>
                    <a:pt x="1197783" y="409717"/>
                  </a:lnTo>
                  <a:lnTo>
                    <a:pt x="1210284" y="360768"/>
                  </a:lnTo>
                  <a:lnTo>
                    <a:pt x="1209098" y="346727"/>
                  </a:lnTo>
                  <a:lnTo>
                    <a:pt x="1205542" y="331616"/>
                  </a:lnTo>
                  <a:lnTo>
                    <a:pt x="1199617" y="315438"/>
                  </a:lnTo>
                  <a:lnTo>
                    <a:pt x="1194970" y="305777"/>
                  </a:lnTo>
                  <a:close/>
                </a:path>
              </a:pathLst>
            </a:custGeom>
            <a:solidFill>
              <a:srgbClr val="231F20"/>
            </a:solidFill>
          </p:spPr>
          <p:txBody>
            <a:bodyPr wrap="square" lIns="0" tIns="0" rIns="0" bIns="0" rtlCol="0"/>
            <a:lstStyle/>
            <a:p>
              <a:endParaRPr/>
            </a:p>
          </p:txBody>
        </p:sp>
      </p:grpSp>
      <p:grpSp>
        <p:nvGrpSpPr>
          <p:cNvPr id="4" name="Group 3">
            <a:extLst>
              <a:ext uri="{FF2B5EF4-FFF2-40B4-BE49-F238E27FC236}">
                <a16:creationId xmlns:a16="http://schemas.microsoft.com/office/drawing/2014/main" id="{547B0892-8F10-F646-824C-9015FEA557B8}"/>
              </a:ext>
            </a:extLst>
          </p:cNvPr>
          <p:cNvGrpSpPr/>
          <p:nvPr/>
        </p:nvGrpSpPr>
        <p:grpSpPr>
          <a:xfrm>
            <a:off x="3284554" y="1968417"/>
            <a:ext cx="2660691" cy="1021362"/>
            <a:chOff x="3435309" y="1968417"/>
            <a:chExt cx="2660691" cy="1021362"/>
          </a:xfrm>
        </p:grpSpPr>
        <p:pic>
          <p:nvPicPr>
            <p:cNvPr id="3" name="Picture 2">
              <a:extLst>
                <a:ext uri="{FF2B5EF4-FFF2-40B4-BE49-F238E27FC236}">
                  <a16:creationId xmlns:a16="http://schemas.microsoft.com/office/drawing/2014/main" id="{6338A240-E5D0-1B47-8F42-3B17CE3849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9" y="1968417"/>
              <a:ext cx="2660691" cy="1021362"/>
            </a:xfrm>
            <a:prstGeom prst="rect">
              <a:avLst/>
            </a:prstGeom>
          </p:spPr>
        </p:pic>
        <p:sp>
          <p:nvSpPr>
            <p:cNvPr id="29" name="object 8">
              <a:extLst>
                <a:ext uri="{FF2B5EF4-FFF2-40B4-BE49-F238E27FC236}">
                  <a16:creationId xmlns:a16="http://schemas.microsoft.com/office/drawing/2014/main" id="{C7450B29-3712-5841-B29A-FF095E4B9A2D}"/>
                </a:ext>
              </a:extLst>
            </p:cNvPr>
            <p:cNvSpPr txBox="1"/>
            <p:nvPr/>
          </p:nvSpPr>
          <p:spPr>
            <a:xfrm>
              <a:off x="3729686" y="2249209"/>
              <a:ext cx="2016125" cy="394335"/>
            </a:xfrm>
            <a:prstGeom prst="rect">
              <a:avLst/>
            </a:prstGeom>
          </p:spPr>
          <p:txBody>
            <a:bodyPr vert="horz" wrap="square" lIns="0" tIns="9525" rIns="0" bIns="0" rtlCol="0">
              <a:spAutoFit/>
            </a:bodyPr>
            <a:lstStyle/>
            <a:p>
              <a:pPr marL="12700" marR="5080" indent="46355">
                <a:lnSpc>
                  <a:spcPct val="101600"/>
                </a:lnSpc>
                <a:spcBef>
                  <a:spcPts val="75"/>
                </a:spcBef>
              </a:pPr>
              <a:r>
                <a:rPr sz="1200" dirty="0">
                  <a:solidFill>
                    <a:srgbClr val="FFFFFF"/>
                  </a:solidFill>
                  <a:latin typeface="Arial"/>
                  <a:cs typeface="Arial"/>
                </a:rPr>
                <a:t>It takes </a:t>
              </a:r>
              <a:r>
                <a:rPr sz="1200" spc="-5" dirty="0">
                  <a:solidFill>
                    <a:srgbClr val="FFFFFF"/>
                  </a:solidFill>
                  <a:latin typeface="Arial"/>
                  <a:cs typeface="Arial"/>
                </a:rPr>
                <a:t>less energy </a:t>
              </a:r>
              <a:r>
                <a:rPr sz="1200" dirty="0">
                  <a:solidFill>
                    <a:srgbClr val="FFFFFF"/>
                  </a:solidFill>
                  <a:latin typeface="Arial"/>
                  <a:cs typeface="Arial"/>
                </a:rPr>
                <a:t>to make  things </a:t>
              </a:r>
              <a:r>
                <a:rPr sz="1200" spc="-5" dirty="0">
                  <a:solidFill>
                    <a:srgbClr val="FFFFFF"/>
                  </a:solidFill>
                  <a:latin typeface="Arial"/>
                  <a:cs typeface="Arial"/>
                </a:rPr>
                <a:t>with </a:t>
              </a:r>
              <a:r>
                <a:rPr sz="1200" dirty="0">
                  <a:solidFill>
                    <a:srgbClr val="FFFFFF"/>
                  </a:solidFill>
                  <a:latin typeface="Arial"/>
                  <a:cs typeface="Arial"/>
                </a:rPr>
                <a:t>recycled</a:t>
              </a:r>
              <a:r>
                <a:rPr sz="1200" spc="-95" dirty="0">
                  <a:solidFill>
                    <a:srgbClr val="FFFFFF"/>
                  </a:solidFill>
                  <a:latin typeface="Arial"/>
                  <a:cs typeface="Arial"/>
                </a:rPr>
                <a:t> </a:t>
              </a:r>
              <a:r>
                <a:rPr sz="1200" dirty="0">
                  <a:solidFill>
                    <a:srgbClr val="FFFFFF"/>
                  </a:solidFill>
                  <a:latin typeface="Arial"/>
                  <a:cs typeface="Arial"/>
                </a:rPr>
                <a:t>materials</a:t>
              </a:r>
              <a:endParaRPr sz="1200" dirty="0">
                <a:latin typeface="Arial"/>
                <a:cs typeface="Arial"/>
              </a:endParaRPr>
            </a:p>
          </p:txBody>
        </p:sp>
      </p:grpSp>
      <p:grpSp>
        <p:nvGrpSpPr>
          <p:cNvPr id="6" name="Group 5">
            <a:extLst>
              <a:ext uri="{FF2B5EF4-FFF2-40B4-BE49-F238E27FC236}">
                <a16:creationId xmlns:a16="http://schemas.microsoft.com/office/drawing/2014/main" id="{B5D98161-632B-3F45-AF9F-8B22CAE1BF40}"/>
              </a:ext>
            </a:extLst>
          </p:cNvPr>
          <p:cNvGrpSpPr/>
          <p:nvPr/>
        </p:nvGrpSpPr>
        <p:grpSpPr>
          <a:xfrm>
            <a:off x="3256575" y="3244369"/>
            <a:ext cx="2660691" cy="1021362"/>
            <a:chOff x="6178508" y="1968417"/>
            <a:chExt cx="2660691" cy="1021362"/>
          </a:xfrm>
        </p:grpSpPr>
        <p:pic>
          <p:nvPicPr>
            <p:cNvPr id="35" name="Picture 34">
              <a:extLst>
                <a:ext uri="{FF2B5EF4-FFF2-40B4-BE49-F238E27FC236}">
                  <a16:creationId xmlns:a16="http://schemas.microsoft.com/office/drawing/2014/main" id="{F9BAEF4A-E63D-2147-97EF-DF6494D77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8508" y="1968417"/>
              <a:ext cx="2660691" cy="1021362"/>
            </a:xfrm>
            <a:prstGeom prst="rect">
              <a:avLst/>
            </a:prstGeom>
          </p:spPr>
        </p:pic>
        <p:sp>
          <p:nvSpPr>
            <p:cNvPr id="34" name="object 13">
              <a:extLst>
                <a:ext uri="{FF2B5EF4-FFF2-40B4-BE49-F238E27FC236}">
                  <a16:creationId xmlns:a16="http://schemas.microsoft.com/office/drawing/2014/main" id="{4A41853C-2AE0-4142-B121-EF9559DD26AA}"/>
                </a:ext>
              </a:extLst>
            </p:cNvPr>
            <p:cNvSpPr txBox="1"/>
            <p:nvPr/>
          </p:nvSpPr>
          <p:spPr>
            <a:xfrm>
              <a:off x="6523273" y="2248532"/>
              <a:ext cx="1936750" cy="397510"/>
            </a:xfrm>
            <a:prstGeom prst="rect">
              <a:avLst/>
            </a:prstGeom>
          </p:spPr>
          <p:txBody>
            <a:bodyPr vert="horz" wrap="square" lIns="0" tIns="12065" rIns="0" bIns="0" rtlCol="0">
              <a:spAutoFit/>
            </a:bodyPr>
            <a:lstStyle/>
            <a:p>
              <a:pPr marL="356870" marR="5080" indent="-344805">
                <a:lnSpc>
                  <a:spcPct val="101600"/>
                </a:lnSpc>
                <a:spcBef>
                  <a:spcPts val="95"/>
                </a:spcBef>
              </a:pPr>
              <a:r>
                <a:rPr sz="1200" spc="5" dirty="0">
                  <a:solidFill>
                    <a:srgbClr val="FFFFFF"/>
                  </a:solidFill>
                  <a:latin typeface="Arial"/>
                  <a:cs typeface="Arial"/>
                </a:rPr>
                <a:t>It uses up </a:t>
              </a:r>
              <a:r>
                <a:rPr sz="1200" dirty="0">
                  <a:solidFill>
                    <a:srgbClr val="FFFFFF"/>
                  </a:solidFill>
                  <a:latin typeface="Arial"/>
                  <a:cs typeface="Arial"/>
                </a:rPr>
                <a:t>natural </a:t>
              </a:r>
              <a:r>
                <a:rPr sz="1200" spc="5" dirty="0">
                  <a:solidFill>
                    <a:srgbClr val="FFFFFF"/>
                  </a:solidFill>
                  <a:latin typeface="Arial"/>
                  <a:cs typeface="Arial"/>
                </a:rPr>
                <a:t>resources  that </a:t>
              </a:r>
              <a:r>
                <a:rPr sz="1200" spc="10" dirty="0">
                  <a:solidFill>
                    <a:srgbClr val="FFFFFF"/>
                  </a:solidFill>
                  <a:latin typeface="Arial"/>
                  <a:cs typeface="Arial"/>
                </a:rPr>
                <a:t>we </a:t>
              </a:r>
              <a:r>
                <a:rPr sz="1200" dirty="0">
                  <a:solidFill>
                    <a:srgbClr val="FFFFFF"/>
                  </a:solidFill>
                  <a:latin typeface="Arial"/>
                  <a:cs typeface="Arial"/>
                </a:rPr>
                <a:t>don’t</a:t>
              </a:r>
              <a:r>
                <a:rPr sz="1200" spc="-20" dirty="0">
                  <a:solidFill>
                    <a:srgbClr val="FFFFFF"/>
                  </a:solidFill>
                  <a:latin typeface="Arial"/>
                  <a:cs typeface="Arial"/>
                </a:rPr>
                <a:t> </a:t>
              </a:r>
              <a:r>
                <a:rPr sz="1200" spc="5" dirty="0">
                  <a:solidFill>
                    <a:srgbClr val="FFFFFF"/>
                  </a:solidFill>
                  <a:latin typeface="Arial"/>
                  <a:cs typeface="Arial"/>
                </a:rPr>
                <a:t>need</a:t>
              </a:r>
              <a:endParaRPr sz="1200" dirty="0">
                <a:latin typeface="Arial"/>
                <a:cs typeface="Arial"/>
              </a:endParaRPr>
            </a:p>
          </p:txBody>
        </p:sp>
      </p:grpSp>
      <p:grpSp>
        <p:nvGrpSpPr>
          <p:cNvPr id="7" name="Group 6">
            <a:extLst>
              <a:ext uri="{FF2B5EF4-FFF2-40B4-BE49-F238E27FC236}">
                <a16:creationId xmlns:a16="http://schemas.microsoft.com/office/drawing/2014/main" id="{8E0EE613-6404-1040-86BE-8DE6CBA9B55C}"/>
              </a:ext>
            </a:extLst>
          </p:cNvPr>
          <p:cNvGrpSpPr/>
          <p:nvPr/>
        </p:nvGrpSpPr>
        <p:grpSpPr>
          <a:xfrm>
            <a:off x="6208972" y="3281006"/>
            <a:ext cx="2660691" cy="1021362"/>
            <a:chOff x="6208972" y="3281891"/>
            <a:chExt cx="2660691" cy="1021362"/>
          </a:xfrm>
        </p:grpSpPr>
        <p:pic>
          <p:nvPicPr>
            <p:cNvPr id="36" name="Picture 35">
              <a:extLst>
                <a:ext uri="{FF2B5EF4-FFF2-40B4-BE49-F238E27FC236}">
                  <a16:creationId xmlns:a16="http://schemas.microsoft.com/office/drawing/2014/main" id="{3CBDB1FE-C111-C447-B62C-66A14A916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8972" y="3281891"/>
              <a:ext cx="2660691" cy="1021362"/>
            </a:xfrm>
            <a:prstGeom prst="rect">
              <a:avLst/>
            </a:prstGeom>
          </p:spPr>
        </p:pic>
        <p:sp>
          <p:nvSpPr>
            <p:cNvPr id="31" name="object 10">
              <a:extLst>
                <a:ext uri="{FF2B5EF4-FFF2-40B4-BE49-F238E27FC236}">
                  <a16:creationId xmlns:a16="http://schemas.microsoft.com/office/drawing/2014/main" id="{1F538483-41D0-7444-84D5-C8713DA0797F}"/>
                </a:ext>
              </a:extLst>
            </p:cNvPr>
            <p:cNvSpPr txBox="1"/>
            <p:nvPr/>
          </p:nvSpPr>
          <p:spPr>
            <a:xfrm>
              <a:off x="6708447" y="3570173"/>
              <a:ext cx="1566545" cy="397510"/>
            </a:xfrm>
            <a:prstGeom prst="rect">
              <a:avLst/>
            </a:prstGeom>
          </p:spPr>
          <p:txBody>
            <a:bodyPr vert="horz" wrap="square" lIns="0" tIns="12065" rIns="0" bIns="0" rtlCol="0">
              <a:spAutoFit/>
            </a:bodyPr>
            <a:lstStyle/>
            <a:p>
              <a:pPr marL="171450" marR="5080" indent="-159385">
                <a:lnSpc>
                  <a:spcPct val="101600"/>
                </a:lnSpc>
                <a:spcBef>
                  <a:spcPts val="95"/>
                </a:spcBef>
              </a:pPr>
              <a:r>
                <a:rPr sz="1200" spc="5" dirty="0">
                  <a:solidFill>
                    <a:srgbClr val="FFFFFF"/>
                  </a:solidFill>
                  <a:latin typeface="Arial"/>
                  <a:cs typeface="Arial"/>
                </a:rPr>
                <a:t>It </a:t>
              </a:r>
              <a:r>
                <a:rPr sz="1200" spc="10" dirty="0">
                  <a:solidFill>
                    <a:srgbClr val="FFFFFF"/>
                  </a:solidFill>
                  <a:latin typeface="Arial"/>
                  <a:cs typeface="Arial"/>
                </a:rPr>
                <a:t>means more</a:t>
              </a:r>
              <a:r>
                <a:rPr sz="1200" spc="-60" dirty="0">
                  <a:solidFill>
                    <a:srgbClr val="FFFFFF"/>
                  </a:solidFill>
                  <a:latin typeface="Arial"/>
                  <a:cs typeface="Arial"/>
                </a:rPr>
                <a:t> </a:t>
              </a:r>
              <a:r>
                <a:rPr sz="1200" spc="5" dirty="0">
                  <a:solidFill>
                    <a:srgbClr val="FFFFFF"/>
                  </a:solidFill>
                  <a:latin typeface="Arial"/>
                  <a:cs typeface="Arial"/>
                </a:rPr>
                <a:t>rubbish  </a:t>
              </a:r>
              <a:r>
                <a:rPr sz="1200" dirty="0">
                  <a:solidFill>
                    <a:srgbClr val="FFFFFF"/>
                  </a:solidFill>
                  <a:latin typeface="Arial"/>
                  <a:cs typeface="Arial"/>
                </a:rPr>
                <a:t>is </a:t>
              </a:r>
              <a:r>
                <a:rPr sz="1200" spc="5" dirty="0">
                  <a:solidFill>
                    <a:srgbClr val="FFFFFF"/>
                  </a:solidFill>
                  <a:latin typeface="Arial"/>
                  <a:cs typeface="Arial"/>
                </a:rPr>
                <a:t>put </a:t>
              </a:r>
              <a:r>
                <a:rPr sz="1200" dirty="0">
                  <a:solidFill>
                    <a:srgbClr val="FFFFFF"/>
                  </a:solidFill>
                  <a:latin typeface="Arial"/>
                  <a:cs typeface="Arial"/>
                </a:rPr>
                <a:t>into</a:t>
              </a:r>
              <a:r>
                <a:rPr sz="1200" spc="-15" dirty="0">
                  <a:solidFill>
                    <a:srgbClr val="FFFFFF"/>
                  </a:solidFill>
                  <a:latin typeface="Arial"/>
                  <a:cs typeface="Arial"/>
                </a:rPr>
                <a:t> </a:t>
              </a:r>
              <a:r>
                <a:rPr sz="1200" dirty="0">
                  <a:solidFill>
                    <a:srgbClr val="FFFFFF"/>
                  </a:solidFill>
                  <a:latin typeface="Arial"/>
                  <a:cs typeface="Arial"/>
                </a:rPr>
                <a:t>landfills</a:t>
              </a:r>
              <a:endParaRPr sz="1200" dirty="0">
                <a:latin typeface="Arial"/>
                <a:cs typeface="Arial"/>
              </a:endParaRPr>
            </a:p>
          </p:txBody>
        </p:sp>
      </p:grpSp>
      <p:grpSp>
        <p:nvGrpSpPr>
          <p:cNvPr id="8" name="Group 7">
            <a:extLst>
              <a:ext uri="{FF2B5EF4-FFF2-40B4-BE49-F238E27FC236}">
                <a16:creationId xmlns:a16="http://schemas.microsoft.com/office/drawing/2014/main" id="{134C1350-5BE7-794B-BE33-BB17A6C98BBA}"/>
              </a:ext>
            </a:extLst>
          </p:cNvPr>
          <p:cNvGrpSpPr/>
          <p:nvPr/>
        </p:nvGrpSpPr>
        <p:grpSpPr>
          <a:xfrm>
            <a:off x="6096000" y="1968417"/>
            <a:ext cx="2660691" cy="1021362"/>
            <a:chOff x="3435308" y="3258247"/>
            <a:chExt cx="2660691" cy="1021362"/>
          </a:xfrm>
        </p:grpSpPr>
        <p:pic>
          <p:nvPicPr>
            <p:cNvPr id="37" name="Picture 36">
              <a:extLst>
                <a:ext uri="{FF2B5EF4-FFF2-40B4-BE49-F238E27FC236}">
                  <a16:creationId xmlns:a16="http://schemas.microsoft.com/office/drawing/2014/main" id="{64341714-C093-4046-A846-1A75245467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5308" y="3258247"/>
              <a:ext cx="2660691" cy="1021362"/>
            </a:xfrm>
            <a:prstGeom prst="rect">
              <a:avLst/>
            </a:prstGeom>
          </p:spPr>
        </p:pic>
        <p:sp>
          <p:nvSpPr>
            <p:cNvPr id="30" name="object 9">
              <a:extLst>
                <a:ext uri="{FF2B5EF4-FFF2-40B4-BE49-F238E27FC236}">
                  <a16:creationId xmlns:a16="http://schemas.microsoft.com/office/drawing/2014/main" id="{3A8BD5BB-2E86-D54F-BBF1-91BFE5FD0460}"/>
                </a:ext>
              </a:extLst>
            </p:cNvPr>
            <p:cNvSpPr txBox="1"/>
            <p:nvPr/>
          </p:nvSpPr>
          <p:spPr>
            <a:xfrm>
              <a:off x="4049019" y="3570173"/>
              <a:ext cx="1377315" cy="397510"/>
            </a:xfrm>
            <a:prstGeom prst="rect">
              <a:avLst/>
            </a:prstGeom>
          </p:spPr>
          <p:txBody>
            <a:bodyPr vert="horz" wrap="square" lIns="0" tIns="12065" rIns="0" bIns="0" rtlCol="0">
              <a:spAutoFit/>
            </a:bodyPr>
            <a:lstStyle/>
            <a:p>
              <a:pPr marL="90170" marR="5080" indent="-78105">
                <a:lnSpc>
                  <a:spcPct val="101600"/>
                </a:lnSpc>
                <a:spcBef>
                  <a:spcPts val="95"/>
                </a:spcBef>
              </a:pPr>
              <a:r>
                <a:rPr sz="1200" spc="5" dirty="0">
                  <a:solidFill>
                    <a:srgbClr val="FFFFFF"/>
                  </a:solidFill>
                  <a:latin typeface="Arial"/>
                  <a:cs typeface="Arial"/>
                </a:rPr>
                <a:t>It </a:t>
              </a:r>
              <a:r>
                <a:rPr sz="1200" spc="10" dirty="0">
                  <a:solidFill>
                    <a:srgbClr val="FFFFFF"/>
                  </a:solidFill>
                  <a:latin typeface="Arial"/>
                  <a:cs typeface="Arial"/>
                </a:rPr>
                <a:t>saves </a:t>
              </a:r>
              <a:r>
                <a:rPr sz="1200" spc="5" dirty="0">
                  <a:solidFill>
                    <a:srgbClr val="FFFFFF"/>
                  </a:solidFill>
                  <a:latin typeface="Arial"/>
                  <a:cs typeface="Arial"/>
                </a:rPr>
                <a:t>energy</a:t>
              </a:r>
              <a:r>
                <a:rPr sz="1200" spc="-90" dirty="0">
                  <a:solidFill>
                    <a:srgbClr val="FFFFFF"/>
                  </a:solidFill>
                  <a:latin typeface="Arial"/>
                  <a:cs typeface="Arial"/>
                </a:rPr>
                <a:t> </a:t>
              </a:r>
              <a:r>
                <a:rPr sz="1200" spc="5" dirty="0">
                  <a:solidFill>
                    <a:srgbClr val="FFFFFF"/>
                  </a:solidFill>
                  <a:latin typeface="Arial"/>
                  <a:cs typeface="Arial"/>
                </a:rPr>
                <a:t>and  </a:t>
              </a:r>
              <a:r>
                <a:rPr sz="1200" dirty="0">
                  <a:solidFill>
                    <a:srgbClr val="FFFFFF"/>
                  </a:solidFill>
                  <a:latin typeface="Arial"/>
                  <a:cs typeface="Arial"/>
                </a:rPr>
                <a:t>natural</a:t>
              </a:r>
              <a:r>
                <a:rPr sz="1200" spc="-5" dirty="0">
                  <a:solidFill>
                    <a:srgbClr val="FFFFFF"/>
                  </a:solidFill>
                  <a:latin typeface="Arial"/>
                  <a:cs typeface="Arial"/>
                </a:rPr>
                <a:t> </a:t>
              </a:r>
              <a:r>
                <a:rPr sz="1200" spc="5" dirty="0">
                  <a:solidFill>
                    <a:srgbClr val="FFFFFF"/>
                  </a:solidFill>
                  <a:latin typeface="Arial"/>
                  <a:cs typeface="Arial"/>
                </a:rPr>
                <a:t>resources</a:t>
              </a:r>
              <a:endParaRPr sz="1200" dirty="0">
                <a:latin typeface="Arial"/>
                <a:cs typeface="Arial"/>
              </a:endParaRPr>
            </a:p>
          </p:txBody>
        </p:sp>
      </p:grpSp>
      <p:grpSp>
        <p:nvGrpSpPr>
          <p:cNvPr id="9" name="Group 8">
            <a:extLst>
              <a:ext uri="{FF2B5EF4-FFF2-40B4-BE49-F238E27FC236}">
                <a16:creationId xmlns:a16="http://schemas.microsoft.com/office/drawing/2014/main" id="{626B4E9B-277B-4747-86C6-684FA48A160C}"/>
              </a:ext>
            </a:extLst>
          </p:cNvPr>
          <p:cNvGrpSpPr/>
          <p:nvPr/>
        </p:nvGrpSpPr>
        <p:grpSpPr>
          <a:xfrm>
            <a:off x="6233452" y="4625769"/>
            <a:ext cx="2660691" cy="1021362"/>
            <a:chOff x="6233452" y="4625769"/>
            <a:chExt cx="2660691" cy="1021362"/>
          </a:xfrm>
        </p:grpSpPr>
        <p:pic>
          <p:nvPicPr>
            <p:cNvPr id="39" name="Picture 38">
              <a:extLst>
                <a:ext uri="{FF2B5EF4-FFF2-40B4-BE49-F238E27FC236}">
                  <a16:creationId xmlns:a16="http://schemas.microsoft.com/office/drawing/2014/main" id="{F81CC399-8324-C145-91E4-94C193741A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452" y="4625769"/>
              <a:ext cx="2660691" cy="1021362"/>
            </a:xfrm>
            <a:prstGeom prst="rect">
              <a:avLst/>
            </a:prstGeom>
          </p:spPr>
        </p:pic>
        <p:sp>
          <p:nvSpPr>
            <p:cNvPr id="33" name="object 12">
              <a:extLst>
                <a:ext uri="{FF2B5EF4-FFF2-40B4-BE49-F238E27FC236}">
                  <a16:creationId xmlns:a16="http://schemas.microsoft.com/office/drawing/2014/main" id="{B41B024F-60BC-9340-B7BE-0FA29CF0E97D}"/>
                </a:ext>
              </a:extLst>
            </p:cNvPr>
            <p:cNvSpPr txBox="1"/>
            <p:nvPr/>
          </p:nvSpPr>
          <p:spPr>
            <a:xfrm>
              <a:off x="6480456" y="4900811"/>
              <a:ext cx="2117725" cy="397510"/>
            </a:xfrm>
            <a:prstGeom prst="rect">
              <a:avLst/>
            </a:prstGeom>
          </p:spPr>
          <p:txBody>
            <a:bodyPr vert="horz" wrap="square" lIns="0" tIns="12065" rIns="0" bIns="0" rtlCol="0">
              <a:spAutoFit/>
            </a:bodyPr>
            <a:lstStyle/>
            <a:p>
              <a:pPr marL="12700" marR="5080" indent="60325">
                <a:lnSpc>
                  <a:spcPct val="101600"/>
                </a:lnSpc>
                <a:spcBef>
                  <a:spcPts val="95"/>
                </a:spcBef>
              </a:pPr>
              <a:r>
                <a:rPr sz="1200" spc="5" dirty="0">
                  <a:solidFill>
                    <a:srgbClr val="FFFFFF"/>
                  </a:solidFill>
                  <a:latin typeface="Arial"/>
                  <a:cs typeface="Arial"/>
                </a:rPr>
                <a:t>It reduces </a:t>
              </a:r>
              <a:r>
                <a:rPr sz="1200" spc="10" dirty="0">
                  <a:solidFill>
                    <a:srgbClr val="FFFFFF"/>
                  </a:solidFill>
                  <a:latin typeface="Arial"/>
                  <a:cs typeface="Arial"/>
                </a:rPr>
                <a:t>carbon </a:t>
              </a:r>
              <a:r>
                <a:rPr sz="1200" dirty="0">
                  <a:solidFill>
                    <a:srgbClr val="FFFFFF"/>
                  </a:solidFill>
                  <a:latin typeface="Arial"/>
                  <a:cs typeface="Arial"/>
                </a:rPr>
                <a:t>emissions,  helping </a:t>
              </a:r>
              <a:r>
                <a:rPr sz="1200" spc="5" dirty="0">
                  <a:solidFill>
                    <a:srgbClr val="FFFFFF"/>
                  </a:solidFill>
                  <a:latin typeface="Arial"/>
                  <a:cs typeface="Arial"/>
                </a:rPr>
                <a:t>to stop climate</a:t>
              </a:r>
              <a:r>
                <a:rPr sz="1200" spc="-5" dirty="0">
                  <a:solidFill>
                    <a:srgbClr val="FFFFFF"/>
                  </a:solidFill>
                  <a:latin typeface="Arial"/>
                  <a:cs typeface="Arial"/>
                </a:rPr>
                <a:t> </a:t>
              </a:r>
              <a:r>
                <a:rPr sz="1200" spc="10" dirty="0">
                  <a:solidFill>
                    <a:srgbClr val="FFFFFF"/>
                  </a:solidFill>
                  <a:latin typeface="Arial"/>
                  <a:cs typeface="Arial"/>
                </a:rPr>
                <a:t>change</a:t>
              </a:r>
              <a:endParaRPr sz="1200" dirty="0">
                <a:latin typeface="Arial"/>
                <a:cs typeface="Arial"/>
              </a:endParaRPr>
            </a:p>
          </p:txBody>
        </p:sp>
      </p:grpSp>
      <p:grpSp>
        <p:nvGrpSpPr>
          <p:cNvPr id="11" name="Group 10">
            <a:extLst>
              <a:ext uri="{FF2B5EF4-FFF2-40B4-BE49-F238E27FC236}">
                <a16:creationId xmlns:a16="http://schemas.microsoft.com/office/drawing/2014/main" id="{42AA8499-3398-154F-B62E-30EBE9FB98BE}"/>
              </a:ext>
            </a:extLst>
          </p:cNvPr>
          <p:cNvGrpSpPr/>
          <p:nvPr/>
        </p:nvGrpSpPr>
        <p:grpSpPr>
          <a:xfrm>
            <a:off x="3256575" y="4600230"/>
            <a:ext cx="2660691" cy="1021362"/>
            <a:chOff x="3407330" y="4600230"/>
            <a:chExt cx="2660691" cy="1021362"/>
          </a:xfrm>
        </p:grpSpPr>
        <p:pic>
          <p:nvPicPr>
            <p:cNvPr id="38" name="Picture 37">
              <a:extLst>
                <a:ext uri="{FF2B5EF4-FFF2-40B4-BE49-F238E27FC236}">
                  <a16:creationId xmlns:a16="http://schemas.microsoft.com/office/drawing/2014/main" id="{95D8EE46-2FA3-BC49-8241-BFC56743D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7330" y="4600230"/>
              <a:ext cx="2660691" cy="1021362"/>
            </a:xfrm>
            <a:prstGeom prst="rect">
              <a:avLst/>
            </a:prstGeom>
          </p:spPr>
        </p:pic>
        <p:sp>
          <p:nvSpPr>
            <p:cNvPr id="32" name="object 11">
              <a:extLst>
                <a:ext uri="{FF2B5EF4-FFF2-40B4-BE49-F238E27FC236}">
                  <a16:creationId xmlns:a16="http://schemas.microsoft.com/office/drawing/2014/main" id="{566B38C3-6170-AE49-B8EB-937A5FE4F0F0}"/>
                </a:ext>
              </a:extLst>
            </p:cNvPr>
            <p:cNvSpPr txBox="1"/>
            <p:nvPr/>
          </p:nvSpPr>
          <p:spPr>
            <a:xfrm>
              <a:off x="3816666" y="4889583"/>
              <a:ext cx="1764030" cy="397510"/>
            </a:xfrm>
            <a:prstGeom prst="rect">
              <a:avLst/>
            </a:prstGeom>
          </p:spPr>
          <p:txBody>
            <a:bodyPr vert="horz" wrap="square" lIns="0" tIns="12065" rIns="0" bIns="0" rtlCol="0">
              <a:spAutoFit/>
            </a:bodyPr>
            <a:lstStyle/>
            <a:p>
              <a:pPr marL="12700" marR="5080" indent="271145">
                <a:lnSpc>
                  <a:spcPct val="101600"/>
                </a:lnSpc>
                <a:spcBef>
                  <a:spcPts val="95"/>
                </a:spcBef>
              </a:pPr>
              <a:r>
                <a:rPr sz="1200" spc="5" dirty="0">
                  <a:solidFill>
                    <a:srgbClr val="FFFFFF"/>
                  </a:solidFill>
                  <a:latin typeface="Arial"/>
                  <a:cs typeface="Arial"/>
                </a:rPr>
                <a:t>It </a:t>
              </a:r>
              <a:r>
                <a:rPr sz="1200" dirty="0">
                  <a:solidFill>
                    <a:srgbClr val="FFFFFF"/>
                  </a:solidFill>
                  <a:latin typeface="Arial"/>
                  <a:cs typeface="Arial"/>
                </a:rPr>
                <a:t>protects natural  </a:t>
              </a:r>
              <a:r>
                <a:rPr sz="1200" spc="5" dirty="0">
                  <a:solidFill>
                    <a:srgbClr val="FFFFFF"/>
                  </a:solidFill>
                  <a:latin typeface="Arial"/>
                  <a:cs typeface="Arial"/>
                </a:rPr>
                <a:t>environments and</a:t>
              </a:r>
              <a:r>
                <a:rPr sz="1200" spc="-60" dirty="0">
                  <a:solidFill>
                    <a:srgbClr val="FFFFFF"/>
                  </a:solidFill>
                  <a:latin typeface="Arial"/>
                  <a:cs typeface="Arial"/>
                </a:rPr>
                <a:t> </a:t>
              </a:r>
              <a:r>
                <a:rPr sz="1200" dirty="0">
                  <a:solidFill>
                    <a:srgbClr val="FFFFFF"/>
                  </a:solidFill>
                  <a:latin typeface="Arial"/>
                  <a:cs typeface="Arial"/>
                </a:rPr>
                <a:t>wildlife</a:t>
              </a:r>
              <a:endParaRPr sz="1200" dirty="0">
                <a:latin typeface="Arial"/>
                <a:cs typeface="Arial"/>
              </a:endParaRPr>
            </a:p>
          </p:txBody>
        </p:sp>
      </p:grpSp>
    </p:spTree>
    <p:extLst>
      <p:ext uri="{BB962C8B-B14F-4D97-AF65-F5344CB8AC3E}">
        <p14:creationId xmlns:p14="http://schemas.microsoft.com/office/powerpoint/2010/main" val="108218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59259E-6 L -0.21823 -0.02893 " pathEditMode="relative" rAng="0" ptsTypes="AA">
                                      <p:cBhvr>
                                        <p:cTn id="6" dur="2000" fill="hold"/>
                                        <p:tgtEl>
                                          <p:spTgt spid="4"/>
                                        </p:tgtEl>
                                        <p:attrNameLst>
                                          <p:attrName>ppt_x</p:attrName>
                                          <p:attrName>ppt_y</p:attrName>
                                        </p:attrNameLst>
                                      </p:cBhvr>
                                      <p:rCtr x="-10911" y="-145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3.7037E-6 L 0.48229 -0.19375 " pathEditMode="relative" rAng="0" ptsTypes="AA">
                                      <p:cBhvr>
                                        <p:cTn id="10" dur="2000" fill="hold"/>
                                        <p:tgtEl>
                                          <p:spTgt spid="6"/>
                                        </p:tgtEl>
                                        <p:attrNameLst>
                                          <p:attrName>ppt_x</p:attrName>
                                          <p:attrName>ppt_y</p:attrName>
                                        </p:attrNameLst>
                                      </p:cBhvr>
                                      <p:rCtr x="24115" y="-969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2.59259E-6 L -0.45533 0.13287 " pathEditMode="relative" rAng="0" ptsTypes="AA">
                                      <p:cBhvr>
                                        <p:cTn id="14" dur="2000" fill="hold"/>
                                        <p:tgtEl>
                                          <p:spTgt spid="8"/>
                                        </p:tgtEl>
                                        <p:attrNameLst>
                                          <p:attrName>ppt_x</p:attrName>
                                          <p:attrName>ppt_y</p:attrName>
                                        </p:attrNameLst>
                                      </p:cBhvr>
                                      <p:rCtr x="-22773" y="66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2.22222E-6 L 0.23385 -0.00764 " pathEditMode="relative" rAng="0" ptsTypes="AA">
                                      <p:cBhvr>
                                        <p:cTn id="18" dur="2000" fill="hold"/>
                                        <p:tgtEl>
                                          <p:spTgt spid="7"/>
                                        </p:tgtEl>
                                        <p:attrNameLst>
                                          <p:attrName>ppt_x</p:attrName>
                                          <p:attrName>ppt_y</p:attrName>
                                        </p:attrNameLst>
                                      </p:cBhvr>
                                      <p:rCtr x="11693" y="-39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875E-6 1.11111E-6 L -0.21823 -0.08241 " pathEditMode="relative" rAng="0" ptsTypes="AA">
                                      <p:cBhvr>
                                        <p:cTn id="22" dur="2000" fill="hold"/>
                                        <p:tgtEl>
                                          <p:spTgt spid="11"/>
                                        </p:tgtEl>
                                        <p:attrNameLst>
                                          <p:attrName>ppt_x</p:attrName>
                                          <p:attrName>ppt_y</p:attrName>
                                        </p:attrNameLst>
                                      </p:cBhvr>
                                      <p:rCtr x="-10911" y="-412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0833E-6 -2.59259E-6 L -0.46393 0.07454 " pathEditMode="relative" rAng="0" ptsTypes="AA">
                                      <p:cBhvr>
                                        <p:cTn id="26" dur="2000" fill="hold"/>
                                        <p:tgtEl>
                                          <p:spTgt spid="9"/>
                                        </p:tgtEl>
                                        <p:attrNameLst>
                                          <p:attrName>ppt_x</p:attrName>
                                          <p:attrName>ppt_y</p:attrName>
                                        </p:attrNameLst>
                                      </p:cBhvr>
                                      <p:rCtr x="-23203"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F8F5F2C-F608-4A43-9325-E50208D71D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6F7EF32E-3BDD-D24F-8C39-19065CFEBE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650" y="600710"/>
            <a:ext cx="6616700" cy="1104900"/>
          </a:xfrm>
          <a:prstGeom prst="rect">
            <a:avLst/>
          </a:prstGeom>
        </p:spPr>
      </p:pic>
      <p:pic>
        <p:nvPicPr>
          <p:cNvPr id="19" name="Picture 18" descr="A bottle of wine on a table&#10;&#10;Description automatically generated">
            <a:extLst>
              <a:ext uri="{FF2B5EF4-FFF2-40B4-BE49-F238E27FC236}">
                <a16:creationId xmlns:a16="http://schemas.microsoft.com/office/drawing/2014/main" id="{B2BFBD64-2DEA-9246-99F9-815B1EB711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58" t="41134" r="390" b="6364"/>
          <a:stretch/>
        </p:blipFill>
        <p:spPr>
          <a:xfrm rot="336459">
            <a:off x="9572826" y="1960841"/>
            <a:ext cx="2238063" cy="1797215"/>
          </a:xfrm>
          <a:prstGeom prst="cloud">
            <a:avLst/>
          </a:prstGeom>
        </p:spPr>
      </p:pic>
      <p:pic>
        <p:nvPicPr>
          <p:cNvPr id="11" name="Picture 10">
            <a:extLst>
              <a:ext uri="{FF2B5EF4-FFF2-40B4-BE49-F238E27FC236}">
                <a16:creationId xmlns:a16="http://schemas.microsoft.com/office/drawing/2014/main" id="{4FD66198-FF18-E048-A54D-BBBDB609D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70" t="34488" r="370" b="9672"/>
          <a:stretch/>
        </p:blipFill>
        <p:spPr>
          <a:xfrm rot="816144">
            <a:off x="405171" y="2120039"/>
            <a:ext cx="2038258" cy="1730174"/>
          </a:xfrm>
          <a:prstGeom prst="cloud">
            <a:avLst/>
          </a:prstGeom>
        </p:spPr>
      </p:pic>
      <p:pic>
        <p:nvPicPr>
          <p:cNvPr id="12" name="Picture 11">
            <a:extLst>
              <a:ext uri="{FF2B5EF4-FFF2-40B4-BE49-F238E27FC236}">
                <a16:creationId xmlns:a16="http://schemas.microsoft.com/office/drawing/2014/main" id="{10B58020-0B5C-3C41-8A8A-DC84CFC8FEC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0710" r="-1" b="4160"/>
          <a:stretch/>
        </p:blipFill>
        <p:spPr>
          <a:xfrm rot="270369">
            <a:off x="2581533" y="1920833"/>
            <a:ext cx="2374944" cy="1963972"/>
          </a:xfrm>
          <a:prstGeom prst="cloud">
            <a:avLst/>
          </a:prstGeom>
        </p:spPr>
      </p:pic>
      <p:pic>
        <p:nvPicPr>
          <p:cNvPr id="13" name="Picture 12">
            <a:extLst>
              <a:ext uri="{FF2B5EF4-FFF2-40B4-BE49-F238E27FC236}">
                <a16:creationId xmlns:a16="http://schemas.microsoft.com/office/drawing/2014/main" id="{4CFCD3E9-7C07-114C-A02C-B61ECA5E68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5176" b="30145"/>
          <a:stretch/>
        </p:blipFill>
        <p:spPr>
          <a:xfrm rot="21212910">
            <a:off x="5062255" y="2101814"/>
            <a:ext cx="2040877" cy="1673860"/>
          </a:xfrm>
          <a:prstGeom prst="cloud">
            <a:avLst/>
          </a:prstGeom>
        </p:spPr>
      </p:pic>
      <p:pic>
        <p:nvPicPr>
          <p:cNvPr id="14" name="Picture 13">
            <a:extLst>
              <a:ext uri="{FF2B5EF4-FFF2-40B4-BE49-F238E27FC236}">
                <a16:creationId xmlns:a16="http://schemas.microsoft.com/office/drawing/2014/main" id="{154E49CD-6F77-F845-8D51-D4C74319B2C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4352" t="5211" r="16622" b="12244"/>
          <a:stretch/>
        </p:blipFill>
        <p:spPr>
          <a:xfrm rot="196332">
            <a:off x="1171629" y="3724561"/>
            <a:ext cx="2510765" cy="1923910"/>
          </a:xfrm>
          <a:prstGeom prst="cloud">
            <a:avLst/>
          </a:prstGeom>
        </p:spPr>
      </p:pic>
      <p:pic>
        <p:nvPicPr>
          <p:cNvPr id="16" name="Picture 15">
            <a:extLst>
              <a:ext uri="{FF2B5EF4-FFF2-40B4-BE49-F238E27FC236}">
                <a16:creationId xmlns:a16="http://schemas.microsoft.com/office/drawing/2014/main" id="{C0B2DE86-262F-2844-8B46-7E1C065DD87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 t="8498" r="6568" b="34452"/>
          <a:stretch/>
        </p:blipFill>
        <p:spPr>
          <a:xfrm rot="21317101">
            <a:off x="7243203" y="1818155"/>
            <a:ext cx="2257346" cy="2067631"/>
          </a:xfrm>
          <a:prstGeom prst="cloud">
            <a:avLst/>
          </a:prstGeom>
        </p:spPr>
      </p:pic>
      <p:pic>
        <p:nvPicPr>
          <p:cNvPr id="18" name="Picture 17">
            <a:extLst>
              <a:ext uri="{FF2B5EF4-FFF2-40B4-BE49-F238E27FC236}">
                <a16:creationId xmlns:a16="http://schemas.microsoft.com/office/drawing/2014/main" id="{E212EAF1-2458-FF4B-A9D1-7115C274CCC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0772" t="7857" r="10571" b="6913"/>
          <a:stretch/>
        </p:blipFill>
        <p:spPr>
          <a:xfrm>
            <a:off x="3824577" y="3856021"/>
            <a:ext cx="2019632" cy="1606526"/>
          </a:xfrm>
          <a:prstGeom prst="cloud">
            <a:avLst/>
          </a:prstGeom>
        </p:spPr>
      </p:pic>
      <p:pic>
        <p:nvPicPr>
          <p:cNvPr id="20" name="Picture 19">
            <a:extLst>
              <a:ext uri="{FF2B5EF4-FFF2-40B4-BE49-F238E27FC236}">
                <a16:creationId xmlns:a16="http://schemas.microsoft.com/office/drawing/2014/main" id="{7DFF63C4-525E-5549-BF48-67CA64D5BFE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8501" r="12487"/>
          <a:stretch/>
        </p:blipFill>
        <p:spPr>
          <a:xfrm>
            <a:off x="6027088" y="3872285"/>
            <a:ext cx="2362014" cy="1915542"/>
          </a:xfrm>
          <a:prstGeom prst="cloud">
            <a:avLst/>
          </a:prstGeom>
        </p:spPr>
      </p:pic>
      <p:pic>
        <p:nvPicPr>
          <p:cNvPr id="21" name="Picture 20">
            <a:extLst>
              <a:ext uri="{FF2B5EF4-FFF2-40B4-BE49-F238E27FC236}">
                <a16:creationId xmlns:a16="http://schemas.microsoft.com/office/drawing/2014/main" id="{904D4414-6891-9342-ABD1-E1A31E5D99C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5215" t="2362" r="6834" b="4247"/>
          <a:stretch/>
        </p:blipFill>
        <p:spPr>
          <a:xfrm rot="353388">
            <a:off x="8535921" y="3767174"/>
            <a:ext cx="2382402" cy="1828916"/>
          </a:xfrm>
          <a:prstGeom prst="cloud">
            <a:avLst/>
          </a:prstGeom>
        </p:spPr>
      </p:pic>
    </p:spTree>
    <p:extLst>
      <p:ext uri="{BB962C8B-B14F-4D97-AF65-F5344CB8AC3E}">
        <p14:creationId xmlns:p14="http://schemas.microsoft.com/office/powerpoint/2010/main" val="5211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Scale>
                                      <p:cBhvr>
                                        <p:cTn id="1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2"/>
                                        </p:tgtEl>
                                        <p:attrNameLst>
                                          <p:attrName>ppt_x</p:attrName>
                                          <p:attrName>ppt_y</p:attrName>
                                        </p:attrNameLst>
                                      </p:cBhvr>
                                    </p:animMotion>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Scale>
                                      <p:cBhvr>
                                        <p:cTn id="2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gtEl>
                                        <p:attrNameLst>
                                          <p:attrName>ppt_x</p:attrName>
                                          <p:attrName>ppt_y</p:attrName>
                                        </p:attrNameLst>
                                      </p:cBhvr>
                                    </p:animMotion>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Scale>
                                      <p:cBhvr>
                                        <p:cTn id="28"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6"/>
                                        </p:tgtEl>
                                        <p:attrNameLst>
                                          <p:attrName>ppt_x</p:attrName>
                                          <p:attrName>ppt_y</p:attrName>
                                        </p:attrNameLst>
                                      </p:cBhvr>
                                    </p:animMotion>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Scale>
                                      <p:cBhvr>
                                        <p:cTn id="3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9"/>
                                        </p:tgtEl>
                                        <p:attrNameLst>
                                          <p:attrName>ppt_x</p:attrName>
                                          <p:attrName>ppt_y</p:attrName>
                                        </p:attrNameLst>
                                      </p:cBhvr>
                                    </p:animMotion>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Scale>
                                      <p:cBhvr>
                                        <p:cTn id="4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4"/>
                                        </p:tgtEl>
                                        <p:attrNameLst>
                                          <p:attrName>ppt_x</p:attrName>
                                          <p:attrName>ppt_y</p:attrName>
                                        </p:attrNameLst>
                                      </p:cBhvr>
                                    </p:animMotion>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Scale>
                                      <p:cBhvr>
                                        <p:cTn id="4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8"/>
                                        </p:tgtEl>
                                        <p:attrNameLst>
                                          <p:attrName>ppt_x</p:attrName>
                                          <p:attrName>ppt_y</p:attrName>
                                        </p:attrNameLst>
                                      </p:cBhvr>
                                    </p:animMotion>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Scale>
                                      <p:cBhvr>
                                        <p:cTn id="5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20"/>
                                        </p:tgtEl>
                                        <p:attrNameLst>
                                          <p:attrName>ppt_x</p:attrName>
                                          <p:attrName>ppt_y</p:attrName>
                                        </p:attrNameLst>
                                      </p:cBhvr>
                                    </p:animMotion>
                                    <p:animEffect transition="in" filter="fade">
                                      <p:cBhvr>
                                        <p:cTn id="58" dur="1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Scale>
                                      <p:cBhvr>
                                        <p:cTn id="6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1"/>
                                        </p:tgtEl>
                                        <p:attrNameLst>
                                          <p:attrName>ppt_x</p:attrName>
                                          <p:attrName>ppt_y</p:attrName>
                                        </p:attrNameLst>
                                      </p:cBhvr>
                                    </p:animMotion>
                                    <p:animEffect transition="in" filter="fade">
                                      <p:cBhvr>
                                        <p:cTn id="6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778913-926A-B74C-9734-04C2D4A85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picture containing device&#10;&#10;Description automatically generated">
            <a:extLst>
              <a:ext uri="{FF2B5EF4-FFF2-40B4-BE49-F238E27FC236}">
                <a16:creationId xmlns:a16="http://schemas.microsoft.com/office/drawing/2014/main" id="{C66BFA8D-C415-6B4B-B88E-B2755096A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6275" y="292905"/>
            <a:ext cx="9918700" cy="1231900"/>
          </a:xfrm>
          <a:prstGeom prst="rect">
            <a:avLst/>
          </a:prstGeom>
        </p:spPr>
      </p:pic>
      <p:pic>
        <p:nvPicPr>
          <p:cNvPr id="17" name="Picture 16" descr="A close up of a sign&#10;&#10;Description automatically generated">
            <a:hlinkClick r:id="rId5"/>
            <a:extLst>
              <a:ext uri="{FF2B5EF4-FFF2-40B4-BE49-F238E27FC236}">
                <a16:creationId xmlns:a16="http://schemas.microsoft.com/office/drawing/2014/main" id="{7250B3CC-872C-A447-8578-1CF33175F6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0300" y="5387671"/>
            <a:ext cx="4851400" cy="1219200"/>
          </a:xfrm>
          <a:prstGeom prst="rect">
            <a:avLst/>
          </a:prstGeom>
        </p:spPr>
      </p:pic>
      <p:pic>
        <p:nvPicPr>
          <p:cNvPr id="19" name="Picture 18">
            <a:extLst>
              <a:ext uri="{FF2B5EF4-FFF2-40B4-BE49-F238E27FC236}">
                <a16:creationId xmlns:a16="http://schemas.microsoft.com/office/drawing/2014/main" id="{4C5EBC26-ACB6-FC49-A82A-E0F89A38F6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263" y="1531540"/>
            <a:ext cx="2692244" cy="1954878"/>
          </a:xfrm>
          <a:prstGeom prst="cloud">
            <a:avLst/>
          </a:prstGeom>
        </p:spPr>
      </p:pic>
      <p:pic>
        <p:nvPicPr>
          <p:cNvPr id="20" name="Picture 19">
            <a:extLst>
              <a:ext uri="{FF2B5EF4-FFF2-40B4-BE49-F238E27FC236}">
                <a16:creationId xmlns:a16="http://schemas.microsoft.com/office/drawing/2014/main" id="{75822C5A-5780-E049-914F-AED93E6BE7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2292" y="1513306"/>
            <a:ext cx="2586625" cy="1869859"/>
          </a:xfrm>
          <a:prstGeom prst="cloud">
            <a:avLst/>
          </a:prstGeom>
        </p:spPr>
      </p:pic>
      <p:pic>
        <p:nvPicPr>
          <p:cNvPr id="3" name="Picture 2">
            <a:extLst>
              <a:ext uri="{FF2B5EF4-FFF2-40B4-BE49-F238E27FC236}">
                <a16:creationId xmlns:a16="http://schemas.microsoft.com/office/drawing/2014/main" id="{EBCB563E-C52C-EA4E-B011-F110CAB0D8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808" t="25664" r="397" b="20859"/>
          <a:stretch/>
        </p:blipFill>
        <p:spPr>
          <a:xfrm rot="21445462">
            <a:off x="6195185" y="1474361"/>
            <a:ext cx="2407483" cy="1928757"/>
          </a:xfrm>
          <a:prstGeom prst="cloud">
            <a:avLst/>
          </a:prstGeom>
        </p:spPr>
      </p:pic>
      <p:pic>
        <p:nvPicPr>
          <p:cNvPr id="5" name="Picture 4">
            <a:extLst>
              <a:ext uri="{FF2B5EF4-FFF2-40B4-BE49-F238E27FC236}">
                <a16:creationId xmlns:a16="http://schemas.microsoft.com/office/drawing/2014/main" id="{DA6BE9EA-D9E5-8741-B031-F2F49182F4E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093" t="13763" r="-1093" b="8440"/>
          <a:stretch/>
        </p:blipFill>
        <p:spPr>
          <a:xfrm>
            <a:off x="8866211" y="1457504"/>
            <a:ext cx="2592868" cy="2102949"/>
          </a:xfrm>
          <a:prstGeom prst="cloud">
            <a:avLst/>
          </a:prstGeom>
        </p:spPr>
      </p:pic>
      <p:pic>
        <p:nvPicPr>
          <p:cNvPr id="7" name="Picture 6">
            <a:extLst>
              <a:ext uri="{FF2B5EF4-FFF2-40B4-BE49-F238E27FC236}">
                <a16:creationId xmlns:a16="http://schemas.microsoft.com/office/drawing/2014/main" id="{A2742860-2A15-9445-B112-C9FE4A413F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1197" t="-32" r="11308" b="9801"/>
          <a:stretch/>
        </p:blipFill>
        <p:spPr>
          <a:xfrm>
            <a:off x="1710443" y="3397433"/>
            <a:ext cx="2779298" cy="2093491"/>
          </a:xfrm>
          <a:prstGeom prst="cloud">
            <a:avLst/>
          </a:prstGeom>
        </p:spPr>
      </p:pic>
      <p:pic>
        <p:nvPicPr>
          <p:cNvPr id="9" name="Picture 8">
            <a:extLst>
              <a:ext uri="{FF2B5EF4-FFF2-40B4-BE49-F238E27FC236}">
                <a16:creationId xmlns:a16="http://schemas.microsoft.com/office/drawing/2014/main" id="{747F56BE-50E6-5F4E-8643-8799F3693D0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5130" t="3568" r="9376" b="3469"/>
          <a:stretch/>
        </p:blipFill>
        <p:spPr>
          <a:xfrm>
            <a:off x="4817340" y="3409843"/>
            <a:ext cx="2766309" cy="2004506"/>
          </a:xfrm>
          <a:prstGeom prst="cloud">
            <a:avLst/>
          </a:prstGeom>
        </p:spPr>
      </p:pic>
      <p:pic>
        <p:nvPicPr>
          <p:cNvPr id="13" name="Picture 12">
            <a:extLst>
              <a:ext uri="{FF2B5EF4-FFF2-40B4-BE49-F238E27FC236}">
                <a16:creationId xmlns:a16="http://schemas.microsoft.com/office/drawing/2014/main" id="{77018930-8AF9-5347-80A4-BEDDD206535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93996" y="3630664"/>
            <a:ext cx="2766309" cy="1924229"/>
          </a:xfrm>
          <a:prstGeom prst="cloud">
            <a:avLst/>
          </a:prstGeom>
        </p:spPr>
      </p:pic>
    </p:spTree>
    <p:extLst>
      <p:ext uri="{BB962C8B-B14F-4D97-AF65-F5344CB8AC3E}">
        <p14:creationId xmlns:p14="http://schemas.microsoft.com/office/powerpoint/2010/main" val="401579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Scale>
                                      <p:cBhvr>
                                        <p:cTn id="14"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0"/>
                                        </p:tgtEl>
                                        <p:attrNameLst>
                                          <p:attrName>ppt_x</p:attrName>
                                          <p:attrName>ppt_y</p:attrName>
                                        </p:attrNameLst>
                                      </p:cBhvr>
                                    </p:animMotion>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FD37EA6-6A93-CD48-867E-A2794A8840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99EC68E2-5622-0845-8043-A2F579165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 y="1330960"/>
            <a:ext cx="5323840" cy="4740910"/>
          </a:xfrm>
          <a:prstGeom prst="rect">
            <a:avLst/>
          </a:prstGeom>
        </p:spPr>
      </p:pic>
      <p:pic>
        <p:nvPicPr>
          <p:cNvPr id="14" name="Picture 13" descr="A picture containing plant&#10;&#10;Description automatically generated">
            <a:extLst>
              <a:ext uri="{FF2B5EF4-FFF2-40B4-BE49-F238E27FC236}">
                <a16:creationId xmlns:a16="http://schemas.microsoft.com/office/drawing/2014/main" id="{62A89079-8AFE-1145-A903-9DC4255B50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7909" y="1001029"/>
            <a:ext cx="5424171" cy="2778491"/>
          </a:xfrm>
          <a:prstGeom prst="rect">
            <a:avLst/>
          </a:prstGeom>
        </p:spPr>
      </p:pic>
      <p:pic>
        <p:nvPicPr>
          <p:cNvPr id="16" name="Picture 15">
            <a:extLst>
              <a:ext uri="{FF2B5EF4-FFF2-40B4-BE49-F238E27FC236}">
                <a16:creationId xmlns:a16="http://schemas.microsoft.com/office/drawing/2014/main" id="{3F83D858-DDDE-A041-9074-9A39333DB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1399" y="3332480"/>
            <a:ext cx="5450841" cy="2763520"/>
          </a:xfrm>
          <a:prstGeom prst="rect">
            <a:avLst/>
          </a:prstGeom>
        </p:spPr>
      </p:pic>
      <p:pic>
        <p:nvPicPr>
          <p:cNvPr id="8" name="Picture 7">
            <a:extLst>
              <a:ext uri="{FF2B5EF4-FFF2-40B4-BE49-F238E27FC236}">
                <a16:creationId xmlns:a16="http://schemas.microsoft.com/office/drawing/2014/main" id="{60B0F88D-B7B6-C94E-AF3A-F02F80DB18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0480" y="0"/>
            <a:ext cx="7112000" cy="1320800"/>
          </a:xfrm>
          <a:prstGeom prst="rect">
            <a:avLst/>
          </a:prstGeom>
        </p:spPr>
      </p:pic>
      <p:sp>
        <p:nvSpPr>
          <p:cNvPr id="17" name="TextBox 16">
            <a:extLst>
              <a:ext uri="{FF2B5EF4-FFF2-40B4-BE49-F238E27FC236}">
                <a16:creationId xmlns:a16="http://schemas.microsoft.com/office/drawing/2014/main" id="{7F9A75BB-DA64-7A4B-8444-C7B793B7578D}"/>
              </a:ext>
            </a:extLst>
          </p:cNvPr>
          <p:cNvSpPr txBox="1"/>
          <p:nvPr/>
        </p:nvSpPr>
        <p:spPr>
          <a:xfrm>
            <a:off x="1107440" y="1869440"/>
            <a:ext cx="4704080" cy="4377545"/>
          </a:xfrm>
          <a:prstGeom prst="rect">
            <a:avLst/>
          </a:prstGeom>
          <a:noFill/>
        </p:spPr>
        <p:txBody>
          <a:bodyPr wrap="square" numCol="2" spcCol="432000" rtlCol="0">
            <a:spAutoFit/>
          </a:bodyPr>
          <a:lstStyle/>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Bubble wrap</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Ceramics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Laminated paper</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Wood</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Mirrors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Paper with metallic, glitter or velvet on it</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Toxic containers (items that could usually be recycled, like metal cans, can’t be recycled if they were used to hold toxic materials, such as paint)</a:t>
            </a: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Greasy containers (like toxic containers, recyclable items that have grease on them usually aren’t recyclable)</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Stickers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Sellotape </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Plastic toys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Nappies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Pet food pouches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Cat litter</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Toothpaste tubes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Cotton wool</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Tissues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Bricks </a:t>
            </a:r>
          </a:p>
          <a:p>
            <a:endParaRPr lang="en-US" dirty="0">
              <a:solidFill>
                <a:schemeClr val="bg1"/>
              </a:solidFill>
            </a:endParaRPr>
          </a:p>
        </p:txBody>
      </p:sp>
      <p:sp>
        <p:nvSpPr>
          <p:cNvPr id="19" name="TextBox 18">
            <a:extLst>
              <a:ext uri="{FF2B5EF4-FFF2-40B4-BE49-F238E27FC236}">
                <a16:creationId xmlns:a16="http://schemas.microsoft.com/office/drawing/2014/main" id="{BE9F0303-C365-0F4A-881D-8C4DAD87205E}"/>
              </a:ext>
            </a:extLst>
          </p:cNvPr>
          <p:cNvSpPr txBox="1"/>
          <p:nvPr/>
        </p:nvSpPr>
        <p:spPr>
          <a:xfrm>
            <a:off x="1107440" y="1595120"/>
            <a:ext cx="2682240" cy="323165"/>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Not recyclable</a:t>
            </a:r>
            <a:endParaRPr lang="en-US" sz="1500" dirty="0"/>
          </a:p>
        </p:txBody>
      </p:sp>
      <p:sp>
        <p:nvSpPr>
          <p:cNvPr id="20" name="TextBox 19">
            <a:extLst>
              <a:ext uri="{FF2B5EF4-FFF2-40B4-BE49-F238E27FC236}">
                <a16:creationId xmlns:a16="http://schemas.microsoft.com/office/drawing/2014/main" id="{AECBDC67-3223-9E4B-8B04-6F926F398CAE}"/>
              </a:ext>
            </a:extLst>
          </p:cNvPr>
          <p:cNvSpPr txBox="1"/>
          <p:nvPr/>
        </p:nvSpPr>
        <p:spPr>
          <a:xfrm>
            <a:off x="6504176" y="1895624"/>
            <a:ext cx="4478784" cy="938719"/>
          </a:xfrm>
          <a:prstGeom prst="rect">
            <a:avLst/>
          </a:prstGeom>
          <a:noFill/>
        </p:spPr>
        <p:txBody>
          <a:bodyPr wrap="square" numCol="1" spcCol="432000" rtlCol="0">
            <a:spAutoFit/>
          </a:bodyPr>
          <a:lstStyle/>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Pots, tubs and trays– so make sure to check if they can be recycled in your area using the Recycling Locator</a:t>
            </a:r>
          </a:p>
          <a:p>
            <a:pPr marL="171450" indent="-171450">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Some wrapping materials aren’t recyclable – use the </a:t>
            </a:r>
            <a:r>
              <a:rPr lang="en-GB" sz="11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scrunch test </a:t>
            </a:r>
            <a:r>
              <a:rPr lang="en-GB" sz="1100" dirty="0">
                <a:solidFill>
                  <a:schemeClr val="bg1"/>
                </a:solidFill>
                <a:latin typeface="Arial" panose="020B0604020202020204" pitchFamily="34" charset="0"/>
                <a:cs typeface="Arial" panose="020B0604020202020204" pitchFamily="34" charset="0"/>
              </a:rPr>
              <a:t>to check</a:t>
            </a:r>
          </a:p>
        </p:txBody>
      </p:sp>
      <p:sp>
        <p:nvSpPr>
          <p:cNvPr id="21" name="TextBox 20">
            <a:extLst>
              <a:ext uri="{FF2B5EF4-FFF2-40B4-BE49-F238E27FC236}">
                <a16:creationId xmlns:a16="http://schemas.microsoft.com/office/drawing/2014/main" id="{2E5140E5-3925-7641-9DC4-238D7FF5A1DA}"/>
              </a:ext>
            </a:extLst>
          </p:cNvPr>
          <p:cNvSpPr txBox="1"/>
          <p:nvPr/>
        </p:nvSpPr>
        <p:spPr>
          <a:xfrm>
            <a:off x="6515224" y="3963536"/>
            <a:ext cx="4599816" cy="1723549"/>
          </a:xfrm>
          <a:prstGeom prst="rect">
            <a:avLst/>
          </a:prstGeom>
          <a:noFill/>
        </p:spPr>
        <p:txBody>
          <a:bodyPr wrap="square" numCol="1" spcCol="432000" rtlCol="0">
            <a:spAutoFit/>
          </a:bodyPr>
          <a:lstStyle/>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Plastic wrapping and bags (sometimes called soft plastic) can often only be recycled at supermarkets. </a:t>
            </a:r>
            <a:r>
              <a:rPr lang="en-US" sz="1100" dirty="0">
                <a:solidFill>
                  <a:schemeClr val="bg1"/>
                </a:solidFill>
                <a:latin typeface="Arial" panose="020B0604020202020204" pitchFamily="34" charset="0"/>
                <a:cs typeface="Arial" panose="020B0604020202020204" pitchFamily="34" charset="0"/>
              </a:rPr>
              <a:t>Check the recycling locator to see if this can be recycled in your local area.</a:t>
            </a:r>
            <a:endParaRPr lang="en-GB"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Electronic items - these can be recycled, but they usually need to be recycled separately at a recycling centre. Some local authorities do collect them from your kerbside collection so check the recycling locator to see if they can be recycled in your local area.</a:t>
            </a:r>
          </a:p>
          <a:p>
            <a:endParaRPr lang="en-US" dirty="0">
              <a:solidFill>
                <a:schemeClr val="bg1"/>
              </a:solidFill>
            </a:endParaRPr>
          </a:p>
        </p:txBody>
      </p:sp>
      <p:sp>
        <p:nvSpPr>
          <p:cNvPr id="22" name="TextBox 21">
            <a:extLst>
              <a:ext uri="{FF2B5EF4-FFF2-40B4-BE49-F238E27FC236}">
                <a16:creationId xmlns:a16="http://schemas.microsoft.com/office/drawing/2014/main" id="{DAF48727-25BA-3245-BE52-411729A63191}"/>
              </a:ext>
            </a:extLst>
          </p:cNvPr>
          <p:cNvSpPr txBox="1"/>
          <p:nvPr/>
        </p:nvSpPr>
        <p:spPr>
          <a:xfrm>
            <a:off x="6505952" y="1574800"/>
            <a:ext cx="2682240" cy="323165"/>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Sometimes not recyclable</a:t>
            </a:r>
            <a:endParaRPr lang="en-US" sz="1500" dirty="0"/>
          </a:p>
        </p:txBody>
      </p:sp>
      <p:sp>
        <p:nvSpPr>
          <p:cNvPr id="23" name="TextBox 22">
            <a:extLst>
              <a:ext uri="{FF2B5EF4-FFF2-40B4-BE49-F238E27FC236}">
                <a16:creationId xmlns:a16="http://schemas.microsoft.com/office/drawing/2014/main" id="{C7B682B3-98F4-DE47-81A5-3211F1B72FE1}"/>
              </a:ext>
            </a:extLst>
          </p:cNvPr>
          <p:cNvSpPr txBox="1"/>
          <p:nvPr/>
        </p:nvSpPr>
        <p:spPr>
          <a:xfrm>
            <a:off x="6505952" y="3678168"/>
            <a:ext cx="4436368"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Check the recycling locator</a:t>
            </a:r>
          </a:p>
        </p:txBody>
      </p:sp>
    </p:spTree>
    <p:extLst>
      <p:ext uri="{BB962C8B-B14F-4D97-AF65-F5344CB8AC3E}">
        <p14:creationId xmlns:p14="http://schemas.microsoft.com/office/powerpoint/2010/main" val="30121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8250F4D-4F21-274F-8831-375B196D88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8E312C3D-5306-A14A-9665-19B1AB8D81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334010"/>
            <a:ext cx="7886700" cy="1739900"/>
          </a:xfrm>
          <a:prstGeom prst="rect">
            <a:avLst/>
          </a:prstGeom>
        </p:spPr>
      </p:pic>
      <p:pic>
        <p:nvPicPr>
          <p:cNvPr id="25" name="Picture 24" descr="A picture containing green, cake, indoor&#10;&#10;Description automatically generated">
            <a:extLst>
              <a:ext uri="{FF2B5EF4-FFF2-40B4-BE49-F238E27FC236}">
                <a16:creationId xmlns:a16="http://schemas.microsoft.com/office/drawing/2014/main" id="{A6F8C991-9488-D144-B819-5DDDBE966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4030" y="4204855"/>
            <a:ext cx="1558290" cy="1482010"/>
          </a:xfrm>
          <a:prstGeom prst="rect">
            <a:avLst/>
          </a:prstGeom>
        </p:spPr>
      </p:pic>
      <p:pic>
        <p:nvPicPr>
          <p:cNvPr id="27" name="Picture 26">
            <a:extLst>
              <a:ext uri="{FF2B5EF4-FFF2-40B4-BE49-F238E27FC236}">
                <a16:creationId xmlns:a16="http://schemas.microsoft.com/office/drawing/2014/main" id="{160C8026-C6D0-8748-8AC5-1248499FDA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7200" y="3996844"/>
            <a:ext cx="1292720" cy="1661145"/>
          </a:xfrm>
          <a:prstGeom prst="rect">
            <a:avLst/>
          </a:prstGeom>
        </p:spPr>
      </p:pic>
      <p:pic>
        <p:nvPicPr>
          <p:cNvPr id="29" name="Picture 28">
            <a:extLst>
              <a:ext uri="{FF2B5EF4-FFF2-40B4-BE49-F238E27FC236}">
                <a16:creationId xmlns:a16="http://schemas.microsoft.com/office/drawing/2014/main" id="{A77B0472-D0B0-AC4C-B073-378CDC3D52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9070" y="2394328"/>
            <a:ext cx="1552930" cy="1476912"/>
          </a:xfrm>
          <a:prstGeom prst="rect">
            <a:avLst/>
          </a:prstGeom>
        </p:spPr>
      </p:pic>
      <p:pic>
        <p:nvPicPr>
          <p:cNvPr id="31" name="Picture 30">
            <a:extLst>
              <a:ext uri="{FF2B5EF4-FFF2-40B4-BE49-F238E27FC236}">
                <a16:creationId xmlns:a16="http://schemas.microsoft.com/office/drawing/2014/main" id="{AD7E02E5-F477-A845-A8E9-1F62C8235A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7790" y="2408472"/>
            <a:ext cx="1524850" cy="1450207"/>
          </a:xfrm>
          <a:prstGeom prst="rect">
            <a:avLst/>
          </a:prstGeom>
        </p:spPr>
      </p:pic>
      <p:pic>
        <p:nvPicPr>
          <p:cNvPr id="33" name="Picture 32">
            <a:extLst>
              <a:ext uri="{FF2B5EF4-FFF2-40B4-BE49-F238E27FC236}">
                <a16:creationId xmlns:a16="http://schemas.microsoft.com/office/drawing/2014/main" id="{177178F7-F2EF-E147-95E6-59B2E6D323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10" y="4286871"/>
            <a:ext cx="1598370" cy="1520128"/>
          </a:xfrm>
          <a:prstGeom prst="rect">
            <a:avLst/>
          </a:prstGeom>
        </p:spPr>
      </p:pic>
      <p:pic>
        <p:nvPicPr>
          <p:cNvPr id="35" name="Picture 34">
            <a:extLst>
              <a:ext uri="{FF2B5EF4-FFF2-40B4-BE49-F238E27FC236}">
                <a16:creationId xmlns:a16="http://schemas.microsoft.com/office/drawing/2014/main" id="{A48E8EC0-CAA6-6A47-8ED3-7BF960EFB6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2910" y="2413000"/>
            <a:ext cx="1517650" cy="1443359"/>
          </a:xfrm>
          <a:prstGeom prst="rect">
            <a:avLst/>
          </a:prstGeom>
        </p:spPr>
      </p:pic>
      <p:sp>
        <p:nvSpPr>
          <p:cNvPr id="17" name="TextBox 16">
            <a:extLst>
              <a:ext uri="{FF2B5EF4-FFF2-40B4-BE49-F238E27FC236}">
                <a16:creationId xmlns:a16="http://schemas.microsoft.com/office/drawing/2014/main" id="{A4B1BFEC-A7D6-4BA9-9783-9F579622C208}"/>
              </a:ext>
            </a:extLst>
          </p:cNvPr>
          <p:cNvSpPr txBox="1"/>
          <p:nvPr/>
        </p:nvSpPr>
        <p:spPr>
          <a:xfrm>
            <a:off x="1981752" y="2596832"/>
            <a:ext cx="2285448" cy="1138773"/>
          </a:xfrm>
          <a:prstGeom prst="rect">
            <a:avLst/>
          </a:prstGeom>
          <a:noFill/>
          <a:ln>
            <a:noFill/>
          </a:ln>
        </p:spPr>
        <p:txBody>
          <a:bodyPr wrap="square" rtlCol="0">
            <a:spAutoFit/>
          </a:bodyPr>
          <a:lstStyle/>
          <a:p>
            <a:r>
              <a:rPr lang="en-US" sz="1300" b="1" dirty="0">
                <a:solidFill>
                  <a:srgbClr val="369236"/>
                </a:solidFill>
                <a:latin typeface="Arial" panose="020B0604020202020204" pitchFamily="34" charset="0"/>
                <a:cs typeface="Arial" panose="020B0604020202020204" pitchFamily="34" charset="0"/>
              </a:rPr>
              <a:t>Check locally</a:t>
            </a:r>
          </a:p>
          <a:p>
            <a:r>
              <a:rPr lang="en-US" sz="1100" dirty="0">
                <a:latin typeface="Arial" panose="020B0604020202020204" pitchFamily="34" charset="0"/>
                <a:cs typeface="Arial" panose="020B0604020202020204" pitchFamily="34" charset="0"/>
              </a:rPr>
              <a:t>This symbol is put on items that can only be recycled in some parts of the UK. It is up to you to check whether it can be recycled in your area.</a:t>
            </a:r>
            <a:endParaRPr lang="en-GB" sz="11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8A3B11B6-7FA6-8045-89F5-7DAE8A04D1D9}"/>
              </a:ext>
            </a:extLst>
          </p:cNvPr>
          <p:cNvSpPr txBox="1"/>
          <p:nvPr/>
        </p:nvSpPr>
        <p:spPr>
          <a:xfrm>
            <a:off x="1981752" y="4362564"/>
            <a:ext cx="2194008" cy="1138773"/>
          </a:xfrm>
          <a:prstGeom prst="rect">
            <a:avLst/>
          </a:prstGeom>
          <a:noFill/>
          <a:ln>
            <a:noFill/>
          </a:ln>
        </p:spPr>
        <p:txBody>
          <a:bodyPr wrap="square" rtlCol="0">
            <a:spAutoFit/>
          </a:bodyPr>
          <a:lstStyle/>
          <a:p>
            <a:r>
              <a:rPr lang="en-US" sz="1300" b="1" dirty="0">
                <a:solidFill>
                  <a:srgbClr val="369236"/>
                </a:solidFill>
                <a:latin typeface="Arial" panose="020B0604020202020204" pitchFamily="34" charset="0"/>
                <a:cs typeface="Arial" panose="020B0604020202020204" pitchFamily="34" charset="0"/>
              </a:rPr>
              <a:t>Widely recycled</a:t>
            </a:r>
          </a:p>
          <a:p>
            <a:r>
              <a:rPr lang="en-US" sz="1100" dirty="0">
                <a:latin typeface="Arial" panose="020B0604020202020204" pitchFamily="34" charset="0"/>
                <a:cs typeface="Arial" panose="020B0604020202020204" pitchFamily="34" charset="0"/>
              </a:rPr>
              <a:t>This symbol is put on items that are recycled in most parts of the UK. However, it’s still a good idea to check whether the items are recyclable in your area.</a:t>
            </a:r>
            <a:endParaRPr lang="en-GB" sz="11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89AD484-793C-C24A-A1FB-1721723E7D46}"/>
              </a:ext>
            </a:extLst>
          </p:cNvPr>
          <p:cNvSpPr txBox="1"/>
          <p:nvPr/>
        </p:nvSpPr>
        <p:spPr>
          <a:xfrm>
            <a:off x="5914896" y="2718752"/>
            <a:ext cx="2192784" cy="800219"/>
          </a:xfrm>
          <a:prstGeom prst="rect">
            <a:avLst/>
          </a:prstGeom>
          <a:noFill/>
          <a:ln>
            <a:noFill/>
          </a:ln>
        </p:spPr>
        <p:txBody>
          <a:bodyPr wrap="square" rtlCol="0">
            <a:spAutoFit/>
          </a:bodyPr>
          <a:lstStyle/>
          <a:p>
            <a:r>
              <a:rPr lang="en-US" sz="1300" b="1" dirty="0">
                <a:solidFill>
                  <a:srgbClr val="369236"/>
                </a:solidFill>
                <a:latin typeface="Arial" panose="020B0604020202020204" pitchFamily="34" charset="0"/>
                <a:cs typeface="Arial" panose="020B0604020202020204" pitchFamily="34" charset="0"/>
              </a:rPr>
              <a:t>Not yet recycled</a:t>
            </a:r>
          </a:p>
          <a:p>
            <a:r>
              <a:rPr lang="en-US" sz="1100" dirty="0">
                <a:latin typeface="Arial" panose="020B0604020202020204" pitchFamily="34" charset="0"/>
                <a:cs typeface="Arial" panose="020B0604020202020204" pitchFamily="34" charset="0"/>
              </a:rPr>
              <a:t>This symbol is put on items that aren’t recycled in most parts of the UK yet.</a:t>
            </a:r>
            <a:endParaRPr lang="en-GB" sz="11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FD05467-E038-1C4B-B453-453B2E7DF009}"/>
              </a:ext>
            </a:extLst>
          </p:cNvPr>
          <p:cNvSpPr txBox="1"/>
          <p:nvPr/>
        </p:nvSpPr>
        <p:spPr>
          <a:xfrm>
            <a:off x="5914896" y="4362564"/>
            <a:ext cx="2285448" cy="1138773"/>
          </a:xfrm>
          <a:prstGeom prst="rect">
            <a:avLst/>
          </a:prstGeom>
          <a:noFill/>
          <a:ln>
            <a:noFill/>
          </a:ln>
        </p:spPr>
        <p:txBody>
          <a:bodyPr wrap="square" rtlCol="0">
            <a:spAutoFit/>
          </a:bodyPr>
          <a:lstStyle/>
          <a:p>
            <a:r>
              <a:rPr lang="en-US" sz="1300" b="1" dirty="0">
                <a:solidFill>
                  <a:srgbClr val="369236"/>
                </a:solidFill>
                <a:latin typeface="Arial" panose="020B0604020202020204" pitchFamily="34" charset="0"/>
                <a:cs typeface="Arial" panose="020B0604020202020204" pitchFamily="34" charset="0"/>
              </a:rPr>
              <a:t>The Green Dot</a:t>
            </a:r>
          </a:p>
          <a:p>
            <a:r>
              <a:rPr lang="en-US" sz="1100" dirty="0">
                <a:latin typeface="Arial" panose="020B0604020202020204" pitchFamily="34" charset="0"/>
                <a:cs typeface="Arial" panose="020B0604020202020204" pitchFamily="34" charset="0"/>
              </a:rPr>
              <a:t>This symbol is used by companies who have paid money to help with recycling efforts in Europe, but it doesn’t mean the item is recyclable.</a:t>
            </a:r>
            <a:endParaRPr lang="en-GB" sz="11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52FFEDC1-FD48-BA41-A8F2-CA88AD4ECF36}"/>
              </a:ext>
            </a:extLst>
          </p:cNvPr>
          <p:cNvSpPr txBox="1"/>
          <p:nvPr/>
        </p:nvSpPr>
        <p:spPr>
          <a:xfrm>
            <a:off x="9656648" y="2596832"/>
            <a:ext cx="2285448" cy="1138773"/>
          </a:xfrm>
          <a:prstGeom prst="rect">
            <a:avLst/>
          </a:prstGeom>
          <a:noFill/>
          <a:ln>
            <a:noFill/>
          </a:ln>
        </p:spPr>
        <p:txBody>
          <a:bodyPr wrap="square" rtlCol="0">
            <a:spAutoFit/>
          </a:bodyPr>
          <a:lstStyle/>
          <a:p>
            <a:r>
              <a:rPr lang="en-US" sz="1300" b="1" dirty="0">
                <a:solidFill>
                  <a:srgbClr val="369236"/>
                </a:solidFill>
                <a:latin typeface="Arial" panose="020B0604020202020204" pitchFamily="34" charset="0"/>
                <a:cs typeface="Arial" panose="020B0604020202020204" pitchFamily="34" charset="0"/>
              </a:rPr>
              <a:t>The Mobius Symbol</a:t>
            </a:r>
          </a:p>
          <a:p>
            <a:r>
              <a:rPr lang="en-US" sz="1100" dirty="0">
                <a:latin typeface="Arial" panose="020B0604020202020204" pitchFamily="34" charset="0"/>
                <a:cs typeface="Arial" panose="020B0604020202020204" pitchFamily="34" charset="0"/>
              </a:rPr>
              <a:t>This symbol is used on items that are made of a recyclable material. However, it doesn’t say anything about whether the material is recyclable in your area.</a:t>
            </a:r>
            <a:endParaRPr lang="en-GB" sz="11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B724AAC-ABD4-E841-A4DC-163B7682D3B4}"/>
              </a:ext>
            </a:extLst>
          </p:cNvPr>
          <p:cNvSpPr txBox="1"/>
          <p:nvPr/>
        </p:nvSpPr>
        <p:spPr>
          <a:xfrm>
            <a:off x="9656648" y="4277925"/>
            <a:ext cx="2194008" cy="1308050"/>
          </a:xfrm>
          <a:prstGeom prst="rect">
            <a:avLst/>
          </a:prstGeom>
          <a:noFill/>
          <a:ln>
            <a:noFill/>
          </a:ln>
        </p:spPr>
        <p:txBody>
          <a:bodyPr wrap="square" rtlCol="0">
            <a:spAutoFit/>
          </a:bodyPr>
          <a:lstStyle/>
          <a:p>
            <a:r>
              <a:rPr lang="en-US" sz="1300" b="1" dirty="0" err="1">
                <a:solidFill>
                  <a:srgbClr val="369236"/>
                </a:solidFill>
                <a:latin typeface="Arial" panose="020B0604020202020204" pitchFamily="34" charset="0"/>
                <a:cs typeface="Arial" panose="020B0604020202020204" pitchFamily="34" charset="0"/>
              </a:rPr>
              <a:t>Tidyman</a:t>
            </a:r>
            <a:endParaRPr lang="en-US" sz="1300" b="1" dirty="0">
              <a:solidFill>
                <a:srgbClr val="369236"/>
              </a:solidFill>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This symbol is part of a campaign called </a:t>
            </a:r>
            <a:r>
              <a:rPr lang="en-US" sz="1100" i="1" dirty="0">
                <a:latin typeface="Arial" panose="020B0604020202020204" pitchFamily="34" charset="0"/>
                <a:cs typeface="Arial" panose="020B0604020202020204" pitchFamily="34" charset="0"/>
              </a:rPr>
              <a:t>Keep Britain Tidy. </a:t>
            </a:r>
            <a:r>
              <a:rPr lang="en-US" sz="1100" dirty="0">
                <a:latin typeface="Arial" panose="020B0604020202020204" pitchFamily="34" charset="0"/>
                <a:cs typeface="Arial" panose="020B0604020202020204" pitchFamily="34" charset="0"/>
              </a:rPr>
              <a:t>It is used to encourage people to throw rubbish away instead of littering, but doesn’t relate to recycling.</a:t>
            </a: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80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6" grpId="0"/>
      <p:bldP spid="37" grpId="0"/>
      <p:bldP spid="39" grpId="0"/>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75811B-8D84-8B48-AB44-8F23976D40E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B045540-72C1-014B-B92A-BC638A911D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9796" y="82028"/>
            <a:ext cx="7429500" cy="1663700"/>
          </a:xfrm>
          <a:prstGeom prst="rect">
            <a:avLst/>
          </a:prstGeom>
        </p:spPr>
      </p:pic>
      <p:sp>
        <p:nvSpPr>
          <p:cNvPr id="8" name="object 2">
            <a:extLst>
              <a:ext uri="{FF2B5EF4-FFF2-40B4-BE49-F238E27FC236}">
                <a16:creationId xmlns:a16="http://schemas.microsoft.com/office/drawing/2014/main" id="{1E0B22F0-86CF-3842-8146-97ED92FD9525}"/>
              </a:ext>
            </a:extLst>
          </p:cNvPr>
          <p:cNvSpPr/>
          <p:nvPr/>
        </p:nvSpPr>
        <p:spPr>
          <a:xfrm>
            <a:off x="2681869" y="2005634"/>
            <a:ext cx="6780735" cy="389434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3">
            <a:extLst>
              <a:ext uri="{FF2B5EF4-FFF2-40B4-BE49-F238E27FC236}">
                <a16:creationId xmlns:a16="http://schemas.microsoft.com/office/drawing/2014/main" id="{C1E4973F-F2C7-3A4D-9FDC-1BC43E56F41F}"/>
              </a:ext>
            </a:extLst>
          </p:cNvPr>
          <p:cNvSpPr/>
          <p:nvPr/>
        </p:nvSpPr>
        <p:spPr>
          <a:xfrm>
            <a:off x="2681867" y="2005627"/>
            <a:ext cx="6781165" cy="3894454"/>
          </a:xfrm>
          <a:custGeom>
            <a:avLst/>
            <a:gdLst/>
            <a:ahLst/>
            <a:cxnLst/>
            <a:rect l="l" t="t" r="r" b="b"/>
            <a:pathLst>
              <a:path w="6781165" h="3894454">
                <a:moveTo>
                  <a:pt x="3952213" y="6350"/>
                </a:moveTo>
                <a:lnTo>
                  <a:pt x="468133" y="78346"/>
                </a:lnTo>
                <a:lnTo>
                  <a:pt x="276574" y="115471"/>
                </a:lnTo>
                <a:lnTo>
                  <a:pt x="170908" y="172847"/>
                </a:lnTo>
                <a:lnTo>
                  <a:pt x="113506" y="290972"/>
                </a:lnTo>
                <a:lnTo>
                  <a:pt x="66737" y="510349"/>
                </a:lnTo>
                <a:lnTo>
                  <a:pt x="57850" y="565745"/>
                </a:lnTo>
                <a:lnTo>
                  <a:pt x="51638" y="613927"/>
                </a:lnTo>
                <a:lnTo>
                  <a:pt x="45323" y="670480"/>
                </a:lnTo>
                <a:lnTo>
                  <a:pt x="39013" y="734861"/>
                </a:lnTo>
                <a:lnTo>
                  <a:pt x="32816" y="806529"/>
                </a:lnTo>
                <a:lnTo>
                  <a:pt x="29794" y="844927"/>
                </a:lnTo>
                <a:lnTo>
                  <a:pt x="26840" y="884944"/>
                </a:lnTo>
                <a:lnTo>
                  <a:pt x="23969" y="926512"/>
                </a:lnTo>
                <a:lnTo>
                  <a:pt x="21195" y="969563"/>
                </a:lnTo>
                <a:lnTo>
                  <a:pt x="18529" y="1014031"/>
                </a:lnTo>
                <a:lnTo>
                  <a:pt x="15987" y="1059847"/>
                </a:lnTo>
                <a:lnTo>
                  <a:pt x="13581" y="1106943"/>
                </a:lnTo>
                <a:lnTo>
                  <a:pt x="11325" y="1155252"/>
                </a:lnTo>
                <a:lnTo>
                  <a:pt x="9233" y="1204706"/>
                </a:lnTo>
                <a:lnTo>
                  <a:pt x="7318" y="1255239"/>
                </a:lnTo>
                <a:lnTo>
                  <a:pt x="5594" y="1306781"/>
                </a:lnTo>
                <a:lnTo>
                  <a:pt x="4074" y="1359265"/>
                </a:lnTo>
                <a:lnTo>
                  <a:pt x="2771" y="1412624"/>
                </a:lnTo>
                <a:lnTo>
                  <a:pt x="1700" y="1466790"/>
                </a:lnTo>
                <a:lnTo>
                  <a:pt x="874" y="1521695"/>
                </a:lnTo>
                <a:lnTo>
                  <a:pt x="306" y="1577272"/>
                </a:lnTo>
                <a:lnTo>
                  <a:pt x="10" y="1633453"/>
                </a:lnTo>
                <a:lnTo>
                  <a:pt x="0" y="1690170"/>
                </a:lnTo>
                <a:lnTo>
                  <a:pt x="288" y="1747356"/>
                </a:lnTo>
                <a:lnTo>
                  <a:pt x="889" y="1804943"/>
                </a:lnTo>
                <a:lnTo>
                  <a:pt x="1815" y="1862864"/>
                </a:lnTo>
                <a:lnTo>
                  <a:pt x="3082" y="1921050"/>
                </a:lnTo>
                <a:lnTo>
                  <a:pt x="4701" y="1979434"/>
                </a:lnTo>
                <a:lnTo>
                  <a:pt x="6687" y="2037949"/>
                </a:lnTo>
                <a:lnTo>
                  <a:pt x="9053" y="2096526"/>
                </a:lnTo>
                <a:lnTo>
                  <a:pt x="11813" y="2155099"/>
                </a:lnTo>
                <a:lnTo>
                  <a:pt x="14979" y="2213598"/>
                </a:lnTo>
                <a:lnTo>
                  <a:pt x="18567" y="2271958"/>
                </a:lnTo>
                <a:lnTo>
                  <a:pt x="22589" y="2330110"/>
                </a:lnTo>
                <a:lnTo>
                  <a:pt x="27058" y="2387986"/>
                </a:lnTo>
                <a:lnTo>
                  <a:pt x="31989" y="2445519"/>
                </a:lnTo>
                <a:lnTo>
                  <a:pt x="37395" y="2502641"/>
                </a:lnTo>
                <a:lnTo>
                  <a:pt x="43289" y="2559285"/>
                </a:lnTo>
                <a:lnTo>
                  <a:pt x="49685" y="2615382"/>
                </a:lnTo>
                <a:lnTo>
                  <a:pt x="56597" y="2670866"/>
                </a:lnTo>
                <a:lnTo>
                  <a:pt x="64037" y="2725668"/>
                </a:lnTo>
                <a:lnTo>
                  <a:pt x="72020" y="2779721"/>
                </a:lnTo>
                <a:lnTo>
                  <a:pt x="80559" y="2832957"/>
                </a:lnTo>
                <a:lnTo>
                  <a:pt x="89668" y="2885308"/>
                </a:lnTo>
                <a:lnTo>
                  <a:pt x="99360" y="2936708"/>
                </a:lnTo>
                <a:lnTo>
                  <a:pt x="109648" y="2987088"/>
                </a:lnTo>
                <a:lnTo>
                  <a:pt x="120546" y="3036380"/>
                </a:lnTo>
                <a:lnTo>
                  <a:pt x="132068" y="3084517"/>
                </a:lnTo>
                <a:lnTo>
                  <a:pt x="144228" y="3131432"/>
                </a:lnTo>
                <a:lnTo>
                  <a:pt x="157038" y="3177056"/>
                </a:lnTo>
                <a:lnTo>
                  <a:pt x="170512" y="3221322"/>
                </a:lnTo>
                <a:lnTo>
                  <a:pt x="184664" y="3264162"/>
                </a:lnTo>
                <a:lnTo>
                  <a:pt x="199508" y="3305509"/>
                </a:lnTo>
                <a:lnTo>
                  <a:pt x="215056" y="3345295"/>
                </a:lnTo>
                <a:lnTo>
                  <a:pt x="231323" y="3383452"/>
                </a:lnTo>
                <a:lnTo>
                  <a:pt x="248322" y="3419912"/>
                </a:lnTo>
                <a:lnTo>
                  <a:pt x="266066" y="3454609"/>
                </a:lnTo>
                <a:lnTo>
                  <a:pt x="303845" y="3518440"/>
                </a:lnTo>
                <a:lnTo>
                  <a:pt x="344768" y="3574403"/>
                </a:lnTo>
                <a:lnTo>
                  <a:pt x="388944" y="3621956"/>
                </a:lnTo>
                <a:lnTo>
                  <a:pt x="436481" y="3660559"/>
                </a:lnTo>
                <a:lnTo>
                  <a:pt x="487487" y="3689670"/>
                </a:lnTo>
                <a:lnTo>
                  <a:pt x="542069" y="3708748"/>
                </a:lnTo>
                <a:lnTo>
                  <a:pt x="1149265" y="3788043"/>
                </a:lnTo>
                <a:lnTo>
                  <a:pt x="1702481" y="3844855"/>
                </a:lnTo>
                <a:lnTo>
                  <a:pt x="2117322" y="3881416"/>
                </a:lnTo>
                <a:lnTo>
                  <a:pt x="2280728" y="3894353"/>
                </a:lnTo>
                <a:lnTo>
                  <a:pt x="4962726" y="3813352"/>
                </a:lnTo>
                <a:lnTo>
                  <a:pt x="6474738" y="3570351"/>
                </a:lnTo>
                <a:lnTo>
                  <a:pt x="6631388" y="3286703"/>
                </a:lnTo>
                <a:lnTo>
                  <a:pt x="6715479" y="3089967"/>
                </a:lnTo>
                <a:lnTo>
                  <a:pt x="6755698" y="2888172"/>
                </a:lnTo>
                <a:lnTo>
                  <a:pt x="6780731" y="2589352"/>
                </a:lnTo>
                <a:lnTo>
                  <a:pt x="6764982" y="2009690"/>
                </a:lnTo>
                <a:lnTo>
                  <a:pt x="6695230" y="1225845"/>
                </a:lnTo>
                <a:lnTo>
                  <a:pt x="6618727" y="536502"/>
                </a:lnTo>
                <a:lnTo>
                  <a:pt x="6582726" y="240347"/>
                </a:lnTo>
                <a:lnTo>
                  <a:pt x="6505158" y="101396"/>
                </a:lnTo>
                <a:lnTo>
                  <a:pt x="6387428" y="30043"/>
                </a:lnTo>
                <a:lnTo>
                  <a:pt x="6146850" y="3755"/>
                </a:lnTo>
                <a:lnTo>
                  <a:pt x="5700736" y="0"/>
                </a:lnTo>
                <a:lnTo>
                  <a:pt x="3952213" y="6350"/>
                </a:lnTo>
                <a:close/>
              </a:path>
            </a:pathLst>
          </a:custGeom>
          <a:ln w="12700">
            <a:solidFill>
              <a:srgbClr val="77C043"/>
            </a:solidFill>
          </a:ln>
        </p:spPr>
        <p:txBody>
          <a:bodyPr wrap="square" lIns="0" tIns="0" rIns="0" bIns="0" rtlCol="0"/>
          <a:lstStyle/>
          <a:p>
            <a:endParaRPr/>
          </a:p>
        </p:txBody>
      </p:sp>
      <p:sp>
        <p:nvSpPr>
          <p:cNvPr id="11" name="object 4">
            <a:hlinkClick r:id="" action="ppaction://noaction" highlightClick="1"/>
            <a:extLst>
              <a:ext uri="{FF2B5EF4-FFF2-40B4-BE49-F238E27FC236}">
                <a16:creationId xmlns:a16="http://schemas.microsoft.com/office/drawing/2014/main" id="{1F557F0A-5F62-CD41-923F-8EE95B2FBE41}"/>
              </a:ext>
            </a:extLst>
          </p:cNvPr>
          <p:cNvSpPr/>
          <p:nvPr/>
        </p:nvSpPr>
        <p:spPr>
          <a:xfrm>
            <a:off x="2274290" y="1614754"/>
            <a:ext cx="7644599" cy="537422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pic>
        <p:nvPicPr>
          <p:cNvPr id="15" name="Picture 14">
            <a:hlinkClick r:id="rId7"/>
            <a:extLst>
              <a:ext uri="{FF2B5EF4-FFF2-40B4-BE49-F238E27FC236}">
                <a16:creationId xmlns:a16="http://schemas.microsoft.com/office/drawing/2014/main" id="{9039946F-840B-A549-A068-741B8E44BE2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91901" y="3063240"/>
            <a:ext cx="1808198" cy="1774336"/>
          </a:xfrm>
          <a:prstGeom prst="rect">
            <a:avLst/>
          </a:prstGeom>
        </p:spPr>
      </p:pic>
    </p:spTree>
    <p:extLst>
      <p:ext uri="{BB962C8B-B14F-4D97-AF65-F5344CB8AC3E}">
        <p14:creationId xmlns:p14="http://schemas.microsoft.com/office/powerpoint/2010/main" val="3552352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35EDBB-FF3A-D640-9B75-6F0B6CB2B1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8C7D266-A00F-0E4D-B987-6AAC75A1FB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6065" y="193196"/>
            <a:ext cx="6579870" cy="1169754"/>
          </a:xfrm>
          <a:prstGeom prst="rect">
            <a:avLst/>
          </a:prstGeom>
        </p:spPr>
      </p:pic>
      <p:pic>
        <p:nvPicPr>
          <p:cNvPr id="14" name="Picture 13" descr="A close up of a sign&#10;&#10;Description automatically generated">
            <a:hlinkClick r:id="rId5" action="ppaction://hlinksldjump"/>
            <a:extLst>
              <a:ext uri="{FF2B5EF4-FFF2-40B4-BE49-F238E27FC236}">
                <a16:creationId xmlns:a16="http://schemas.microsoft.com/office/drawing/2014/main" id="{AF94573C-31D2-634F-8FB7-316F82D430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8325" y="1532482"/>
            <a:ext cx="3435347" cy="2236434"/>
          </a:xfrm>
          <a:prstGeom prst="rect">
            <a:avLst/>
          </a:prstGeom>
        </p:spPr>
      </p:pic>
      <p:pic>
        <p:nvPicPr>
          <p:cNvPr id="16" name="Picture 15" descr="A close up of a sign&#10;&#10;Description automatically generated">
            <a:hlinkClick r:id="rId7" action="ppaction://hlinksldjump"/>
            <a:extLst>
              <a:ext uri="{FF2B5EF4-FFF2-40B4-BE49-F238E27FC236}">
                <a16:creationId xmlns:a16="http://schemas.microsoft.com/office/drawing/2014/main" id="{333011C6-792B-CF45-892B-72DBA4F424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622" y="3209382"/>
            <a:ext cx="5746024" cy="2547554"/>
          </a:xfrm>
          <a:prstGeom prst="rect">
            <a:avLst/>
          </a:prstGeom>
        </p:spPr>
      </p:pic>
      <p:pic>
        <p:nvPicPr>
          <p:cNvPr id="3" name="Picture 2">
            <a:extLst>
              <a:ext uri="{FF2B5EF4-FFF2-40B4-BE49-F238E27FC236}">
                <a16:creationId xmlns:a16="http://schemas.microsoft.com/office/drawing/2014/main" id="{FA6049DE-FDD3-F64F-BDB5-E77D5AD590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7906">
            <a:off x="5405876" y="1591366"/>
            <a:ext cx="5412241" cy="2399568"/>
          </a:xfrm>
          <a:prstGeom prst="rect">
            <a:avLst/>
          </a:prstGeom>
        </p:spPr>
      </p:pic>
      <p:pic>
        <p:nvPicPr>
          <p:cNvPr id="7" name="Picture 6">
            <a:hlinkClick r:id="rId10" action="ppaction://hlinksldjump"/>
            <a:extLst>
              <a:ext uri="{FF2B5EF4-FFF2-40B4-BE49-F238E27FC236}">
                <a16:creationId xmlns:a16="http://schemas.microsoft.com/office/drawing/2014/main" id="{8A6DAE15-0431-7D43-AEBC-5AAE6AE0CD0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85129" y="3544328"/>
            <a:ext cx="4805295" cy="2130473"/>
          </a:xfrm>
          <a:prstGeom prst="rect">
            <a:avLst/>
          </a:prstGeom>
        </p:spPr>
      </p:pic>
      <p:pic>
        <p:nvPicPr>
          <p:cNvPr id="13" name="Picture 12">
            <a:hlinkClick r:id="rId12" action="ppaction://hlinksldjump"/>
            <a:extLst>
              <a:ext uri="{FF2B5EF4-FFF2-40B4-BE49-F238E27FC236}">
                <a16:creationId xmlns:a16="http://schemas.microsoft.com/office/drawing/2014/main" id="{8AD2D6E8-1278-3E45-A5AD-103553CAEEF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61660" y="3374796"/>
            <a:ext cx="4805297" cy="2130473"/>
          </a:xfrm>
          <a:prstGeom prst="rect">
            <a:avLst/>
          </a:prstGeom>
        </p:spPr>
      </p:pic>
    </p:spTree>
    <p:extLst>
      <p:ext uri="{BB962C8B-B14F-4D97-AF65-F5344CB8AC3E}">
        <p14:creationId xmlns:p14="http://schemas.microsoft.com/office/powerpoint/2010/main" val="3069151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5E783B-2A10-0B48-BC89-5CD5C8BD94F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E9377395-4CFD-244C-AD3C-CA8BD89056FA}"/>
              </a:ext>
            </a:extLst>
          </p:cNvPr>
          <p:cNvSpPr/>
          <p:nvPr/>
        </p:nvSpPr>
        <p:spPr>
          <a:xfrm>
            <a:off x="2681869" y="1874659"/>
            <a:ext cx="6780735" cy="3894340"/>
          </a:xfrm>
          <a:prstGeom prst="rect">
            <a:avLst/>
          </a:prstGeom>
          <a:blipFill>
            <a:blip r:embed="rId4" cstate="print"/>
            <a:stretch>
              <a:fillRect/>
            </a:stretch>
          </a:blipFill>
        </p:spPr>
        <p:txBody>
          <a:bodyPr wrap="square" lIns="0" tIns="0" rIns="0" bIns="0" rtlCol="0"/>
          <a:lstStyle/>
          <a:p>
            <a:endParaRPr/>
          </a:p>
        </p:txBody>
      </p:sp>
      <p:sp>
        <p:nvSpPr>
          <p:cNvPr id="9" name="object 3">
            <a:extLst>
              <a:ext uri="{FF2B5EF4-FFF2-40B4-BE49-F238E27FC236}">
                <a16:creationId xmlns:a16="http://schemas.microsoft.com/office/drawing/2014/main" id="{8EF106F2-0AE5-0042-B43F-B5FD25FCF4C7}"/>
              </a:ext>
            </a:extLst>
          </p:cNvPr>
          <p:cNvSpPr/>
          <p:nvPr/>
        </p:nvSpPr>
        <p:spPr>
          <a:xfrm>
            <a:off x="2681867" y="1874652"/>
            <a:ext cx="6781165" cy="3894454"/>
          </a:xfrm>
          <a:custGeom>
            <a:avLst/>
            <a:gdLst/>
            <a:ahLst/>
            <a:cxnLst/>
            <a:rect l="l" t="t" r="r" b="b"/>
            <a:pathLst>
              <a:path w="6781165" h="3894454">
                <a:moveTo>
                  <a:pt x="3952213" y="6350"/>
                </a:moveTo>
                <a:lnTo>
                  <a:pt x="468133" y="78346"/>
                </a:lnTo>
                <a:lnTo>
                  <a:pt x="276574" y="115471"/>
                </a:lnTo>
                <a:lnTo>
                  <a:pt x="170908" y="172847"/>
                </a:lnTo>
                <a:lnTo>
                  <a:pt x="113506" y="290972"/>
                </a:lnTo>
                <a:lnTo>
                  <a:pt x="66737" y="510349"/>
                </a:lnTo>
                <a:lnTo>
                  <a:pt x="57850" y="565745"/>
                </a:lnTo>
                <a:lnTo>
                  <a:pt x="51638" y="613927"/>
                </a:lnTo>
                <a:lnTo>
                  <a:pt x="45323" y="670480"/>
                </a:lnTo>
                <a:lnTo>
                  <a:pt x="39013" y="734861"/>
                </a:lnTo>
                <a:lnTo>
                  <a:pt x="32816" y="806529"/>
                </a:lnTo>
                <a:lnTo>
                  <a:pt x="29794" y="844927"/>
                </a:lnTo>
                <a:lnTo>
                  <a:pt x="26840" y="884944"/>
                </a:lnTo>
                <a:lnTo>
                  <a:pt x="23969" y="926512"/>
                </a:lnTo>
                <a:lnTo>
                  <a:pt x="21195" y="969563"/>
                </a:lnTo>
                <a:lnTo>
                  <a:pt x="18529" y="1014031"/>
                </a:lnTo>
                <a:lnTo>
                  <a:pt x="15987" y="1059847"/>
                </a:lnTo>
                <a:lnTo>
                  <a:pt x="13581" y="1106943"/>
                </a:lnTo>
                <a:lnTo>
                  <a:pt x="11325" y="1155252"/>
                </a:lnTo>
                <a:lnTo>
                  <a:pt x="9233" y="1204706"/>
                </a:lnTo>
                <a:lnTo>
                  <a:pt x="7318" y="1255239"/>
                </a:lnTo>
                <a:lnTo>
                  <a:pt x="5594" y="1306781"/>
                </a:lnTo>
                <a:lnTo>
                  <a:pt x="4074" y="1359265"/>
                </a:lnTo>
                <a:lnTo>
                  <a:pt x="2771" y="1412624"/>
                </a:lnTo>
                <a:lnTo>
                  <a:pt x="1700" y="1466790"/>
                </a:lnTo>
                <a:lnTo>
                  <a:pt x="874" y="1521695"/>
                </a:lnTo>
                <a:lnTo>
                  <a:pt x="306" y="1577272"/>
                </a:lnTo>
                <a:lnTo>
                  <a:pt x="10" y="1633453"/>
                </a:lnTo>
                <a:lnTo>
                  <a:pt x="0" y="1690170"/>
                </a:lnTo>
                <a:lnTo>
                  <a:pt x="288" y="1747356"/>
                </a:lnTo>
                <a:lnTo>
                  <a:pt x="889" y="1804943"/>
                </a:lnTo>
                <a:lnTo>
                  <a:pt x="1815" y="1862864"/>
                </a:lnTo>
                <a:lnTo>
                  <a:pt x="3082" y="1921050"/>
                </a:lnTo>
                <a:lnTo>
                  <a:pt x="4701" y="1979434"/>
                </a:lnTo>
                <a:lnTo>
                  <a:pt x="6687" y="2037949"/>
                </a:lnTo>
                <a:lnTo>
                  <a:pt x="9053" y="2096526"/>
                </a:lnTo>
                <a:lnTo>
                  <a:pt x="11813" y="2155099"/>
                </a:lnTo>
                <a:lnTo>
                  <a:pt x="14979" y="2213598"/>
                </a:lnTo>
                <a:lnTo>
                  <a:pt x="18567" y="2271958"/>
                </a:lnTo>
                <a:lnTo>
                  <a:pt x="22589" y="2330110"/>
                </a:lnTo>
                <a:lnTo>
                  <a:pt x="27058" y="2387986"/>
                </a:lnTo>
                <a:lnTo>
                  <a:pt x="31989" y="2445519"/>
                </a:lnTo>
                <a:lnTo>
                  <a:pt x="37395" y="2502641"/>
                </a:lnTo>
                <a:lnTo>
                  <a:pt x="43289" y="2559285"/>
                </a:lnTo>
                <a:lnTo>
                  <a:pt x="49685" y="2615382"/>
                </a:lnTo>
                <a:lnTo>
                  <a:pt x="56597" y="2670866"/>
                </a:lnTo>
                <a:lnTo>
                  <a:pt x="64037" y="2725668"/>
                </a:lnTo>
                <a:lnTo>
                  <a:pt x="72020" y="2779721"/>
                </a:lnTo>
                <a:lnTo>
                  <a:pt x="80559" y="2832957"/>
                </a:lnTo>
                <a:lnTo>
                  <a:pt x="89668" y="2885308"/>
                </a:lnTo>
                <a:lnTo>
                  <a:pt x="99360" y="2936708"/>
                </a:lnTo>
                <a:lnTo>
                  <a:pt x="109648" y="2987088"/>
                </a:lnTo>
                <a:lnTo>
                  <a:pt x="120546" y="3036380"/>
                </a:lnTo>
                <a:lnTo>
                  <a:pt x="132068" y="3084517"/>
                </a:lnTo>
                <a:lnTo>
                  <a:pt x="144228" y="3131432"/>
                </a:lnTo>
                <a:lnTo>
                  <a:pt x="157038" y="3177056"/>
                </a:lnTo>
                <a:lnTo>
                  <a:pt x="170512" y="3221322"/>
                </a:lnTo>
                <a:lnTo>
                  <a:pt x="184664" y="3264162"/>
                </a:lnTo>
                <a:lnTo>
                  <a:pt x="199508" y="3305509"/>
                </a:lnTo>
                <a:lnTo>
                  <a:pt x="215056" y="3345295"/>
                </a:lnTo>
                <a:lnTo>
                  <a:pt x="231323" y="3383452"/>
                </a:lnTo>
                <a:lnTo>
                  <a:pt x="248322" y="3419912"/>
                </a:lnTo>
                <a:lnTo>
                  <a:pt x="266066" y="3454609"/>
                </a:lnTo>
                <a:lnTo>
                  <a:pt x="303845" y="3518440"/>
                </a:lnTo>
                <a:lnTo>
                  <a:pt x="344768" y="3574403"/>
                </a:lnTo>
                <a:lnTo>
                  <a:pt x="388944" y="3621956"/>
                </a:lnTo>
                <a:lnTo>
                  <a:pt x="436481" y="3660559"/>
                </a:lnTo>
                <a:lnTo>
                  <a:pt x="487487" y="3689670"/>
                </a:lnTo>
                <a:lnTo>
                  <a:pt x="542069" y="3708748"/>
                </a:lnTo>
                <a:lnTo>
                  <a:pt x="1149265" y="3788043"/>
                </a:lnTo>
                <a:lnTo>
                  <a:pt x="1702481" y="3844855"/>
                </a:lnTo>
                <a:lnTo>
                  <a:pt x="2117322" y="3881416"/>
                </a:lnTo>
                <a:lnTo>
                  <a:pt x="2280728" y="3894353"/>
                </a:lnTo>
                <a:lnTo>
                  <a:pt x="4962726" y="3813352"/>
                </a:lnTo>
                <a:lnTo>
                  <a:pt x="6474738" y="3570351"/>
                </a:lnTo>
                <a:lnTo>
                  <a:pt x="6631388" y="3286703"/>
                </a:lnTo>
                <a:lnTo>
                  <a:pt x="6715479" y="3089967"/>
                </a:lnTo>
                <a:lnTo>
                  <a:pt x="6755698" y="2888172"/>
                </a:lnTo>
                <a:lnTo>
                  <a:pt x="6780731" y="2589352"/>
                </a:lnTo>
                <a:lnTo>
                  <a:pt x="6764982" y="2009690"/>
                </a:lnTo>
                <a:lnTo>
                  <a:pt x="6695230" y="1225845"/>
                </a:lnTo>
                <a:lnTo>
                  <a:pt x="6618727" y="536502"/>
                </a:lnTo>
                <a:lnTo>
                  <a:pt x="6582726" y="240347"/>
                </a:lnTo>
                <a:lnTo>
                  <a:pt x="6505158" y="101396"/>
                </a:lnTo>
                <a:lnTo>
                  <a:pt x="6387428" y="30043"/>
                </a:lnTo>
                <a:lnTo>
                  <a:pt x="6146850" y="3755"/>
                </a:lnTo>
                <a:lnTo>
                  <a:pt x="5700736" y="0"/>
                </a:lnTo>
                <a:lnTo>
                  <a:pt x="3952213" y="6350"/>
                </a:lnTo>
                <a:close/>
              </a:path>
            </a:pathLst>
          </a:custGeom>
          <a:ln w="12700">
            <a:solidFill>
              <a:srgbClr val="77C043"/>
            </a:solidFill>
          </a:ln>
        </p:spPr>
        <p:txBody>
          <a:bodyPr wrap="square" lIns="0" tIns="0" rIns="0" bIns="0" rtlCol="0"/>
          <a:lstStyle/>
          <a:p>
            <a:endParaRPr/>
          </a:p>
        </p:txBody>
      </p:sp>
      <p:sp>
        <p:nvSpPr>
          <p:cNvPr id="10" name="object 4">
            <a:extLst>
              <a:ext uri="{FF2B5EF4-FFF2-40B4-BE49-F238E27FC236}">
                <a16:creationId xmlns:a16="http://schemas.microsoft.com/office/drawing/2014/main" id="{CFE6033A-BE78-674C-8CD8-C3781E56AD88}"/>
              </a:ext>
            </a:extLst>
          </p:cNvPr>
          <p:cNvSpPr/>
          <p:nvPr/>
        </p:nvSpPr>
        <p:spPr>
          <a:xfrm>
            <a:off x="2274290" y="1483779"/>
            <a:ext cx="7644599" cy="537422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7">
            <a:extLst>
              <a:ext uri="{FF2B5EF4-FFF2-40B4-BE49-F238E27FC236}">
                <a16:creationId xmlns:a16="http://schemas.microsoft.com/office/drawing/2014/main" id="{7C7473B8-1EB1-A043-98FC-A1382059C2F9}"/>
              </a:ext>
            </a:extLst>
          </p:cNvPr>
          <p:cNvSpPr/>
          <p:nvPr/>
        </p:nvSpPr>
        <p:spPr>
          <a:xfrm>
            <a:off x="3828618" y="521070"/>
            <a:ext cx="4243178" cy="86279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4" name="Picture 13">
            <a:hlinkClick r:id="rId7"/>
            <a:extLst>
              <a:ext uri="{FF2B5EF4-FFF2-40B4-BE49-F238E27FC236}">
                <a16:creationId xmlns:a16="http://schemas.microsoft.com/office/drawing/2014/main" id="{86551D52-3B00-AD4B-BE53-6E7DA9316C5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91901" y="2934661"/>
            <a:ext cx="1808198" cy="1774336"/>
          </a:xfrm>
          <a:prstGeom prst="rect">
            <a:avLst/>
          </a:prstGeom>
        </p:spPr>
      </p:pic>
    </p:spTree>
    <p:extLst>
      <p:ext uri="{BB962C8B-B14F-4D97-AF65-F5344CB8AC3E}">
        <p14:creationId xmlns:p14="http://schemas.microsoft.com/office/powerpoint/2010/main" val="111016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D4BCA0-BEE6-4243-80CE-3BEF30EDE2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8C3E4B91-5A52-F344-B5C9-C8FC5C3DC7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6236" y="866140"/>
            <a:ext cx="4724400" cy="1143000"/>
          </a:xfrm>
          <a:prstGeom prst="rect">
            <a:avLst/>
          </a:prstGeom>
        </p:spPr>
      </p:pic>
      <p:sp>
        <p:nvSpPr>
          <p:cNvPr id="6" name="TextBox 5">
            <a:extLst>
              <a:ext uri="{FF2B5EF4-FFF2-40B4-BE49-F238E27FC236}">
                <a16:creationId xmlns:a16="http://schemas.microsoft.com/office/drawing/2014/main" id="{A8E8BEF7-E618-42B9-9472-05C9E9FC6DCB}"/>
              </a:ext>
            </a:extLst>
          </p:cNvPr>
          <p:cNvSpPr txBox="1"/>
          <p:nvPr/>
        </p:nvSpPr>
        <p:spPr>
          <a:xfrm>
            <a:off x="2123192" y="2413424"/>
            <a:ext cx="8270488" cy="2734018"/>
          </a:xfrm>
          <a:prstGeom prst="rect">
            <a:avLst/>
          </a:prstGeom>
          <a:noFill/>
        </p:spPr>
        <p:txBody>
          <a:bodyPr wrap="square" rtlCol="0">
            <a:spAutoFit/>
          </a:bodyPr>
          <a:lstStyle/>
          <a:p>
            <a:r>
              <a:rPr lang="en-GB" sz="2000" b="1" dirty="0">
                <a:solidFill>
                  <a:srgbClr val="369236"/>
                </a:solidFill>
                <a:latin typeface="Arial" panose="020B0604020202020204" pitchFamily="34" charset="0"/>
                <a:cs typeface="Arial" panose="020B0604020202020204" pitchFamily="34" charset="0"/>
              </a:rPr>
              <a:t>Once glass is collected and taken to be reprocessed, it is:</a:t>
            </a:r>
          </a:p>
          <a:p>
            <a:endParaRPr lang="en-GB" sz="20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crushed and has any contaminants removed (such as labels or bits of food)</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sorted by colour</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mixed with other materials, depending on how the new glass will be used</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melted in a furnace</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moulded or blown into new bottles or jars</a:t>
            </a:r>
          </a:p>
        </p:txBody>
      </p:sp>
      <p:pic>
        <p:nvPicPr>
          <p:cNvPr id="3" name="Picture 2" descr="A close up of a screen&#10;&#10;Description automatically generated">
            <a:hlinkClick r:id="rId5" action="ppaction://hlinksldjump"/>
            <a:extLst>
              <a:ext uri="{FF2B5EF4-FFF2-40B4-BE49-F238E27FC236}">
                <a16:creationId xmlns:a16="http://schemas.microsoft.com/office/drawing/2014/main" id="{4245C864-1E12-D141-AC47-0E0C378B36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869" y="113740"/>
            <a:ext cx="2590800" cy="393700"/>
          </a:xfrm>
          <a:prstGeom prst="rect">
            <a:avLst/>
          </a:prstGeom>
        </p:spPr>
      </p:pic>
      <p:pic>
        <p:nvPicPr>
          <p:cNvPr id="13" name="Picture 12" descr="A close up of a screen&#10;&#10;Description automatically generated">
            <a:hlinkClick r:id="rId7" action="ppaction://hlinksldjump"/>
            <a:extLst>
              <a:ext uri="{FF2B5EF4-FFF2-40B4-BE49-F238E27FC236}">
                <a16:creationId xmlns:a16="http://schemas.microsoft.com/office/drawing/2014/main" id="{CC646B2B-EF8C-8F46-A94A-71ADA4F74C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6870" y="113740"/>
            <a:ext cx="2667000" cy="469900"/>
          </a:xfrm>
          <a:prstGeom prst="rect">
            <a:avLst/>
          </a:prstGeom>
        </p:spPr>
      </p:pic>
    </p:spTree>
    <p:extLst>
      <p:ext uri="{BB962C8B-B14F-4D97-AF65-F5344CB8AC3E}">
        <p14:creationId xmlns:p14="http://schemas.microsoft.com/office/powerpoint/2010/main" val="2380347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F2D88-30AD-A242-A4FD-3F7999831F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31117EAE-F77E-894C-BBA0-E098BAC36775}"/>
              </a:ext>
            </a:extLst>
          </p:cNvPr>
          <p:cNvSpPr txBox="1"/>
          <p:nvPr/>
        </p:nvSpPr>
        <p:spPr>
          <a:xfrm>
            <a:off x="2608401" y="4004529"/>
            <a:ext cx="6975198" cy="553998"/>
          </a:xfrm>
          <a:prstGeom prst="rect">
            <a:avLst/>
          </a:prstGeom>
          <a:noFill/>
        </p:spPr>
        <p:txBody>
          <a:bodyPr wrap="square" rtlCol="0">
            <a:spAutoFit/>
          </a:bodyPr>
          <a:lstStyle/>
          <a:p>
            <a:pPr algn="ctr"/>
            <a:r>
              <a:rPr lang="en-GB" sz="1500" b="1" dirty="0">
                <a:latin typeface="Arial" panose="020B0604020202020204" pitchFamily="34" charset="0"/>
                <a:cs typeface="Arial" panose="020B0604020202020204" pitchFamily="34" charset="0"/>
              </a:rPr>
              <a:t>Curriculum links: </a:t>
            </a:r>
            <a:r>
              <a:rPr lang="en-GB" sz="1500" dirty="0">
                <a:latin typeface="Arial" panose="020B0604020202020204" pitchFamily="34" charset="0"/>
                <a:cs typeface="Arial" panose="020B0604020202020204" pitchFamily="34" charset="0"/>
              </a:rPr>
              <a:t>PSHE, Science</a:t>
            </a:r>
          </a:p>
          <a:p>
            <a:pPr algn="ctr"/>
            <a:r>
              <a:rPr lang="en-GB" sz="1500" b="1" dirty="0">
                <a:latin typeface="Arial" panose="020B0604020202020204" pitchFamily="34" charset="0"/>
                <a:cs typeface="Arial" panose="020B0604020202020204" pitchFamily="34" charset="0"/>
              </a:rPr>
              <a:t>Time required: </a:t>
            </a:r>
            <a:r>
              <a:rPr lang="en-GB" sz="1500" dirty="0">
                <a:latin typeface="Arial" panose="020B0604020202020204" pitchFamily="34" charset="0"/>
                <a:cs typeface="Arial" panose="020B0604020202020204" pitchFamily="34" charset="0"/>
              </a:rPr>
              <a:t>30 minutes for core content, plus optional extension activities </a:t>
            </a:r>
          </a:p>
        </p:txBody>
      </p:sp>
    </p:spTree>
    <p:extLst>
      <p:ext uri="{BB962C8B-B14F-4D97-AF65-F5344CB8AC3E}">
        <p14:creationId xmlns:p14="http://schemas.microsoft.com/office/powerpoint/2010/main" val="3095101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3BEF36-9157-FF47-AE79-D96F60E978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bject 2">
            <a:extLst>
              <a:ext uri="{FF2B5EF4-FFF2-40B4-BE49-F238E27FC236}">
                <a16:creationId xmlns:a16="http://schemas.microsoft.com/office/drawing/2014/main" id="{8BAFC466-63BA-8E4E-B04A-447FF86F489F}"/>
              </a:ext>
            </a:extLst>
          </p:cNvPr>
          <p:cNvSpPr/>
          <p:nvPr/>
        </p:nvSpPr>
        <p:spPr>
          <a:xfrm>
            <a:off x="2681869" y="1874659"/>
            <a:ext cx="6780735" cy="38943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3">
            <a:extLst>
              <a:ext uri="{FF2B5EF4-FFF2-40B4-BE49-F238E27FC236}">
                <a16:creationId xmlns:a16="http://schemas.microsoft.com/office/drawing/2014/main" id="{5818160C-F2D1-F142-9D76-5ABE5A137313}"/>
              </a:ext>
            </a:extLst>
          </p:cNvPr>
          <p:cNvSpPr/>
          <p:nvPr/>
        </p:nvSpPr>
        <p:spPr>
          <a:xfrm>
            <a:off x="2681867" y="1874652"/>
            <a:ext cx="6781165" cy="3894454"/>
          </a:xfrm>
          <a:custGeom>
            <a:avLst/>
            <a:gdLst/>
            <a:ahLst/>
            <a:cxnLst/>
            <a:rect l="l" t="t" r="r" b="b"/>
            <a:pathLst>
              <a:path w="6781165" h="3894454">
                <a:moveTo>
                  <a:pt x="3952213" y="6350"/>
                </a:moveTo>
                <a:lnTo>
                  <a:pt x="468133" y="78346"/>
                </a:lnTo>
                <a:lnTo>
                  <a:pt x="276574" y="115471"/>
                </a:lnTo>
                <a:lnTo>
                  <a:pt x="170908" y="172847"/>
                </a:lnTo>
                <a:lnTo>
                  <a:pt x="113506" y="290972"/>
                </a:lnTo>
                <a:lnTo>
                  <a:pt x="66737" y="510349"/>
                </a:lnTo>
                <a:lnTo>
                  <a:pt x="57850" y="565745"/>
                </a:lnTo>
                <a:lnTo>
                  <a:pt x="51638" y="613927"/>
                </a:lnTo>
                <a:lnTo>
                  <a:pt x="45323" y="670480"/>
                </a:lnTo>
                <a:lnTo>
                  <a:pt x="39013" y="734861"/>
                </a:lnTo>
                <a:lnTo>
                  <a:pt x="32816" y="806529"/>
                </a:lnTo>
                <a:lnTo>
                  <a:pt x="29794" y="844927"/>
                </a:lnTo>
                <a:lnTo>
                  <a:pt x="26840" y="884944"/>
                </a:lnTo>
                <a:lnTo>
                  <a:pt x="23969" y="926512"/>
                </a:lnTo>
                <a:lnTo>
                  <a:pt x="21195" y="969563"/>
                </a:lnTo>
                <a:lnTo>
                  <a:pt x="18529" y="1014031"/>
                </a:lnTo>
                <a:lnTo>
                  <a:pt x="15987" y="1059847"/>
                </a:lnTo>
                <a:lnTo>
                  <a:pt x="13581" y="1106943"/>
                </a:lnTo>
                <a:lnTo>
                  <a:pt x="11325" y="1155252"/>
                </a:lnTo>
                <a:lnTo>
                  <a:pt x="9233" y="1204706"/>
                </a:lnTo>
                <a:lnTo>
                  <a:pt x="7318" y="1255239"/>
                </a:lnTo>
                <a:lnTo>
                  <a:pt x="5594" y="1306781"/>
                </a:lnTo>
                <a:lnTo>
                  <a:pt x="4074" y="1359265"/>
                </a:lnTo>
                <a:lnTo>
                  <a:pt x="2771" y="1412624"/>
                </a:lnTo>
                <a:lnTo>
                  <a:pt x="1700" y="1466790"/>
                </a:lnTo>
                <a:lnTo>
                  <a:pt x="874" y="1521695"/>
                </a:lnTo>
                <a:lnTo>
                  <a:pt x="306" y="1577272"/>
                </a:lnTo>
                <a:lnTo>
                  <a:pt x="10" y="1633453"/>
                </a:lnTo>
                <a:lnTo>
                  <a:pt x="0" y="1690170"/>
                </a:lnTo>
                <a:lnTo>
                  <a:pt x="288" y="1747356"/>
                </a:lnTo>
                <a:lnTo>
                  <a:pt x="889" y="1804943"/>
                </a:lnTo>
                <a:lnTo>
                  <a:pt x="1815" y="1862864"/>
                </a:lnTo>
                <a:lnTo>
                  <a:pt x="3082" y="1921050"/>
                </a:lnTo>
                <a:lnTo>
                  <a:pt x="4701" y="1979434"/>
                </a:lnTo>
                <a:lnTo>
                  <a:pt x="6687" y="2037949"/>
                </a:lnTo>
                <a:lnTo>
                  <a:pt x="9053" y="2096526"/>
                </a:lnTo>
                <a:lnTo>
                  <a:pt x="11813" y="2155099"/>
                </a:lnTo>
                <a:lnTo>
                  <a:pt x="14979" y="2213598"/>
                </a:lnTo>
                <a:lnTo>
                  <a:pt x="18567" y="2271958"/>
                </a:lnTo>
                <a:lnTo>
                  <a:pt x="22589" y="2330110"/>
                </a:lnTo>
                <a:lnTo>
                  <a:pt x="27058" y="2387986"/>
                </a:lnTo>
                <a:lnTo>
                  <a:pt x="31989" y="2445519"/>
                </a:lnTo>
                <a:lnTo>
                  <a:pt x="37395" y="2502641"/>
                </a:lnTo>
                <a:lnTo>
                  <a:pt x="43289" y="2559285"/>
                </a:lnTo>
                <a:lnTo>
                  <a:pt x="49685" y="2615382"/>
                </a:lnTo>
                <a:lnTo>
                  <a:pt x="56597" y="2670866"/>
                </a:lnTo>
                <a:lnTo>
                  <a:pt x="64037" y="2725668"/>
                </a:lnTo>
                <a:lnTo>
                  <a:pt x="72020" y="2779721"/>
                </a:lnTo>
                <a:lnTo>
                  <a:pt x="80559" y="2832957"/>
                </a:lnTo>
                <a:lnTo>
                  <a:pt x="89668" y="2885308"/>
                </a:lnTo>
                <a:lnTo>
                  <a:pt x="99360" y="2936708"/>
                </a:lnTo>
                <a:lnTo>
                  <a:pt x="109648" y="2987088"/>
                </a:lnTo>
                <a:lnTo>
                  <a:pt x="120546" y="3036380"/>
                </a:lnTo>
                <a:lnTo>
                  <a:pt x="132068" y="3084517"/>
                </a:lnTo>
                <a:lnTo>
                  <a:pt x="144228" y="3131432"/>
                </a:lnTo>
                <a:lnTo>
                  <a:pt x="157038" y="3177056"/>
                </a:lnTo>
                <a:lnTo>
                  <a:pt x="170512" y="3221322"/>
                </a:lnTo>
                <a:lnTo>
                  <a:pt x="184664" y="3264162"/>
                </a:lnTo>
                <a:lnTo>
                  <a:pt x="199508" y="3305509"/>
                </a:lnTo>
                <a:lnTo>
                  <a:pt x="215056" y="3345295"/>
                </a:lnTo>
                <a:lnTo>
                  <a:pt x="231323" y="3383452"/>
                </a:lnTo>
                <a:lnTo>
                  <a:pt x="248322" y="3419912"/>
                </a:lnTo>
                <a:lnTo>
                  <a:pt x="266066" y="3454609"/>
                </a:lnTo>
                <a:lnTo>
                  <a:pt x="303845" y="3518440"/>
                </a:lnTo>
                <a:lnTo>
                  <a:pt x="344768" y="3574403"/>
                </a:lnTo>
                <a:lnTo>
                  <a:pt x="388944" y="3621956"/>
                </a:lnTo>
                <a:lnTo>
                  <a:pt x="436481" y="3660559"/>
                </a:lnTo>
                <a:lnTo>
                  <a:pt x="487487" y="3689670"/>
                </a:lnTo>
                <a:lnTo>
                  <a:pt x="542069" y="3708748"/>
                </a:lnTo>
                <a:lnTo>
                  <a:pt x="1149265" y="3788043"/>
                </a:lnTo>
                <a:lnTo>
                  <a:pt x="1702481" y="3844855"/>
                </a:lnTo>
                <a:lnTo>
                  <a:pt x="2117322" y="3881416"/>
                </a:lnTo>
                <a:lnTo>
                  <a:pt x="2280728" y="3894353"/>
                </a:lnTo>
                <a:lnTo>
                  <a:pt x="4962726" y="3813352"/>
                </a:lnTo>
                <a:lnTo>
                  <a:pt x="6474738" y="3570351"/>
                </a:lnTo>
                <a:lnTo>
                  <a:pt x="6631388" y="3286703"/>
                </a:lnTo>
                <a:lnTo>
                  <a:pt x="6715479" y="3089967"/>
                </a:lnTo>
                <a:lnTo>
                  <a:pt x="6755698" y="2888172"/>
                </a:lnTo>
                <a:lnTo>
                  <a:pt x="6780731" y="2589352"/>
                </a:lnTo>
                <a:lnTo>
                  <a:pt x="6764982" y="2009690"/>
                </a:lnTo>
                <a:lnTo>
                  <a:pt x="6695230" y="1225845"/>
                </a:lnTo>
                <a:lnTo>
                  <a:pt x="6618727" y="536502"/>
                </a:lnTo>
                <a:lnTo>
                  <a:pt x="6582726" y="240347"/>
                </a:lnTo>
                <a:lnTo>
                  <a:pt x="6505158" y="101396"/>
                </a:lnTo>
                <a:lnTo>
                  <a:pt x="6387428" y="30043"/>
                </a:lnTo>
                <a:lnTo>
                  <a:pt x="6146850" y="3755"/>
                </a:lnTo>
                <a:lnTo>
                  <a:pt x="5700736" y="0"/>
                </a:lnTo>
                <a:lnTo>
                  <a:pt x="3952213" y="6350"/>
                </a:lnTo>
                <a:close/>
              </a:path>
            </a:pathLst>
          </a:custGeom>
          <a:ln w="12700">
            <a:solidFill>
              <a:srgbClr val="77C043"/>
            </a:solidFill>
          </a:ln>
        </p:spPr>
        <p:txBody>
          <a:bodyPr wrap="square" lIns="0" tIns="0" rIns="0" bIns="0" rtlCol="0"/>
          <a:lstStyle/>
          <a:p>
            <a:endParaRPr/>
          </a:p>
        </p:txBody>
      </p:sp>
      <p:sp>
        <p:nvSpPr>
          <p:cNvPr id="11" name="object 4">
            <a:extLst>
              <a:ext uri="{FF2B5EF4-FFF2-40B4-BE49-F238E27FC236}">
                <a16:creationId xmlns:a16="http://schemas.microsoft.com/office/drawing/2014/main" id="{830C4956-1D4B-A04D-94E1-8FB5524A0D76}"/>
              </a:ext>
            </a:extLst>
          </p:cNvPr>
          <p:cNvSpPr/>
          <p:nvPr/>
        </p:nvSpPr>
        <p:spPr>
          <a:xfrm>
            <a:off x="2274290" y="1483779"/>
            <a:ext cx="7644599" cy="537422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7">
            <a:extLst>
              <a:ext uri="{FF2B5EF4-FFF2-40B4-BE49-F238E27FC236}">
                <a16:creationId xmlns:a16="http://schemas.microsoft.com/office/drawing/2014/main" id="{85457B69-2158-B641-9F69-BBEF50D401D6}"/>
              </a:ext>
            </a:extLst>
          </p:cNvPr>
          <p:cNvSpPr/>
          <p:nvPr/>
        </p:nvSpPr>
        <p:spPr>
          <a:xfrm>
            <a:off x="3828618" y="521070"/>
            <a:ext cx="4367153" cy="87986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5" name="Picture 14">
            <a:hlinkClick r:id="rId7"/>
            <a:extLst>
              <a:ext uri="{FF2B5EF4-FFF2-40B4-BE49-F238E27FC236}">
                <a16:creationId xmlns:a16="http://schemas.microsoft.com/office/drawing/2014/main" id="{9E902935-5E3E-DE4A-9DC0-ABFD97544F0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91901" y="2934661"/>
            <a:ext cx="1808198" cy="1774336"/>
          </a:xfrm>
          <a:prstGeom prst="rect">
            <a:avLst/>
          </a:prstGeom>
        </p:spPr>
      </p:pic>
    </p:spTree>
    <p:extLst>
      <p:ext uri="{BB962C8B-B14F-4D97-AF65-F5344CB8AC3E}">
        <p14:creationId xmlns:p14="http://schemas.microsoft.com/office/powerpoint/2010/main" val="2933798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0E7E04-FE26-5440-A079-270D69C1BC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D8C107F-0831-4246-ADDD-FA93E8103E5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96236" y="866140"/>
            <a:ext cx="4724400" cy="1143000"/>
          </a:xfrm>
          <a:prstGeom prst="rect">
            <a:avLst/>
          </a:prstGeom>
        </p:spPr>
      </p:pic>
      <p:sp>
        <p:nvSpPr>
          <p:cNvPr id="10" name="TextBox 9">
            <a:extLst>
              <a:ext uri="{FF2B5EF4-FFF2-40B4-BE49-F238E27FC236}">
                <a16:creationId xmlns:a16="http://schemas.microsoft.com/office/drawing/2014/main" id="{D27A4392-59FE-BD49-83C8-73ACA371696A}"/>
              </a:ext>
            </a:extLst>
          </p:cNvPr>
          <p:cNvSpPr txBox="1"/>
          <p:nvPr/>
        </p:nvSpPr>
        <p:spPr>
          <a:xfrm>
            <a:off x="2153672" y="2240704"/>
            <a:ext cx="8270488" cy="3534237"/>
          </a:xfrm>
          <a:prstGeom prst="rect">
            <a:avLst/>
          </a:prstGeom>
          <a:noFill/>
        </p:spPr>
        <p:txBody>
          <a:bodyPr wrap="square" rtlCol="0">
            <a:spAutoFit/>
          </a:bodyPr>
          <a:lstStyle/>
          <a:p>
            <a:r>
              <a:rPr lang="en-GB" sz="2000" b="1" dirty="0">
                <a:solidFill>
                  <a:srgbClr val="369236"/>
                </a:solidFill>
                <a:latin typeface="Arial" panose="020B0604020202020204" pitchFamily="34" charset="0"/>
                <a:cs typeface="Arial" panose="020B0604020202020204" pitchFamily="34" charset="0"/>
              </a:rPr>
              <a:t>Once paper is collected and taken to be reprocessed, it is:</a:t>
            </a:r>
          </a:p>
          <a:p>
            <a:endParaRPr lang="en-GB" dirty="0"/>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sorted by colour and quality</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pulped in a tank containing water and chemicals</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screened to filter out debris and other objects, like paper clips</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cleaned and coloured, if required</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sprayed onto a mesh to form a sheet</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pressed, heated and dried using rollers</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stored in rolls until they are ready to be used</a:t>
            </a:r>
          </a:p>
        </p:txBody>
      </p:sp>
      <p:pic>
        <p:nvPicPr>
          <p:cNvPr id="12" name="Picture 11" descr="A close up of a screen&#10;&#10;Description automatically generated">
            <a:hlinkClick r:id="rId5" action="ppaction://hlinksldjump"/>
            <a:extLst>
              <a:ext uri="{FF2B5EF4-FFF2-40B4-BE49-F238E27FC236}">
                <a16:creationId xmlns:a16="http://schemas.microsoft.com/office/drawing/2014/main" id="{5355C8AB-EC45-ED43-86F5-5FC4322022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869" y="113740"/>
            <a:ext cx="2590800" cy="393700"/>
          </a:xfrm>
          <a:prstGeom prst="rect">
            <a:avLst/>
          </a:prstGeom>
        </p:spPr>
      </p:pic>
      <p:pic>
        <p:nvPicPr>
          <p:cNvPr id="13" name="Picture 12" descr="A close up of a screen&#10;&#10;Description automatically generated">
            <a:hlinkClick r:id="rId7" action="ppaction://hlinksldjump"/>
            <a:extLst>
              <a:ext uri="{FF2B5EF4-FFF2-40B4-BE49-F238E27FC236}">
                <a16:creationId xmlns:a16="http://schemas.microsoft.com/office/drawing/2014/main" id="{2585D890-E673-AA4D-BED5-23655367BA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6870" y="113740"/>
            <a:ext cx="2667000" cy="469900"/>
          </a:xfrm>
          <a:prstGeom prst="rect">
            <a:avLst/>
          </a:prstGeom>
        </p:spPr>
      </p:pic>
    </p:spTree>
    <p:extLst>
      <p:ext uri="{BB962C8B-B14F-4D97-AF65-F5344CB8AC3E}">
        <p14:creationId xmlns:p14="http://schemas.microsoft.com/office/powerpoint/2010/main" val="95159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69E1BB-3382-A24F-A524-2B3C67B251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bject 2">
            <a:extLst>
              <a:ext uri="{FF2B5EF4-FFF2-40B4-BE49-F238E27FC236}">
                <a16:creationId xmlns:a16="http://schemas.microsoft.com/office/drawing/2014/main" id="{6BE0F3E8-AB3D-DB4F-A2CF-D2FF92F35B07}"/>
              </a:ext>
            </a:extLst>
          </p:cNvPr>
          <p:cNvSpPr/>
          <p:nvPr/>
        </p:nvSpPr>
        <p:spPr>
          <a:xfrm>
            <a:off x="2681869" y="1874659"/>
            <a:ext cx="6780735" cy="383993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3">
            <a:extLst>
              <a:ext uri="{FF2B5EF4-FFF2-40B4-BE49-F238E27FC236}">
                <a16:creationId xmlns:a16="http://schemas.microsoft.com/office/drawing/2014/main" id="{EE0C6733-B4E7-354F-AC60-E07E8CF36371}"/>
              </a:ext>
            </a:extLst>
          </p:cNvPr>
          <p:cNvSpPr/>
          <p:nvPr/>
        </p:nvSpPr>
        <p:spPr>
          <a:xfrm>
            <a:off x="2681867" y="1874652"/>
            <a:ext cx="6781165" cy="3894454"/>
          </a:xfrm>
          <a:custGeom>
            <a:avLst/>
            <a:gdLst/>
            <a:ahLst/>
            <a:cxnLst/>
            <a:rect l="l" t="t" r="r" b="b"/>
            <a:pathLst>
              <a:path w="6781165" h="3894454">
                <a:moveTo>
                  <a:pt x="3952213" y="6350"/>
                </a:moveTo>
                <a:lnTo>
                  <a:pt x="468133" y="78346"/>
                </a:lnTo>
                <a:lnTo>
                  <a:pt x="276574" y="115471"/>
                </a:lnTo>
                <a:lnTo>
                  <a:pt x="170908" y="172847"/>
                </a:lnTo>
                <a:lnTo>
                  <a:pt x="113506" y="290972"/>
                </a:lnTo>
                <a:lnTo>
                  <a:pt x="66737" y="510349"/>
                </a:lnTo>
                <a:lnTo>
                  <a:pt x="57850" y="565745"/>
                </a:lnTo>
                <a:lnTo>
                  <a:pt x="51638" y="613927"/>
                </a:lnTo>
                <a:lnTo>
                  <a:pt x="45323" y="670480"/>
                </a:lnTo>
                <a:lnTo>
                  <a:pt x="39013" y="734861"/>
                </a:lnTo>
                <a:lnTo>
                  <a:pt x="32816" y="806529"/>
                </a:lnTo>
                <a:lnTo>
                  <a:pt x="29794" y="844927"/>
                </a:lnTo>
                <a:lnTo>
                  <a:pt x="26840" y="884944"/>
                </a:lnTo>
                <a:lnTo>
                  <a:pt x="23969" y="926512"/>
                </a:lnTo>
                <a:lnTo>
                  <a:pt x="21195" y="969563"/>
                </a:lnTo>
                <a:lnTo>
                  <a:pt x="18529" y="1014031"/>
                </a:lnTo>
                <a:lnTo>
                  <a:pt x="15987" y="1059847"/>
                </a:lnTo>
                <a:lnTo>
                  <a:pt x="13581" y="1106943"/>
                </a:lnTo>
                <a:lnTo>
                  <a:pt x="11325" y="1155252"/>
                </a:lnTo>
                <a:lnTo>
                  <a:pt x="9233" y="1204706"/>
                </a:lnTo>
                <a:lnTo>
                  <a:pt x="7318" y="1255239"/>
                </a:lnTo>
                <a:lnTo>
                  <a:pt x="5594" y="1306781"/>
                </a:lnTo>
                <a:lnTo>
                  <a:pt x="4074" y="1359265"/>
                </a:lnTo>
                <a:lnTo>
                  <a:pt x="2771" y="1412624"/>
                </a:lnTo>
                <a:lnTo>
                  <a:pt x="1700" y="1466790"/>
                </a:lnTo>
                <a:lnTo>
                  <a:pt x="874" y="1521695"/>
                </a:lnTo>
                <a:lnTo>
                  <a:pt x="306" y="1577272"/>
                </a:lnTo>
                <a:lnTo>
                  <a:pt x="10" y="1633453"/>
                </a:lnTo>
                <a:lnTo>
                  <a:pt x="0" y="1690170"/>
                </a:lnTo>
                <a:lnTo>
                  <a:pt x="288" y="1747356"/>
                </a:lnTo>
                <a:lnTo>
                  <a:pt x="889" y="1804943"/>
                </a:lnTo>
                <a:lnTo>
                  <a:pt x="1815" y="1862864"/>
                </a:lnTo>
                <a:lnTo>
                  <a:pt x="3082" y="1921050"/>
                </a:lnTo>
                <a:lnTo>
                  <a:pt x="4701" y="1979434"/>
                </a:lnTo>
                <a:lnTo>
                  <a:pt x="6687" y="2037949"/>
                </a:lnTo>
                <a:lnTo>
                  <a:pt x="9053" y="2096526"/>
                </a:lnTo>
                <a:lnTo>
                  <a:pt x="11813" y="2155099"/>
                </a:lnTo>
                <a:lnTo>
                  <a:pt x="14979" y="2213598"/>
                </a:lnTo>
                <a:lnTo>
                  <a:pt x="18567" y="2271958"/>
                </a:lnTo>
                <a:lnTo>
                  <a:pt x="22589" y="2330110"/>
                </a:lnTo>
                <a:lnTo>
                  <a:pt x="27058" y="2387986"/>
                </a:lnTo>
                <a:lnTo>
                  <a:pt x="31989" y="2445519"/>
                </a:lnTo>
                <a:lnTo>
                  <a:pt x="37395" y="2502641"/>
                </a:lnTo>
                <a:lnTo>
                  <a:pt x="43289" y="2559285"/>
                </a:lnTo>
                <a:lnTo>
                  <a:pt x="49685" y="2615382"/>
                </a:lnTo>
                <a:lnTo>
                  <a:pt x="56597" y="2670866"/>
                </a:lnTo>
                <a:lnTo>
                  <a:pt x="64037" y="2725668"/>
                </a:lnTo>
                <a:lnTo>
                  <a:pt x="72020" y="2779721"/>
                </a:lnTo>
                <a:lnTo>
                  <a:pt x="80559" y="2832957"/>
                </a:lnTo>
                <a:lnTo>
                  <a:pt x="89668" y="2885308"/>
                </a:lnTo>
                <a:lnTo>
                  <a:pt x="99360" y="2936708"/>
                </a:lnTo>
                <a:lnTo>
                  <a:pt x="109648" y="2987088"/>
                </a:lnTo>
                <a:lnTo>
                  <a:pt x="120546" y="3036380"/>
                </a:lnTo>
                <a:lnTo>
                  <a:pt x="132068" y="3084517"/>
                </a:lnTo>
                <a:lnTo>
                  <a:pt x="144228" y="3131432"/>
                </a:lnTo>
                <a:lnTo>
                  <a:pt x="157038" y="3177056"/>
                </a:lnTo>
                <a:lnTo>
                  <a:pt x="170512" y="3221322"/>
                </a:lnTo>
                <a:lnTo>
                  <a:pt x="184664" y="3264162"/>
                </a:lnTo>
                <a:lnTo>
                  <a:pt x="199508" y="3305509"/>
                </a:lnTo>
                <a:lnTo>
                  <a:pt x="215056" y="3345295"/>
                </a:lnTo>
                <a:lnTo>
                  <a:pt x="231323" y="3383452"/>
                </a:lnTo>
                <a:lnTo>
                  <a:pt x="248322" y="3419912"/>
                </a:lnTo>
                <a:lnTo>
                  <a:pt x="266066" y="3454609"/>
                </a:lnTo>
                <a:lnTo>
                  <a:pt x="303845" y="3518440"/>
                </a:lnTo>
                <a:lnTo>
                  <a:pt x="344768" y="3574403"/>
                </a:lnTo>
                <a:lnTo>
                  <a:pt x="388944" y="3621956"/>
                </a:lnTo>
                <a:lnTo>
                  <a:pt x="436481" y="3660559"/>
                </a:lnTo>
                <a:lnTo>
                  <a:pt x="487487" y="3689670"/>
                </a:lnTo>
                <a:lnTo>
                  <a:pt x="542069" y="3708748"/>
                </a:lnTo>
                <a:lnTo>
                  <a:pt x="1149265" y="3788043"/>
                </a:lnTo>
                <a:lnTo>
                  <a:pt x="1702481" y="3844855"/>
                </a:lnTo>
                <a:lnTo>
                  <a:pt x="2117322" y="3881416"/>
                </a:lnTo>
                <a:lnTo>
                  <a:pt x="2280728" y="3894353"/>
                </a:lnTo>
                <a:lnTo>
                  <a:pt x="4962726" y="3813352"/>
                </a:lnTo>
                <a:lnTo>
                  <a:pt x="6474738" y="3570351"/>
                </a:lnTo>
                <a:lnTo>
                  <a:pt x="6631388" y="3286703"/>
                </a:lnTo>
                <a:lnTo>
                  <a:pt x="6715479" y="3089967"/>
                </a:lnTo>
                <a:lnTo>
                  <a:pt x="6755698" y="2888172"/>
                </a:lnTo>
                <a:lnTo>
                  <a:pt x="6780731" y="2589352"/>
                </a:lnTo>
                <a:lnTo>
                  <a:pt x="6764982" y="2009690"/>
                </a:lnTo>
                <a:lnTo>
                  <a:pt x="6695230" y="1225845"/>
                </a:lnTo>
                <a:lnTo>
                  <a:pt x="6618727" y="536502"/>
                </a:lnTo>
                <a:lnTo>
                  <a:pt x="6582726" y="240347"/>
                </a:lnTo>
                <a:lnTo>
                  <a:pt x="6505158" y="101396"/>
                </a:lnTo>
                <a:lnTo>
                  <a:pt x="6387428" y="30043"/>
                </a:lnTo>
                <a:lnTo>
                  <a:pt x="6146850" y="3755"/>
                </a:lnTo>
                <a:lnTo>
                  <a:pt x="5700736" y="0"/>
                </a:lnTo>
                <a:lnTo>
                  <a:pt x="3952213" y="6350"/>
                </a:lnTo>
                <a:close/>
              </a:path>
            </a:pathLst>
          </a:custGeom>
          <a:ln w="12700">
            <a:solidFill>
              <a:srgbClr val="77C043"/>
            </a:solidFill>
          </a:ln>
        </p:spPr>
        <p:txBody>
          <a:bodyPr wrap="square" lIns="0" tIns="0" rIns="0" bIns="0" rtlCol="0"/>
          <a:lstStyle/>
          <a:p>
            <a:endParaRPr/>
          </a:p>
        </p:txBody>
      </p:sp>
      <p:sp>
        <p:nvSpPr>
          <p:cNvPr id="11" name="object 4">
            <a:extLst>
              <a:ext uri="{FF2B5EF4-FFF2-40B4-BE49-F238E27FC236}">
                <a16:creationId xmlns:a16="http://schemas.microsoft.com/office/drawing/2014/main" id="{3CF71884-40C6-304F-BD84-50B35A44CAD2}"/>
              </a:ext>
            </a:extLst>
          </p:cNvPr>
          <p:cNvSpPr/>
          <p:nvPr/>
        </p:nvSpPr>
        <p:spPr>
          <a:xfrm>
            <a:off x="2274290" y="1483779"/>
            <a:ext cx="7644599" cy="537422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7">
            <a:extLst>
              <a:ext uri="{FF2B5EF4-FFF2-40B4-BE49-F238E27FC236}">
                <a16:creationId xmlns:a16="http://schemas.microsoft.com/office/drawing/2014/main" id="{3DE01262-2968-F443-B02A-C356A5080621}"/>
              </a:ext>
            </a:extLst>
          </p:cNvPr>
          <p:cNvSpPr/>
          <p:nvPr/>
        </p:nvSpPr>
        <p:spPr>
          <a:xfrm>
            <a:off x="3828618" y="519165"/>
            <a:ext cx="4386583" cy="88177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5" name="Picture 14">
            <a:hlinkClick r:id="rId7"/>
            <a:extLst>
              <a:ext uri="{FF2B5EF4-FFF2-40B4-BE49-F238E27FC236}">
                <a16:creationId xmlns:a16="http://schemas.microsoft.com/office/drawing/2014/main" id="{6C5C1B1D-CF0A-7241-8D30-10CF3226591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91901" y="2934661"/>
            <a:ext cx="1808198" cy="1774336"/>
          </a:xfrm>
          <a:prstGeom prst="rect">
            <a:avLst/>
          </a:prstGeom>
        </p:spPr>
      </p:pic>
    </p:spTree>
    <p:extLst>
      <p:ext uri="{BB962C8B-B14F-4D97-AF65-F5344CB8AC3E}">
        <p14:creationId xmlns:p14="http://schemas.microsoft.com/office/powerpoint/2010/main" val="3041523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18EBD8-6923-B443-86FA-1F72328FDC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A6EAAD7-2DD6-C04E-8C30-93274C04A85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896236" y="866140"/>
            <a:ext cx="4724400" cy="1143000"/>
          </a:xfrm>
          <a:prstGeom prst="rect">
            <a:avLst/>
          </a:prstGeom>
        </p:spPr>
      </p:pic>
      <p:sp>
        <p:nvSpPr>
          <p:cNvPr id="11" name="TextBox 10">
            <a:extLst>
              <a:ext uri="{FF2B5EF4-FFF2-40B4-BE49-F238E27FC236}">
                <a16:creationId xmlns:a16="http://schemas.microsoft.com/office/drawing/2014/main" id="{E720E009-17C2-C043-B1A5-8C1E0A44F583}"/>
              </a:ext>
            </a:extLst>
          </p:cNvPr>
          <p:cNvSpPr txBox="1"/>
          <p:nvPr/>
        </p:nvSpPr>
        <p:spPr>
          <a:xfrm>
            <a:off x="2153672" y="2240704"/>
            <a:ext cx="8270488" cy="3087961"/>
          </a:xfrm>
          <a:prstGeom prst="rect">
            <a:avLst/>
          </a:prstGeom>
          <a:noFill/>
        </p:spPr>
        <p:txBody>
          <a:bodyPr wrap="square" rtlCol="0">
            <a:spAutoFit/>
          </a:bodyPr>
          <a:lstStyle/>
          <a:p>
            <a:r>
              <a:rPr lang="en-GB" b="1" dirty="0">
                <a:solidFill>
                  <a:srgbClr val="369236"/>
                </a:solidFill>
                <a:latin typeface="Arial" panose="020B0604020202020204" pitchFamily="34" charset="0"/>
                <a:cs typeface="Arial" panose="020B0604020202020204" pitchFamily="34" charset="0"/>
              </a:rPr>
              <a:t>Once plastic items are collected and taken to be reprocessed, they are:</a:t>
            </a:r>
          </a:p>
          <a:p>
            <a:endParaRPr lang="en-GB" dirty="0"/>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sorted from other recyclable materials</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cleaned and sorted by plastic type using advanced technology</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then sorted by colour: blue, natural, green and mixed</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shredded, washed, melted and reformed into pellets; these pellets can then be used to make new plastic items, from clothes and furniture to more bottles and containers </a:t>
            </a:r>
          </a:p>
        </p:txBody>
      </p:sp>
      <p:pic>
        <p:nvPicPr>
          <p:cNvPr id="7" name="Picture 6" descr="A close up of a screen&#10;&#10;Description automatically generated">
            <a:hlinkClick r:id="rId5" action="ppaction://hlinksldjump"/>
            <a:extLst>
              <a:ext uri="{FF2B5EF4-FFF2-40B4-BE49-F238E27FC236}">
                <a16:creationId xmlns:a16="http://schemas.microsoft.com/office/drawing/2014/main" id="{B9C6960F-510E-8B49-8788-F8739CF4B5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869" y="113740"/>
            <a:ext cx="2590800" cy="393700"/>
          </a:xfrm>
          <a:prstGeom prst="rect">
            <a:avLst/>
          </a:prstGeom>
        </p:spPr>
      </p:pic>
      <p:pic>
        <p:nvPicPr>
          <p:cNvPr id="13" name="Picture 12" descr="A close up of a screen&#10;&#10;Description automatically generated">
            <a:hlinkClick r:id="rId7" action="ppaction://hlinksldjump"/>
            <a:extLst>
              <a:ext uri="{FF2B5EF4-FFF2-40B4-BE49-F238E27FC236}">
                <a16:creationId xmlns:a16="http://schemas.microsoft.com/office/drawing/2014/main" id="{A30BEA96-C0C0-5E4C-A4E6-D5ED6D8B83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6870" y="113740"/>
            <a:ext cx="2667000" cy="469900"/>
          </a:xfrm>
          <a:prstGeom prst="rect">
            <a:avLst/>
          </a:prstGeom>
        </p:spPr>
      </p:pic>
    </p:spTree>
    <p:extLst>
      <p:ext uri="{BB962C8B-B14F-4D97-AF65-F5344CB8AC3E}">
        <p14:creationId xmlns:p14="http://schemas.microsoft.com/office/powerpoint/2010/main" val="1120828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7E8CD-EBA3-6042-AA7F-B33E4C958C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bject 2">
            <a:extLst>
              <a:ext uri="{FF2B5EF4-FFF2-40B4-BE49-F238E27FC236}">
                <a16:creationId xmlns:a16="http://schemas.microsoft.com/office/drawing/2014/main" id="{9920EA6E-D396-F044-96BD-5E7082BEE2A1}"/>
              </a:ext>
            </a:extLst>
          </p:cNvPr>
          <p:cNvSpPr/>
          <p:nvPr/>
        </p:nvSpPr>
        <p:spPr>
          <a:xfrm>
            <a:off x="2681869" y="1874659"/>
            <a:ext cx="6780735" cy="388446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3">
            <a:extLst>
              <a:ext uri="{FF2B5EF4-FFF2-40B4-BE49-F238E27FC236}">
                <a16:creationId xmlns:a16="http://schemas.microsoft.com/office/drawing/2014/main" id="{7F77F908-8B1B-7645-92A4-B9F0685A1CD3}"/>
              </a:ext>
            </a:extLst>
          </p:cNvPr>
          <p:cNvSpPr/>
          <p:nvPr/>
        </p:nvSpPr>
        <p:spPr>
          <a:xfrm>
            <a:off x="2681867" y="1874652"/>
            <a:ext cx="6781165" cy="3894454"/>
          </a:xfrm>
          <a:custGeom>
            <a:avLst/>
            <a:gdLst/>
            <a:ahLst/>
            <a:cxnLst/>
            <a:rect l="l" t="t" r="r" b="b"/>
            <a:pathLst>
              <a:path w="6781165" h="3894454">
                <a:moveTo>
                  <a:pt x="3952213" y="6350"/>
                </a:moveTo>
                <a:lnTo>
                  <a:pt x="468133" y="78346"/>
                </a:lnTo>
                <a:lnTo>
                  <a:pt x="276574" y="115471"/>
                </a:lnTo>
                <a:lnTo>
                  <a:pt x="170908" y="172847"/>
                </a:lnTo>
                <a:lnTo>
                  <a:pt x="113506" y="290972"/>
                </a:lnTo>
                <a:lnTo>
                  <a:pt x="66737" y="510349"/>
                </a:lnTo>
                <a:lnTo>
                  <a:pt x="57850" y="565745"/>
                </a:lnTo>
                <a:lnTo>
                  <a:pt x="51638" y="613927"/>
                </a:lnTo>
                <a:lnTo>
                  <a:pt x="45323" y="670480"/>
                </a:lnTo>
                <a:lnTo>
                  <a:pt x="39013" y="734861"/>
                </a:lnTo>
                <a:lnTo>
                  <a:pt x="32816" y="806529"/>
                </a:lnTo>
                <a:lnTo>
                  <a:pt x="29794" y="844927"/>
                </a:lnTo>
                <a:lnTo>
                  <a:pt x="26840" y="884944"/>
                </a:lnTo>
                <a:lnTo>
                  <a:pt x="23969" y="926512"/>
                </a:lnTo>
                <a:lnTo>
                  <a:pt x="21195" y="969563"/>
                </a:lnTo>
                <a:lnTo>
                  <a:pt x="18529" y="1014031"/>
                </a:lnTo>
                <a:lnTo>
                  <a:pt x="15987" y="1059847"/>
                </a:lnTo>
                <a:lnTo>
                  <a:pt x="13581" y="1106943"/>
                </a:lnTo>
                <a:lnTo>
                  <a:pt x="11325" y="1155252"/>
                </a:lnTo>
                <a:lnTo>
                  <a:pt x="9233" y="1204706"/>
                </a:lnTo>
                <a:lnTo>
                  <a:pt x="7318" y="1255239"/>
                </a:lnTo>
                <a:lnTo>
                  <a:pt x="5594" y="1306781"/>
                </a:lnTo>
                <a:lnTo>
                  <a:pt x="4074" y="1359265"/>
                </a:lnTo>
                <a:lnTo>
                  <a:pt x="2771" y="1412624"/>
                </a:lnTo>
                <a:lnTo>
                  <a:pt x="1700" y="1466790"/>
                </a:lnTo>
                <a:lnTo>
                  <a:pt x="874" y="1521695"/>
                </a:lnTo>
                <a:lnTo>
                  <a:pt x="306" y="1577272"/>
                </a:lnTo>
                <a:lnTo>
                  <a:pt x="10" y="1633453"/>
                </a:lnTo>
                <a:lnTo>
                  <a:pt x="0" y="1690170"/>
                </a:lnTo>
                <a:lnTo>
                  <a:pt x="288" y="1747356"/>
                </a:lnTo>
                <a:lnTo>
                  <a:pt x="889" y="1804943"/>
                </a:lnTo>
                <a:lnTo>
                  <a:pt x="1815" y="1862864"/>
                </a:lnTo>
                <a:lnTo>
                  <a:pt x="3082" y="1921050"/>
                </a:lnTo>
                <a:lnTo>
                  <a:pt x="4701" y="1979434"/>
                </a:lnTo>
                <a:lnTo>
                  <a:pt x="6687" y="2037949"/>
                </a:lnTo>
                <a:lnTo>
                  <a:pt x="9053" y="2096526"/>
                </a:lnTo>
                <a:lnTo>
                  <a:pt x="11813" y="2155099"/>
                </a:lnTo>
                <a:lnTo>
                  <a:pt x="14979" y="2213598"/>
                </a:lnTo>
                <a:lnTo>
                  <a:pt x="18567" y="2271958"/>
                </a:lnTo>
                <a:lnTo>
                  <a:pt x="22589" y="2330110"/>
                </a:lnTo>
                <a:lnTo>
                  <a:pt x="27058" y="2387986"/>
                </a:lnTo>
                <a:lnTo>
                  <a:pt x="31989" y="2445519"/>
                </a:lnTo>
                <a:lnTo>
                  <a:pt x="37395" y="2502641"/>
                </a:lnTo>
                <a:lnTo>
                  <a:pt x="43289" y="2559285"/>
                </a:lnTo>
                <a:lnTo>
                  <a:pt x="49685" y="2615382"/>
                </a:lnTo>
                <a:lnTo>
                  <a:pt x="56597" y="2670866"/>
                </a:lnTo>
                <a:lnTo>
                  <a:pt x="64037" y="2725668"/>
                </a:lnTo>
                <a:lnTo>
                  <a:pt x="72020" y="2779721"/>
                </a:lnTo>
                <a:lnTo>
                  <a:pt x="80559" y="2832957"/>
                </a:lnTo>
                <a:lnTo>
                  <a:pt x="89668" y="2885308"/>
                </a:lnTo>
                <a:lnTo>
                  <a:pt x="99360" y="2936708"/>
                </a:lnTo>
                <a:lnTo>
                  <a:pt x="109648" y="2987088"/>
                </a:lnTo>
                <a:lnTo>
                  <a:pt x="120546" y="3036380"/>
                </a:lnTo>
                <a:lnTo>
                  <a:pt x="132068" y="3084517"/>
                </a:lnTo>
                <a:lnTo>
                  <a:pt x="144228" y="3131432"/>
                </a:lnTo>
                <a:lnTo>
                  <a:pt x="157038" y="3177056"/>
                </a:lnTo>
                <a:lnTo>
                  <a:pt x="170512" y="3221322"/>
                </a:lnTo>
                <a:lnTo>
                  <a:pt x="184664" y="3264162"/>
                </a:lnTo>
                <a:lnTo>
                  <a:pt x="199508" y="3305509"/>
                </a:lnTo>
                <a:lnTo>
                  <a:pt x="215056" y="3345295"/>
                </a:lnTo>
                <a:lnTo>
                  <a:pt x="231323" y="3383452"/>
                </a:lnTo>
                <a:lnTo>
                  <a:pt x="248322" y="3419912"/>
                </a:lnTo>
                <a:lnTo>
                  <a:pt x="266066" y="3454609"/>
                </a:lnTo>
                <a:lnTo>
                  <a:pt x="303845" y="3518440"/>
                </a:lnTo>
                <a:lnTo>
                  <a:pt x="344768" y="3574403"/>
                </a:lnTo>
                <a:lnTo>
                  <a:pt x="388944" y="3621956"/>
                </a:lnTo>
                <a:lnTo>
                  <a:pt x="436481" y="3660559"/>
                </a:lnTo>
                <a:lnTo>
                  <a:pt x="487487" y="3689670"/>
                </a:lnTo>
                <a:lnTo>
                  <a:pt x="542069" y="3708748"/>
                </a:lnTo>
                <a:lnTo>
                  <a:pt x="1149265" y="3788043"/>
                </a:lnTo>
                <a:lnTo>
                  <a:pt x="1702481" y="3844855"/>
                </a:lnTo>
                <a:lnTo>
                  <a:pt x="2117322" y="3881416"/>
                </a:lnTo>
                <a:lnTo>
                  <a:pt x="2280728" y="3894353"/>
                </a:lnTo>
                <a:lnTo>
                  <a:pt x="4962726" y="3813352"/>
                </a:lnTo>
                <a:lnTo>
                  <a:pt x="6474738" y="3570351"/>
                </a:lnTo>
                <a:lnTo>
                  <a:pt x="6631388" y="3286703"/>
                </a:lnTo>
                <a:lnTo>
                  <a:pt x="6715479" y="3089967"/>
                </a:lnTo>
                <a:lnTo>
                  <a:pt x="6755698" y="2888172"/>
                </a:lnTo>
                <a:lnTo>
                  <a:pt x="6780731" y="2589352"/>
                </a:lnTo>
                <a:lnTo>
                  <a:pt x="6764982" y="2009690"/>
                </a:lnTo>
                <a:lnTo>
                  <a:pt x="6695230" y="1225845"/>
                </a:lnTo>
                <a:lnTo>
                  <a:pt x="6618727" y="536502"/>
                </a:lnTo>
                <a:lnTo>
                  <a:pt x="6582726" y="240347"/>
                </a:lnTo>
                <a:lnTo>
                  <a:pt x="6505158" y="101396"/>
                </a:lnTo>
                <a:lnTo>
                  <a:pt x="6387428" y="30043"/>
                </a:lnTo>
                <a:lnTo>
                  <a:pt x="6146850" y="3755"/>
                </a:lnTo>
                <a:lnTo>
                  <a:pt x="5700736" y="0"/>
                </a:lnTo>
                <a:lnTo>
                  <a:pt x="3952213" y="6350"/>
                </a:lnTo>
                <a:close/>
              </a:path>
            </a:pathLst>
          </a:custGeom>
          <a:ln w="12700">
            <a:solidFill>
              <a:srgbClr val="77C043"/>
            </a:solidFill>
          </a:ln>
        </p:spPr>
        <p:txBody>
          <a:bodyPr wrap="square" lIns="0" tIns="0" rIns="0" bIns="0" rtlCol="0"/>
          <a:lstStyle/>
          <a:p>
            <a:endParaRPr/>
          </a:p>
        </p:txBody>
      </p:sp>
      <p:sp>
        <p:nvSpPr>
          <p:cNvPr id="11" name="object 4">
            <a:extLst>
              <a:ext uri="{FF2B5EF4-FFF2-40B4-BE49-F238E27FC236}">
                <a16:creationId xmlns:a16="http://schemas.microsoft.com/office/drawing/2014/main" id="{2C488165-E8B6-C948-819C-D6DEEBDE8067}"/>
              </a:ext>
            </a:extLst>
          </p:cNvPr>
          <p:cNvSpPr/>
          <p:nvPr/>
        </p:nvSpPr>
        <p:spPr>
          <a:xfrm>
            <a:off x="2274290" y="1483779"/>
            <a:ext cx="7644599" cy="537422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7">
            <a:extLst>
              <a:ext uri="{FF2B5EF4-FFF2-40B4-BE49-F238E27FC236}">
                <a16:creationId xmlns:a16="http://schemas.microsoft.com/office/drawing/2014/main" id="{FFAC0798-8218-FB4E-8349-C8519A918388}"/>
              </a:ext>
            </a:extLst>
          </p:cNvPr>
          <p:cNvSpPr/>
          <p:nvPr/>
        </p:nvSpPr>
        <p:spPr>
          <a:xfrm>
            <a:off x="3954619" y="504002"/>
            <a:ext cx="4049628" cy="87986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5" name="Picture 14">
            <a:hlinkClick r:id="rId7"/>
            <a:extLst>
              <a:ext uri="{FF2B5EF4-FFF2-40B4-BE49-F238E27FC236}">
                <a16:creationId xmlns:a16="http://schemas.microsoft.com/office/drawing/2014/main" id="{7811E039-D2F0-4541-B84D-8AE7D2E713F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91901" y="2934661"/>
            <a:ext cx="1808198" cy="1774336"/>
          </a:xfrm>
          <a:prstGeom prst="rect">
            <a:avLst/>
          </a:prstGeom>
        </p:spPr>
      </p:pic>
    </p:spTree>
    <p:extLst>
      <p:ext uri="{BB962C8B-B14F-4D97-AF65-F5344CB8AC3E}">
        <p14:creationId xmlns:p14="http://schemas.microsoft.com/office/powerpoint/2010/main" val="638739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8BF830-D0E3-AB47-85B3-B47F288109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CCE050E4-8A25-4A49-8600-BFB3C57C73B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733800" y="439420"/>
            <a:ext cx="4724400" cy="1143000"/>
          </a:xfrm>
          <a:prstGeom prst="rect">
            <a:avLst/>
          </a:prstGeom>
        </p:spPr>
      </p:pic>
      <p:sp>
        <p:nvSpPr>
          <p:cNvPr id="11" name="TextBox 10">
            <a:extLst>
              <a:ext uri="{FF2B5EF4-FFF2-40B4-BE49-F238E27FC236}">
                <a16:creationId xmlns:a16="http://schemas.microsoft.com/office/drawing/2014/main" id="{430EEF07-10D3-7046-A6C5-A8F29B14D702}"/>
              </a:ext>
            </a:extLst>
          </p:cNvPr>
          <p:cNvSpPr txBox="1"/>
          <p:nvPr/>
        </p:nvSpPr>
        <p:spPr>
          <a:xfrm>
            <a:off x="1757680" y="1610784"/>
            <a:ext cx="9357360" cy="4319901"/>
          </a:xfrm>
          <a:prstGeom prst="rect">
            <a:avLst/>
          </a:prstGeom>
          <a:noFill/>
        </p:spPr>
        <p:txBody>
          <a:bodyPr wrap="square" rtlCol="0">
            <a:spAutoFit/>
          </a:bodyPr>
          <a:lstStyle/>
          <a:p>
            <a:pPr>
              <a:spcAft>
                <a:spcPts val="1200"/>
              </a:spcAft>
            </a:pPr>
            <a:r>
              <a:rPr lang="en-GB" sz="2000" b="1" dirty="0">
                <a:solidFill>
                  <a:srgbClr val="369236"/>
                </a:solidFill>
                <a:latin typeface="Arial" panose="020B0604020202020204" pitchFamily="34" charset="0"/>
                <a:cs typeface="Arial" panose="020B0604020202020204" pitchFamily="34" charset="0"/>
              </a:rPr>
              <a:t>Once food is collected, it is recycled in one of two ways:</a:t>
            </a:r>
          </a:p>
          <a:p>
            <a:pPr marL="514350" indent="-514350">
              <a:lnSpc>
                <a:spcPct val="150000"/>
              </a:lnSpc>
              <a:buAutoNum type="arabicPeriod"/>
            </a:pPr>
            <a:r>
              <a:rPr lang="en-GB" sz="1500" b="1" dirty="0">
                <a:latin typeface="Arial" panose="020B0604020202020204" pitchFamily="34" charset="0"/>
                <a:cs typeface="Arial" panose="020B0604020202020204" pitchFamily="34" charset="0"/>
              </a:rPr>
              <a:t>In-vessel composting</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involves mixing food waste with garden waste </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it is then shredded and composted in an enclosed system for around 2-4 weeks</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temperatures of up to 70°C speed up the process and ensure any harmful  microbes are killed off</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it is then left outside to mature for a further 1-3 months before going on to be used as soil conditioner</a:t>
            </a:r>
          </a:p>
          <a:p>
            <a:pPr marL="457200" indent="-457200">
              <a:lnSpc>
                <a:spcPct val="150000"/>
              </a:lnSpc>
              <a:buFont typeface="Wingdings" panose="05000000000000000000" pitchFamily="2" charset="2"/>
              <a:buChar char="§"/>
            </a:pPr>
            <a:endParaRPr lang="en-GB" sz="1500" dirty="0">
              <a:latin typeface="Arial" panose="020B0604020202020204" pitchFamily="34" charset="0"/>
              <a:cs typeface="Arial" panose="020B0604020202020204" pitchFamily="34" charset="0"/>
            </a:endParaRPr>
          </a:p>
          <a:p>
            <a:pPr>
              <a:lnSpc>
                <a:spcPct val="150000"/>
              </a:lnSpc>
            </a:pPr>
            <a:r>
              <a:rPr lang="en-GB" sz="1500" b="1" dirty="0">
                <a:latin typeface="Arial" panose="020B0604020202020204" pitchFamily="34" charset="0"/>
                <a:cs typeface="Arial" panose="020B0604020202020204" pitchFamily="34" charset="0"/>
              </a:rPr>
              <a:t>2. Anaerobic Digestion </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uses microorganisms to break down food waste inside an enclosed system</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as the food breaks down it gives off methane, which is collected and converted into biogas</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the biogas is used to generate electricity, heat and fuel</a:t>
            </a:r>
          </a:p>
          <a:p>
            <a:pPr marL="457200" indent="-457200">
              <a:lnSpc>
                <a:spcPct val="150000"/>
              </a:lnSpc>
              <a:buFont typeface="Arial" panose="020B0604020202020204" pitchFamily="34" charset="0"/>
              <a:buChar char="•"/>
            </a:pPr>
            <a:r>
              <a:rPr lang="en-GB" sz="1500" dirty="0">
                <a:latin typeface="Arial" panose="020B0604020202020204" pitchFamily="34" charset="0"/>
                <a:cs typeface="Arial" panose="020B0604020202020204" pitchFamily="34" charset="0"/>
              </a:rPr>
              <a:t>it also creates a nutrient-rich fertiliser for agriculture and in land regeneration</a:t>
            </a:r>
          </a:p>
        </p:txBody>
      </p:sp>
      <p:pic>
        <p:nvPicPr>
          <p:cNvPr id="7" name="Picture 6" descr="A close up of a screen&#10;&#10;Description automatically generated">
            <a:hlinkClick r:id="rId5" action="ppaction://hlinksldjump"/>
            <a:extLst>
              <a:ext uri="{FF2B5EF4-FFF2-40B4-BE49-F238E27FC236}">
                <a16:creationId xmlns:a16="http://schemas.microsoft.com/office/drawing/2014/main" id="{97FE38F7-9FE1-4A43-B42C-E0A3D0FBD2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869" y="113740"/>
            <a:ext cx="2590800" cy="393700"/>
          </a:xfrm>
          <a:prstGeom prst="rect">
            <a:avLst/>
          </a:prstGeom>
        </p:spPr>
      </p:pic>
      <p:pic>
        <p:nvPicPr>
          <p:cNvPr id="13" name="Picture 12" descr="A close up of a screen&#10;&#10;Description automatically generated">
            <a:hlinkClick r:id="rId7" action="ppaction://hlinksldjump"/>
            <a:extLst>
              <a:ext uri="{FF2B5EF4-FFF2-40B4-BE49-F238E27FC236}">
                <a16:creationId xmlns:a16="http://schemas.microsoft.com/office/drawing/2014/main" id="{511F53C6-AC28-334F-BCD2-C3B438574D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6870" y="113740"/>
            <a:ext cx="2667000" cy="469900"/>
          </a:xfrm>
          <a:prstGeom prst="rect">
            <a:avLst/>
          </a:prstGeom>
        </p:spPr>
      </p:pic>
    </p:spTree>
    <p:extLst>
      <p:ext uri="{BB962C8B-B14F-4D97-AF65-F5344CB8AC3E}">
        <p14:creationId xmlns:p14="http://schemas.microsoft.com/office/powerpoint/2010/main" val="1103361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27E8CD-EBA3-6042-AA7F-B33E4C958C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D195362-9ACC-2F47-A329-0257FF2520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73700" y="1524341"/>
            <a:ext cx="7645400" cy="5372100"/>
          </a:xfrm>
          <a:prstGeom prst="rect">
            <a:avLst/>
          </a:prstGeom>
        </p:spPr>
      </p:pic>
      <p:sp>
        <p:nvSpPr>
          <p:cNvPr id="10" name="object 3">
            <a:extLst>
              <a:ext uri="{FF2B5EF4-FFF2-40B4-BE49-F238E27FC236}">
                <a16:creationId xmlns:a16="http://schemas.microsoft.com/office/drawing/2014/main" id="{7F77F908-8B1B-7645-92A4-B9F0685A1CD3}"/>
              </a:ext>
            </a:extLst>
          </p:cNvPr>
          <p:cNvSpPr/>
          <p:nvPr/>
        </p:nvSpPr>
        <p:spPr>
          <a:xfrm>
            <a:off x="2681867" y="1874652"/>
            <a:ext cx="6781165" cy="3894454"/>
          </a:xfrm>
          <a:custGeom>
            <a:avLst/>
            <a:gdLst/>
            <a:ahLst/>
            <a:cxnLst/>
            <a:rect l="l" t="t" r="r" b="b"/>
            <a:pathLst>
              <a:path w="6781165" h="3894454">
                <a:moveTo>
                  <a:pt x="3952213" y="6350"/>
                </a:moveTo>
                <a:lnTo>
                  <a:pt x="468133" y="78346"/>
                </a:lnTo>
                <a:lnTo>
                  <a:pt x="276574" y="115471"/>
                </a:lnTo>
                <a:lnTo>
                  <a:pt x="170908" y="172847"/>
                </a:lnTo>
                <a:lnTo>
                  <a:pt x="113506" y="290972"/>
                </a:lnTo>
                <a:lnTo>
                  <a:pt x="66737" y="510349"/>
                </a:lnTo>
                <a:lnTo>
                  <a:pt x="57850" y="565745"/>
                </a:lnTo>
                <a:lnTo>
                  <a:pt x="51638" y="613927"/>
                </a:lnTo>
                <a:lnTo>
                  <a:pt x="45323" y="670480"/>
                </a:lnTo>
                <a:lnTo>
                  <a:pt x="39013" y="734861"/>
                </a:lnTo>
                <a:lnTo>
                  <a:pt x="32816" y="806529"/>
                </a:lnTo>
                <a:lnTo>
                  <a:pt x="29794" y="844927"/>
                </a:lnTo>
                <a:lnTo>
                  <a:pt x="26840" y="884944"/>
                </a:lnTo>
                <a:lnTo>
                  <a:pt x="23969" y="926512"/>
                </a:lnTo>
                <a:lnTo>
                  <a:pt x="21195" y="969563"/>
                </a:lnTo>
                <a:lnTo>
                  <a:pt x="18529" y="1014031"/>
                </a:lnTo>
                <a:lnTo>
                  <a:pt x="15987" y="1059847"/>
                </a:lnTo>
                <a:lnTo>
                  <a:pt x="13581" y="1106943"/>
                </a:lnTo>
                <a:lnTo>
                  <a:pt x="11325" y="1155252"/>
                </a:lnTo>
                <a:lnTo>
                  <a:pt x="9233" y="1204706"/>
                </a:lnTo>
                <a:lnTo>
                  <a:pt x="7318" y="1255239"/>
                </a:lnTo>
                <a:lnTo>
                  <a:pt x="5594" y="1306781"/>
                </a:lnTo>
                <a:lnTo>
                  <a:pt x="4074" y="1359265"/>
                </a:lnTo>
                <a:lnTo>
                  <a:pt x="2771" y="1412624"/>
                </a:lnTo>
                <a:lnTo>
                  <a:pt x="1700" y="1466790"/>
                </a:lnTo>
                <a:lnTo>
                  <a:pt x="874" y="1521695"/>
                </a:lnTo>
                <a:lnTo>
                  <a:pt x="306" y="1577272"/>
                </a:lnTo>
                <a:lnTo>
                  <a:pt x="10" y="1633453"/>
                </a:lnTo>
                <a:lnTo>
                  <a:pt x="0" y="1690170"/>
                </a:lnTo>
                <a:lnTo>
                  <a:pt x="288" y="1747356"/>
                </a:lnTo>
                <a:lnTo>
                  <a:pt x="889" y="1804943"/>
                </a:lnTo>
                <a:lnTo>
                  <a:pt x="1815" y="1862864"/>
                </a:lnTo>
                <a:lnTo>
                  <a:pt x="3082" y="1921050"/>
                </a:lnTo>
                <a:lnTo>
                  <a:pt x="4701" y="1979434"/>
                </a:lnTo>
                <a:lnTo>
                  <a:pt x="6687" y="2037949"/>
                </a:lnTo>
                <a:lnTo>
                  <a:pt x="9053" y="2096526"/>
                </a:lnTo>
                <a:lnTo>
                  <a:pt x="11813" y="2155099"/>
                </a:lnTo>
                <a:lnTo>
                  <a:pt x="14979" y="2213598"/>
                </a:lnTo>
                <a:lnTo>
                  <a:pt x="18567" y="2271958"/>
                </a:lnTo>
                <a:lnTo>
                  <a:pt x="22589" y="2330110"/>
                </a:lnTo>
                <a:lnTo>
                  <a:pt x="27058" y="2387986"/>
                </a:lnTo>
                <a:lnTo>
                  <a:pt x="31989" y="2445519"/>
                </a:lnTo>
                <a:lnTo>
                  <a:pt x="37395" y="2502641"/>
                </a:lnTo>
                <a:lnTo>
                  <a:pt x="43289" y="2559285"/>
                </a:lnTo>
                <a:lnTo>
                  <a:pt x="49685" y="2615382"/>
                </a:lnTo>
                <a:lnTo>
                  <a:pt x="56597" y="2670866"/>
                </a:lnTo>
                <a:lnTo>
                  <a:pt x="64037" y="2725668"/>
                </a:lnTo>
                <a:lnTo>
                  <a:pt x="72020" y="2779721"/>
                </a:lnTo>
                <a:lnTo>
                  <a:pt x="80559" y="2832957"/>
                </a:lnTo>
                <a:lnTo>
                  <a:pt x="89668" y="2885308"/>
                </a:lnTo>
                <a:lnTo>
                  <a:pt x="99360" y="2936708"/>
                </a:lnTo>
                <a:lnTo>
                  <a:pt x="109648" y="2987088"/>
                </a:lnTo>
                <a:lnTo>
                  <a:pt x="120546" y="3036380"/>
                </a:lnTo>
                <a:lnTo>
                  <a:pt x="132068" y="3084517"/>
                </a:lnTo>
                <a:lnTo>
                  <a:pt x="144228" y="3131432"/>
                </a:lnTo>
                <a:lnTo>
                  <a:pt x="157038" y="3177056"/>
                </a:lnTo>
                <a:lnTo>
                  <a:pt x="170512" y="3221322"/>
                </a:lnTo>
                <a:lnTo>
                  <a:pt x="184664" y="3264162"/>
                </a:lnTo>
                <a:lnTo>
                  <a:pt x="199508" y="3305509"/>
                </a:lnTo>
                <a:lnTo>
                  <a:pt x="215056" y="3345295"/>
                </a:lnTo>
                <a:lnTo>
                  <a:pt x="231323" y="3383452"/>
                </a:lnTo>
                <a:lnTo>
                  <a:pt x="248322" y="3419912"/>
                </a:lnTo>
                <a:lnTo>
                  <a:pt x="266066" y="3454609"/>
                </a:lnTo>
                <a:lnTo>
                  <a:pt x="303845" y="3518440"/>
                </a:lnTo>
                <a:lnTo>
                  <a:pt x="344768" y="3574403"/>
                </a:lnTo>
                <a:lnTo>
                  <a:pt x="388944" y="3621956"/>
                </a:lnTo>
                <a:lnTo>
                  <a:pt x="436481" y="3660559"/>
                </a:lnTo>
                <a:lnTo>
                  <a:pt x="487487" y="3689670"/>
                </a:lnTo>
                <a:lnTo>
                  <a:pt x="542069" y="3708748"/>
                </a:lnTo>
                <a:lnTo>
                  <a:pt x="1149265" y="3788043"/>
                </a:lnTo>
                <a:lnTo>
                  <a:pt x="1702481" y="3844855"/>
                </a:lnTo>
                <a:lnTo>
                  <a:pt x="2117322" y="3881416"/>
                </a:lnTo>
                <a:lnTo>
                  <a:pt x="2280728" y="3894353"/>
                </a:lnTo>
                <a:lnTo>
                  <a:pt x="4962726" y="3813352"/>
                </a:lnTo>
                <a:lnTo>
                  <a:pt x="6474738" y="3570351"/>
                </a:lnTo>
                <a:lnTo>
                  <a:pt x="6631388" y="3286703"/>
                </a:lnTo>
                <a:lnTo>
                  <a:pt x="6715479" y="3089967"/>
                </a:lnTo>
                <a:lnTo>
                  <a:pt x="6755698" y="2888172"/>
                </a:lnTo>
                <a:lnTo>
                  <a:pt x="6780731" y="2589352"/>
                </a:lnTo>
                <a:lnTo>
                  <a:pt x="6764982" y="2009690"/>
                </a:lnTo>
                <a:lnTo>
                  <a:pt x="6695230" y="1225845"/>
                </a:lnTo>
                <a:lnTo>
                  <a:pt x="6618727" y="536502"/>
                </a:lnTo>
                <a:lnTo>
                  <a:pt x="6582726" y="240347"/>
                </a:lnTo>
                <a:lnTo>
                  <a:pt x="6505158" y="101396"/>
                </a:lnTo>
                <a:lnTo>
                  <a:pt x="6387428" y="30043"/>
                </a:lnTo>
                <a:lnTo>
                  <a:pt x="6146850" y="3755"/>
                </a:lnTo>
                <a:lnTo>
                  <a:pt x="5700736" y="0"/>
                </a:lnTo>
                <a:lnTo>
                  <a:pt x="3952213" y="6350"/>
                </a:lnTo>
                <a:close/>
              </a:path>
            </a:pathLst>
          </a:custGeom>
          <a:ln w="12700">
            <a:solidFill>
              <a:srgbClr val="77C043"/>
            </a:solidFill>
          </a:ln>
        </p:spPr>
        <p:txBody>
          <a:bodyPr wrap="square" lIns="0" tIns="0" rIns="0" bIns="0" rtlCol="0"/>
          <a:lstStyle/>
          <a:p>
            <a:endParaRPr/>
          </a:p>
        </p:txBody>
      </p:sp>
      <p:pic>
        <p:nvPicPr>
          <p:cNvPr id="15" name="Picture 14">
            <a:hlinkClick r:id="rId5"/>
            <a:extLst>
              <a:ext uri="{FF2B5EF4-FFF2-40B4-BE49-F238E27FC236}">
                <a16:creationId xmlns:a16="http://schemas.microsoft.com/office/drawing/2014/main" id="{7811E039-D2F0-4541-B84D-8AE7D2E713F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91901" y="2934661"/>
            <a:ext cx="1808198" cy="1774336"/>
          </a:xfrm>
          <a:prstGeom prst="rect">
            <a:avLst/>
          </a:prstGeom>
        </p:spPr>
      </p:pic>
      <p:pic>
        <p:nvPicPr>
          <p:cNvPr id="7" name="Picture 6">
            <a:extLst>
              <a:ext uri="{FF2B5EF4-FFF2-40B4-BE49-F238E27FC236}">
                <a16:creationId xmlns:a16="http://schemas.microsoft.com/office/drawing/2014/main" id="{B1C93B54-CBD8-C24B-832D-A14AC7515C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33800" y="520409"/>
            <a:ext cx="4724400" cy="981022"/>
          </a:xfrm>
          <a:prstGeom prst="rect">
            <a:avLst/>
          </a:prstGeom>
        </p:spPr>
      </p:pic>
    </p:spTree>
    <p:extLst>
      <p:ext uri="{BB962C8B-B14F-4D97-AF65-F5344CB8AC3E}">
        <p14:creationId xmlns:p14="http://schemas.microsoft.com/office/powerpoint/2010/main" val="4293711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8BF830-D0E3-AB47-85B3-B47F288109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A close up of a screen&#10;&#10;Description automatically generated">
            <a:hlinkClick r:id="rId4" action="ppaction://hlinksldjump"/>
            <a:extLst>
              <a:ext uri="{FF2B5EF4-FFF2-40B4-BE49-F238E27FC236}">
                <a16:creationId xmlns:a16="http://schemas.microsoft.com/office/drawing/2014/main" id="{97FE38F7-9FE1-4A43-B42C-E0A3D0FBD2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870" y="151840"/>
            <a:ext cx="2590800" cy="393700"/>
          </a:xfrm>
          <a:prstGeom prst="rect">
            <a:avLst/>
          </a:prstGeom>
        </p:spPr>
      </p:pic>
      <p:pic>
        <p:nvPicPr>
          <p:cNvPr id="13" name="Picture 12" descr="A close up of a screen&#10;&#10;Description automatically generated">
            <a:hlinkClick r:id="rId6" action="ppaction://hlinksldjump"/>
            <a:extLst>
              <a:ext uri="{FF2B5EF4-FFF2-40B4-BE49-F238E27FC236}">
                <a16:creationId xmlns:a16="http://schemas.microsoft.com/office/drawing/2014/main" id="{511F53C6-AC28-334F-BCD2-C3B438574D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46870" y="113740"/>
            <a:ext cx="2667000" cy="469900"/>
          </a:xfrm>
          <a:prstGeom prst="rect">
            <a:avLst/>
          </a:prstGeom>
        </p:spPr>
      </p:pic>
      <p:sp>
        <p:nvSpPr>
          <p:cNvPr id="12" name="TextBox 11">
            <a:extLst>
              <a:ext uri="{FF2B5EF4-FFF2-40B4-BE49-F238E27FC236}">
                <a16:creationId xmlns:a16="http://schemas.microsoft.com/office/drawing/2014/main" id="{45617AD1-3377-4963-823C-665E9EAABF0F}"/>
              </a:ext>
            </a:extLst>
          </p:cNvPr>
          <p:cNvSpPr txBox="1"/>
          <p:nvPr/>
        </p:nvSpPr>
        <p:spPr>
          <a:xfrm>
            <a:off x="2123192" y="2413424"/>
            <a:ext cx="8270488" cy="3149580"/>
          </a:xfrm>
          <a:prstGeom prst="rect">
            <a:avLst/>
          </a:prstGeom>
          <a:noFill/>
        </p:spPr>
        <p:txBody>
          <a:bodyPr wrap="square" rtlCol="0">
            <a:spAutoFit/>
          </a:bodyPr>
          <a:lstStyle/>
          <a:p>
            <a:r>
              <a:rPr lang="en-GB" sz="2000" b="1" dirty="0">
                <a:solidFill>
                  <a:srgbClr val="369236"/>
                </a:solidFill>
                <a:latin typeface="Arial" panose="020B0604020202020204" pitchFamily="34" charset="0"/>
                <a:cs typeface="Arial" panose="020B0604020202020204" pitchFamily="34" charset="0"/>
              </a:rPr>
              <a:t>Once metal is collected and taken to be reprocessed, it is:</a:t>
            </a:r>
          </a:p>
          <a:p>
            <a:endParaRPr lang="en-GB" sz="2000" dirty="0">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sorted from other recyclable materials</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sorted by metal type using magnets</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formed into blocks and shredded into small pieces </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heated to remove decoration</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melted in a furnace, poured into moulds and cooled</a:t>
            </a:r>
          </a:p>
          <a:p>
            <a:pPr marL="457200" indent="-4572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rolled into thin sheets, ready to be used again</a:t>
            </a:r>
          </a:p>
        </p:txBody>
      </p:sp>
      <p:pic>
        <p:nvPicPr>
          <p:cNvPr id="9" name="Picture 8">
            <a:extLst>
              <a:ext uri="{FF2B5EF4-FFF2-40B4-BE49-F238E27FC236}">
                <a16:creationId xmlns:a16="http://schemas.microsoft.com/office/drawing/2014/main" id="{E11DB4D2-70DE-2743-9058-C180B6E3B6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3800" y="520409"/>
            <a:ext cx="4724400" cy="981022"/>
          </a:xfrm>
          <a:prstGeom prst="rect">
            <a:avLst/>
          </a:prstGeom>
        </p:spPr>
      </p:pic>
    </p:spTree>
    <p:extLst>
      <p:ext uri="{BB962C8B-B14F-4D97-AF65-F5344CB8AC3E}">
        <p14:creationId xmlns:p14="http://schemas.microsoft.com/office/powerpoint/2010/main" val="2574891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950754-8C14-0549-875B-AAF74DB200A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object 2">
            <a:extLst>
              <a:ext uri="{FF2B5EF4-FFF2-40B4-BE49-F238E27FC236}">
                <a16:creationId xmlns:a16="http://schemas.microsoft.com/office/drawing/2014/main" id="{135FFBC7-0F0C-1748-A5F9-859495C26B2B}"/>
              </a:ext>
            </a:extLst>
          </p:cNvPr>
          <p:cNvSpPr txBox="1"/>
          <p:nvPr/>
        </p:nvSpPr>
        <p:spPr>
          <a:xfrm>
            <a:off x="1907899" y="4368306"/>
            <a:ext cx="2137410" cy="1031240"/>
          </a:xfrm>
          <a:prstGeom prst="rect">
            <a:avLst/>
          </a:prstGeom>
        </p:spPr>
        <p:txBody>
          <a:bodyPr vert="horz" wrap="square" lIns="0" tIns="12700" rIns="0" bIns="0" rtlCol="0">
            <a:spAutoFit/>
          </a:bodyPr>
          <a:lstStyle/>
          <a:p>
            <a:pPr marL="12700">
              <a:lnSpc>
                <a:spcPct val="100000"/>
              </a:lnSpc>
              <a:spcBef>
                <a:spcPts val="100"/>
              </a:spcBef>
            </a:pPr>
            <a:r>
              <a:rPr sz="1100" b="1" spc="-5" dirty="0">
                <a:solidFill>
                  <a:srgbClr val="399746"/>
                </a:solidFill>
                <a:latin typeface="Arial"/>
                <a:cs typeface="Arial"/>
              </a:rPr>
              <a:t>Just </a:t>
            </a:r>
            <a:r>
              <a:rPr sz="1100" b="1" dirty="0">
                <a:solidFill>
                  <a:srgbClr val="399746"/>
                </a:solidFill>
                <a:latin typeface="Arial"/>
                <a:cs typeface="Arial"/>
              </a:rPr>
              <a:t>a</a:t>
            </a:r>
            <a:r>
              <a:rPr sz="1100" b="1" spc="-15" dirty="0">
                <a:solidFill>
                  <a:srgbClr val="399746"/>
                </a:solidFill>
                <a:latin typeface="Arial"/>
                <a:cs typeface="Arial"/>
              </a:rPr>
              <a:t> </a:t>
            </a:r>
            <a:r>
              <a:rPr sz="1100" b="1" dirty="0">
                <a:solidFill>
                  <a:srgbClr val="399746"/>
                </a:solidFill>
                <a:latin typeface="Arial"/>
                <a:cs typeface="Arial"/>
              </a:rPr>
              <a:t>nudge!</a:t>
            </a:r>
            <a:endParaRPr sz="1100" dirty="0">
              <a:latin typeface="Arial"/>
              <a:cs typeface="Arial"/>
            </a:endParaRPr>
          </a:p>
          <a:p>
            <a:pPr marL="12700" marR="5080">
              <a:lnSpc>
                <a:spcPct val="100000"/>
              </a:lnSpc>
            </a:pPr>
            <a:r>
              <a:rPr lang="en-US" sz="1100" dirty="0">
                <a:solidFill>
                  <a:srgbClr val="231F20"/>
                </a:solidFill>
                <a:latin typeface="Arial"/>
                <a:cs typeface="Arial"/>
              </a:rPr>
              <a:t>Some</a:t>
            </a:r>
            <a:r>
              <a:rPr sz="1100" dirty="0">
                <a:solidFill>
                  <a:srgbClr val="231F20"/>
                </a:solidFill>
                <a:latin typeface="Arial"/>
                <a:cs typeface="Arial"/>
              </a:rPr>
              <a:t> </a:t>
            </a:r>
            <a:r>
              <a:rPr lang="en-US" sz="1100" dirty="0">
                <a:solidFill>
                  <a:srgbClr val="231F20"/>
                </a:solidFill>
                <a:latin typeface="Arial"/>
                <a:cs typeface="Arial"/>
              </a:rPr>
              <a:t>c</a:t>
            </a:r>
            <a:r>
              <a:rPr sz="1100" spc="-5" dirty="0">
                <a:solidFill>
                  <a:srgbClr val="231F20"/>
                </a:solidFill>
                <a:latin typeface="Arial"/>
                <a:cs typeface="Arial"/>
              </a:rPr>
              <a:t>ouncil</a:t>
            </a:r>
            <a:r>
              <a:rPr lang="en-US" sz="1100" spc="-5" dirty="0">
                <a:solidFill>
                  <a:srgbClr val="231F20"/>
                </a:solidFill>
                <a:latin typeface="Arial"/>
                <a:cs typeface="Arial"/>
              </a:rPr>
              <a:t>s</a:t>
            </a:r>
            <a:r>
              <a:rPr sz="1100" spc="-90" dirty="0">
                <a:solidFill>
                  <a:srgbClr val="231F20"/>
                </a:solidFill>
                <a:latin typeface="Arial"/>
                <a:cs typeface="Arial"/>
              </a:rPr>
              <a:t> </a:t>
            </a:r>
            <a:r>
              <a:rPr sz="1100" spc="-5" dirty="0">
                <a:solidFill>
                  <a:srgbClr val="231F20"/>
                </a:solidFill>
                <a:latin typeface="Arial"/>
                <a:cs typeface="Arial"/>
              </a:rPr>
              <a:t>encourage  </a:t>
            </a:r>
            <a:r>
              <a:rPr sz="1100" dirty="0">
                <a:solidFill>
                  <a:srgbClr val="231F20"/>
                </a:solidFill>
                <a:latin typeface="Arial"/>
                <a:cs typeface="Arial"/>
              </a:rPr>
              <a:t>recycling </a:t>
            </a:r>
            <a:r>
              <a:rPr sz="1100" spc="-5" dirty="0">
                <a:solidFill>
                  <a:srgbClr val="231F20"/>
                </a:solidFill>
                <a:latin typeface="Arial"/>
                <a:cs typeface="Arial"/>
              </a:rPr>
              <a:t>by giving households </a:t>
            </a:r>
            <a:r>
              <a:rPr sz="1100" dirty="0">
                <a:solidFill>
                  <a:srgbClr val="231F20"/>
                </a:solidFill>
                <a:latin typeface="Arial"/>
                <a:cs typeface="Arial"/>
              </a:rPr>
              <a:t>a  </a:t>
            </a:r>
            <a:r>
              <a:rPr sz="1100" spc="-5" dirty="0">
                <a:solidFill>
                  <a:srgbClr val="231F20"/>
                </a:solidFill>
                <a:latin typeface="Arial"/>
                <a:cs typeface="Arial"/>
              </a:rPr>
              <a:t>big </a:t>
            </a:r>
            <a:r>
              <a:rPr sz="1100" dirty="0">
                <a:solidFill>
                  <a:srgbClr val="231F20"/>
                </a:solidFill>
                <a:latin typeface="Arial"/>
                <a:cs typeface="Arial"/>
              </a:rPr>
              <a:t>recycling </a:t>
            </a:r>
            <a:r>
              <a:rPr sz="1100" spc="-5" dirty="0">
                <a:solidFill>
                  <a:srgbClr val="231F20"/>
                </a:solidFill>
                <a:latin typeface="Arial"/>
                <a:cs typeface="Arial"/>
              </a:rPr>
              <a:t>bin and </a:t>
            </a:r>
            <a:r>
              <a:rPr sz="1100" dirty="0">
                <a:solidFill>
                  <a:srgbClr val="231F20"/>
                </a:solidFill>
                <a:latin typeface="Arial"/>
                <a:cs typeface="Arial"/>
              </a:rPr>
              <a:t>smaller  rubbish </a:t>
            </a:r>
            <a:r>
              <a:rPr sz="1100" spc="-5" dirty="0">
                <a:solidFill>
                  <a:srgbClr val="231F20"/>
                </a:solidFill>
                <a:latin typeface="Arial"/>
                <a:cs typeface="Arial"/>
              </a:rPr>
              <a:t>bin. </a:t>
            </a:r>
            <a:r>
              <a:rPr sz="1100" dirty="0">
                <a:solidFill>
                  <a:srgbClr val="231F20"/>
                </a:solidFill>
                <a:latin typeface="Arial"/>
                <a:cs typeface="Arial"/>
              </a:rPr>
              <a:t>A simple </a:t>
            </a:r>
            <a:r>
              <a:rPr sz="1100" spc="-5" dirty="0">
                <a:solidFill>
                  <a:srgbClr val="231F20"/>
                </a:solidFill>
                <a:latin typeface="Arial"/>
                <a:cs typeface="Arial"/>
              </a:rPr>
              <a:t>nudge </a:t>
            </a:r>
            <a:r>
              <a:rPr sz="1100" dirty="0">
                <a:solidFill>
                  <a:srgbClr val="231F20"/>
                </a:solidFill>
                <a:latin typeface="Arial"/>
                <a:cs typeface="Arial"/>
              </a:rPr>
              <a:t>to  recycle</a:t>
            </a:r>
            <a:r>
              <a:rPr sz="1100" spc="-5" dirty="0">
                <a:solidFill>
                  <a:srgbClr val="231F20"/>
                </a:solidFill>
                <a:latin typeface="Arial"/>
                <a:cs typeface="Arial"/>
              </a:rPr>
              <a:t> </a:t>
            </a:r>
            <a:r>
              <a:rPr sz="1100" dirty="0">
                <a:solidFill>
                  <a:srgbClr val="231F20"/>
                </a:solidFill>
                <a:latin typeface="Arial"/>
                <a:cs typeface="Arial"/>
              </a:rPr>
              <a:t>more!</a:t>
            </a:r>
            <a:endParaRPr sz="1100" dirty="0">
              <a:latin typeface="Arial"/>
              <a:cs typeface="Arial"/>
            </a:endParaRPr>
          </a:p>
        </p:txBody>
      </p:sp>
      <p:sp>
        <p:nvSpPr>
          <p:cNvPr id="15" name="object 3">
            <a:extLst>
              <a:ext uri="{FF2B5EF4-FFF2-40B4-BE49-F238E27FC236}">
                <a16:creationId xmlns:a16="http://schemas.microsoft.com/office/drawing/2014/main" id="{3DA18744-ED4A-9343-BFDA-0D7163401630}"/>
              </a:ext>
            </a:extLst>
          </p:cNvPr>
          <p:cNvSpPr txBox="1"/>
          <p:nvPr/>
        </p:nvSpPr>
        <p:spPr>
          <a:xfrm>
            <a:off x="4909305" y="4368306"/>
            <a:ext cx="2346960" cy="10312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399746"/>
                </a:solidFill>
                <a:latin typeface="Arial"/>
                <a:cs typeface="Arial"/>
              </a:rPr>
              <a:t>Spark a</a:t>
            </a:r>
            <a:r>
              <a:rPr sz="1100" b="1" spc="-15" dirty="0">
                <a:solidFill>
                  <a:srgbClr val="399746"/>
                </a:solidFill>
                <a:latin typeface="Arial"/>
                <a:cs typeface="Arial"/>
              </a:rPr>
              <a:t> </a:t>
            </a:r>
            <a:r>
              <a:rPr sz="1100" b="1" spc="-5" dirty="0">
                <a:solidFill>
                  <a:srgbClr val="399746"/>
                </a:solidFill>
                <a:latin typeface="Arial"/>
                <a:cs typeface="Arial"/>
              </a:rPr>
              <a:t>change!</a:t>
            </a:r>
            <a:endParaRPr sz="1100" dirty="0">
              <a:latin typeface="Arial"/>
              <a:cs typeface="Arial"/>
            </a:endParaRPr>
          </a:p>
          <a:p>
            <a:pPr marL="12700" marR="5080">
              <a:lnSpc>
                <a:spcPct val="100000"/>
              </a:lnSpc>
            </a:pPr>
            <a:r>
              <a:rPr sz="1100" spc="-65" dirty="0">
                <a:solidFill>
                  <a:srgbClr val="231F20"/>
                </a:solidFill>
                <a:latin typeface="Arial"/>
                <a:cs typeface="Arial"/>
              </a:rPr>
              <a:t>To </a:t>
            </a:r>
            <a:r>
              <a:rPr sz="1100" dirty="0">
                <a:solidFill>
                  <a:srgbClr val="231F20"/>
                </a:solidFill>
                <a:latin typeface="Arial"/>
                <a:cs typeface="Arial"/>
              </a:rPr>
              <a:t>recycle more </a:t>
            </a:r>
            <a:r>
              <a:rPr sz="1100" spc="-5" dirty="0">
                <a:solidFill>
                  <a:srgbClr val="231F20"/>
                </a:solidFill>
                <a:latin typeface="Arial"/>
                <a:cs typeface="Arial"/>
              </a:rPr>
              <a:t>and better people  need </a:t>
            </a:r>
            <a:r>
              <a:rPr sz="1100" dirty="0">
                <a:solidFill>
                  <a:srgbClr val="231F20"/>
                </a:solidFill>
                <a:latin typeface="Arial"/>
                <a:cs typeface="Arial"/>
              </a:rPr>
              <a:t>to know </a:t>
            </a:r>
            <a:r>
              <a:rPr sz="1100" spc="-5" dirty="0">
                <a:solidFill>
                  <a:srgbClr val="231F20"/>
                </a:solidFill>
                <a:latin typeface="Arial"/>
                <a:cs typeface="Arial"/>
              </a:rPr>
              <a:t>how </a:t>
            </a:r>
            <a:r>
              <a:rPr sz="1100" dirty="0">
                <a:solidFill>
                  <a:srgbClr val="231F20"/>
                </a:solidFill>
                <a:latin typeface="Arial"/>
                <a:cs typeface="Arial"/>
              </a:rPr>
              <a:t>to recycle </a:t>
            </a:r>
            <a:r>
              <a:rPr sz="1100" spc="-5" dirty="0">
                <a:solidFill>
                  <a:srgbClr val="231F20"/>
                </a:solidFill>
                <a:latin typeface="Arial"/>
                <a:cs typeface="Arial"/>
              </a:rPr>
              <a:t>well,  have </a:t>
            </a:r>
            <a:r>
              <a:rPr sz="1100" dirty="0">
                <a:solidFill>
                  <a:srgbClr val="231F20"/>
                </a:solidFill>
                <a:latin typeface="Arial"/>
                <a:cs typeface="Arial"/>
              </a:rPr>
              <a:t>the time </a:t>
            </a:r>
            <a:r>
              <a:rPr sz="1100" spc="-5" dirty="0">
                <a:solidFill>
                  <a:srgbClr val="231F20"/>
                </a:solidFill>
                <a:latin typeface="Arial"/>
                <a:cs typeface="Arial"/>
              </a:rPr>
              <a:t>and </a:t>
            </a:r>
            <a:r>
              <a:rPr sz="1100" dirty="0">
                <a:solidFill>
                  <a:srgbClr val="231F20"/>
                </a:solidFill>
                <a:latin typeface="Arial"/>
                <a:cs typeface="Arial"/>
              </a:rPr>
              <a:t>chance to change  </a:t>
            </a:r>
            <a:r>
              <a:rPr sz="1100" spc="-5" dirty="0">
                <a:solidFill>
                  <a:srgbClr val="231F20"/>
                </a:solidFill>
                <a:latin typeface="Arial"/>
                <a:cs typeface="Arial"/>
              </a:rPr>
              <a:t>and </a:t>
            </a:r>
            <a:r>
              <a:rPr sz="1100" dirty="0">
                <a:solidFill>
                  <a:srgbClr val="231F20"/>
                </a:solidFill>
                <a:latin typeface="Arial"/>
                <a:cs typeface="Arial"/>
              </a:rPr>
              <a:t>a spark to </a:t>
            </a:r>
            <a:r>
              <a:rPr sz="1100" spc="-5" dirty="0">
                <a:solidFill>
                  <a:srgbClr val="231F20"/>
                </a:solidFill>
                <a:latin typeface="Arial"/>
                <a:cs typeface="Arial"/>
              </a:rPr>
              <a:t>inspire </a:t>
            </a:r>
            <a:r>
              <a:rPr sz="1100" dirty="0">
                <a:solidFill>
                  <a:srgbClr val="231F20"/>
                </a:solidFill>
                <a:latin typeface="Arial"/>
                <a:cs typeface="Arial"/>
              </a:rPr>
              <a:t>them to </a:t>
            </a:r>
            <a:r>
              <a:rPr sz="1100" spc="-5" dirty="0">
                <a:solidFill>
                  <a:srgbClr val="231F20"/>
                </a:solidFill>
                <a:latin typeface="Arial"/>
                <a:cs typeface="Arial"/>
              </a:rPr>
              <a:t>get  </a:t>
            </a:r>
            <a:r>
              <a:rPr sz="1100" dirty="0">
                <a:solidFill>
                  <a:srgbClr val="231F20"/>
                </a:solidFill>
                <a:latin typeface="Arial"/>
                <a:cs typeface="Arial"/>
              </a:rPr>
              <a:t>started. What </a:t>
            </a:r>
            <a:r>
              <a:rPr sz="1100" spc="-5" dirty="0">
                <a:solidFill>
                  <a:srgbClr val="231F20"/>
                </a:solidFill>
                <a:latin typeface="Arial"/>
                <a:cs typeface="Arial"/>
              </a:rPr>
              <a:t>will </a:t>
            </a:r>
            <a:r>
              <a:rPr sz="1100" dirty="0">
                <a:solidFill>
                  <a:srgbClr val="231F20"/>
                </a:solidFill>
                <a:latin typeface="Arial"/>
                <a:cs typeface="Arial"/>
              </a:rPr>
              <a:t>your script</a:t>
            </a:r>
            <a:r>
              <a:rPr sz="1100" spc="-95" dirty="0">
                <a:solidFill>
                  <a:srgbClr val="231F20"/>
                </a:solidFill>
                <a:latin typeface="Arial"/>
                <a:cs typeface="Arial"/>
              </a:rPr>
              <a:t> </a:t>
            </a:r>
            <a:r>
              <a:rPr sz="1100" spc="-5" dirty="0">
                <a:solidFill>
                  <a:srgbClr val="231F20"/>
                </a:solidFill>
                <a:latin typeface="Arial"/>
                <a:cs typeface="Arial"/>
              </a:rPr>
              <a:t>provide?</a:t>
            </a:r>
            <a:endParaRPr sz="1100" dirty="0">
              <a:latin typeface="Arial"/>
              <a:cs typeface="Arial"/>
            </a:endParaRPr>
          </a:p>
        </p:txBody>
      </p:sp>
      <p:sp>
        <p:nvSpPr>
          <p:cNvPr id="16" name="object 4">
            <a:extLst>
              <a:ext uri="{FF2B5EF4-FFF2-40B4-BE49-F238E27FC236}">
                <a16:creationId xmlns:a16="http://schemas.microsoft.com/office/drawing/2014/main" id="{E642BA88-169F-7B47-876A-D18781FF0E36}"/>
              </a:ext>
            </a:extLst>
          </p:cNvPr>
          <p:cNvSpPr txBox="1"/>
          <p:nvPr/>
        </p:nvSpPr>
        <p:spPr>
          <a:xfrm>
            <a:off x="8055686" y="4368306"/>
            <a:ext cx="2067560" cy="10312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399746"/>
                </a:solidFill>
                <a:latin typeface="Arial"/>
                <a:cs typeface="Arial"/>
              </a:rPr>
              <a:t>Follow the</a:t>
            </a:r>
            <a:r>
              <a:rPr sz="1100" b="1" spc="-10" dirty="0">
                <a:solidFill>
                  <a:srgbClr val="399746"/>
                </a:solidFill>
                <a:latin typeface="Arial"/>
                <a:cs typeface="Arial"/>
              </a:rPr>
              <a:t> </a:t>
            </a:r>
            <a:r>
              <a:rPr sz="1100" b="1" spc="-5" dirty="0">
                <a:solidFill>
                  <a:srgbClr val="399746"/>
                </a:solidFill>
                <a:latin typeface="Arial"/>
                <a:cs typeface="Arial"/>
              </a:rPr>
              <a:t>crowd!</a:t>
            </a:r>
            <a:endParaRPr sz="1100" dirty="0">
              <a:latin typeface="Arial"/>
              <a:cs typeface="Arial"/>
            </a:endParaRPr>
          </a:p>
          <a:p>
            <a:pPr marL="12700" marR="5080">
              <a:lnSpc>
                <a:spcPct val="100000"/>
              </a:lnSpc>
            </a:pPr>
            <a:r>
              <a:rPr sz="1100" dirty="0">
                <a:solidFill>
                  <a:srgbClr val="231F20"/>
                </a:solidFill>
                <a:latin typeface="Arial"/>
                <a:cs typeface="Arial"/>
              </a:rPr>
              <a:t>Some </a:t>
            </a:r>
            <a:r>
              <a:rPr sz="1100" spc="-5" dirty="0">
                <a:solidFill>
                  <a:srgbClr val="231F20"/>
                </a:solidFill>
                <a:latin typeface="Arial"/>
                <a:cs typeface="Arial"/>
              </a:rPr>
              <a:t>people are </a:t>
            </a:r>
            <a:r>
              <a:rPr sz="1100" dirty="0">
                <a:solidFill>
                  <a:srgbClr val="231F20"/>
                </a:solidFill>
                <a:latin typeface="Arial"/>
                <a:cs typeface="Arial"/>
              </a:rPr>
              <a:t>more </a:t>
            </a:r>
            <a:r>
              <a:rPr sz="1100" spc="-5" dirty="0">
                <a:solidFill>
                  <a:srgbClr val="231F20"/>
                </a:solidFill>
                <a:latin typeface="Arial"/>
                <a:cs typeface="Arial"/>
              </a:rPr>
              <a:t>likely </a:t>
            </a:r>
            <a:r>
              <a:rPr sz="1100" dirty="0">
                <a:solidFill>
                  <a:srgbClr val="231F20"/>
                </a:solidFill>
                <a:latin typeface="Arial"/>
                <a:cs typeface="Arial"/>
              </a:rPr>
              <a:t>to  recycle </a:t>
            </a:r>
            <a:r>
              <a:rPr sz="1100" spc="-5" dirty="0">
                <a:solidFill>
                  <a:srgbClr val="231F20"/>
                </a:solidFill>
                <a:latin typeface="Arial"/>
                <a:cs typeface="Arial"/>
              </a:rPr>
              <a:t>when </a:t>
            </a:r>
            <a:r>
              <a:rPr sz="1100" dirty="0">
                <a:solidFill>
                  <a:srgbClr val="231F20"/>
                </a:solidFill>
                <a:latin typeface="Arial"/>
                <a:cs typeface="Arial"/>
              </a:rPr>
              <a:t>they know that  </a:t>
            </a:r>
            <a:r>
              <a:rPr sz="1100" spc="-5" dirty="0">
                <a:solidFill>
                  <a:srgbClr val="231F20"/>
                </a:solidFill>
                <a:latin typeface="Arial"/>
                <a:cs typeface="Arial"/>
              </a:rPr>
              <a:t>others are </a:t>
            </a:r>
            <a:r>
              <a:rPr sz="1100" dirty="0">
                <a:solidFill>
                  <a:srgbClr val="231F20"/>
                </a:solidFill>
                <a:latin typeface="Arial"/>
                <a:cs typeface="Arial"/>
              </a:rPr>
              <a:t>really </a:t>
            </a:r>
            <a:r>
              <a:rPr sz="1100" spc="-5" dirty="0">
                <a:solidFill>
                  <a:srgbClr val="231F20"/>
                </a:solidFill>
                <a:latin typeface="Arial"/>
                <a:cs typeface="Arial"/>
              </a:rPr>
              <a:t>passionate  about </a:t>
            </a:r>
            <a:r>
              <a:rPr sz="1100" dirty="0">
                <a:solidFill>
                  <a:srgbClr val="231F20"/>
                </a:solidFill>
                <a:latin typeface="Arial"/>
                <a:cs typeface="Arial"/>
              </a:rPr>
              <a:t>recycling </a:t>
            </a:r>
            <a:r>
              <a:rPr sz="1100" spc="-5" dirty="0">
                <a:solidFill>
                  <a:srgbClr val="231F20"/>
                </a:solidFill>
                <a:latin typeface="Arial"/>
                <a:cs typeface="Arial"/>
              </a:rPr>
              <a:t>and are</a:t>
            </a:r>
            <a:r>
              <a:rPr sz="1100" spc="-90" dirty="0">
                <a:solidFill>
                  <a:srgbClr val="231F20"/>
                </a:solidFill>
                <a:latin typeface="Arial"/>
                <a:cs typeface="Arial"/>
              </a:rPr>
              <a:t> </a:t>
            </a:r>
            <a:r>
              <a:rPr sz="1100" dirty="0">
                <a:solidFill>
                  <a:srgbClr val="231F20"/>
                </a:solidFill>
                <a:latin typeface="Arial"/>
                <a:cs typeface="Arial"/>
              </a:rPr>
              <a:t>recycling  </a:t>
            </a:r>
            <a:r>
              <a:rPr sz="1100" spc="-5" dirty="0">
                <a:solidFill>
                  <a:srgbClr val="231F20"/>
                </a:solidFill>
                <a:latin typeface="Arial"/>
                <a:cs typeface="Arial"/>
              </a:rPr>
              <a:t>on </a:t>
            </a:r>
            <a:r>
              <a:rPr sz="1100" dirty="0">
                <a:solidFill>
                  <a:srgbClr val="231F20"/>
                </a:solidFill>
                <a:latin typeface="Arial"/>
                <a:cs typeface="Arial"/>
              </a:rPr>
              <a:t>a regular</a:t>
            </a:r>
            <a:r>
              <a:rPr sz="1100" spc="-20" dirty="0">
                <a:solidFill>
                  <a:srgbClr val="231F20"/>
                </a:solidFill>
                <a:latin typeface="Arial"/>
                <a:cs typeface="Arial"/>
              </a:rPr>
              <a:t> </a:t>
            </a:r>
            <a:r>
              <a:rPr sz="1100" spc="-5" dirty="0">
                <a:solidFill>
                  <a:srgbClr val="231F20"/>
                </a:solidFill>
                <a:latin typeface="Arial"/>
                <a:cs typeface="Arial"/>
              </a:rPr>
              <a:t>basis!</a:t>
            </a:r>
            <a:endParaRPr sz="1100" dirty="0">
              <a:latin typeface="Arial"/>
              <a:cs typeface="Arial"/>
            </a:endParaRPr>
          </a:p>
        </p:txBody>
      </p:sp>
      <p:sp>
        <p:nvSpPr>
          <p:cNvPr id="17" name="object 5">
            <a:extLst>
              <a:ext uri="{FF2B5EF4-FFF2-40B4-BE49-F238E27FC236}">
                <a16:creationId xmlns:a16="http://schemas.microsoft.com/office/drawing/2014/main" id="{6794E8F2-0BA2-384F-BFAA-675E93AF3752}"/>
              </a:ext>
            </a:extLst>
          </p:cNvPr>
          <p:cNvSpPr/>
          <p:nvPr/>
        </p:nvSpPr>
        <p:spPr>
          <a:xfrm>
            <a:off x="1355747" y="488373"/>
            <a:ext cx="9455150" cy="153947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6">
            <a:extLst>
              <a:ext uri="{FF2B5EF4-FFF2-40B4-BE49-F238E27FC236}">
                <a16:creationId xmlns:a16="http://schemas.microsoft.com/office/drawing/2014/main" id="{4C3D5A15-BEFA-5043-911B-45D25B461E6F}"/>
              </a:ext>
            </a:extLst>
          </p:cNvPr>
          <p:cNvSpPr/>
          <p:nvPr/>
        </p:nvSpPr>
        <p:spPr>
          <a:xfrm>
            <a:off x="2001113" y="2421001"/>
            <a:ext cx="2041969" cy="182643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7">
            <a:extLst>
              <a:ext uri="{FF2B5EF4-FFF2-40B4-BE49-F238E27FC236}">
                <a16:creationId xmlns:a16="http://schemas.microsoft.com/office/drawing/2014/main" id="{1F6CC20B-4DB1-C447-BD65-4374AACB9618}"/>
              </a:ext>
            </a:extLst>
          </p:cNvPr>
          <p:cNvSpPr/>
          <p:nvPr/>
        </p:nvSpPr>
        <p:spPr>
          <a:xfrm>
            <a:off x="5075008" y="2375992"/>
            <a:ext cx="2041969" cy="182643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8">
            <a:extLst>
              <a:ext uri="{FF2B5EF4-FFF2-40B4-BE49-F238E27FC236}">
                <a16:creationId xmlns:a16="http://schemas.microsoft.com/office/drawing/2014/main" id="{3EAB3AE3-D777-554D-84D2-CF69CA9F57BC}"/>
              </a:ext>
            </a:extLst>
          </p:cNvPr>
          <p:cNvSpPr/>
          <p:nvPr/>
        </p:nvSpPr>
        <p:spPr>
          <a:xfrm>
            <a:off x="7981810" y="2338806"/>
            <a:ext cx="2225751" cy="199081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4053188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CBF84-1E85-1045-B1F2-14A33CE5D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6508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A6A1DB-F51A-EE4B-8B08-CD20E37F92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F6F9265-DB25-A948-A40D-2D7EC6F68421}"/>
              </a:ext>
            </a:extLst>
          </p:cNvPr>
          <p:cNvSpPr txBox="1"/>
          <p:nvPr/>
        </p:nvSpPr>
        <p:spPr>
          <a:xfrm>
            <a:off x="2021542" y="1954308"/>
            <a:ext cx="8135470" cy="784830"/>
          </a:xfrm>
          <a:prstGeom prst="rect">
            <a:avLst/>
          </a:prstGeom>
          <a:noFill/>
        </p:spPr>
        <p:txBody>
          <a:bodyPr wrap="square" rtlCol="0">
            <a:spAutoFit/>
          </a:bodyPr>
          <a:lstStyle/>
          <a:p>
            <a:r>
              <a:rPr lang="en-GB" sz="1500" b="1" dirty="0">
                <a:solidFill>
                  <a:srgbClr val="369236"/>
                </a:solidFill>
                <a:latin typeface="Arial" panose="020B0604020202020204" pitchFamily="34" charset="0"/>
                <a:cs typeface="Arial" panose="020B0604020202020204" pitchFamily="34" charset="0"/>
              </a:rPr>
              <a:t>This presentation explores recycling, including why people should recycle, what can be </a:t>
            </a:r>
            <a:br>
              <a:rPr lang="en-GB" sz="1500" b="1" dirty="0">
                <a:solidFill>
                  <a:srgbClr val="369236"/>
                </a:solidFill>
                <a:latin typeface="Arial" panose="020B0604020202020204" pitchFamily="34" charset="0"/>
                <a:cs typeface="Arial" panose="020B0604020202020204" pitchFamily="34" charset="0"/>
              </a:rPr>
            </a:br>
            <a:r>
              <a:rPr lang="en-GB" sz="1500" b="1" dirty="0">
                <a:solidFill>
                  <a:srgbClr val="369236"/>
                </a:solidFill>
                <a:latin typeface="Arial" panose="020B0604020202020204" pitchFamily="34" charset="0"/>
                <a:cs typeface="Arial" panose="020B0604020202020204" pitchFamily="34" charset="0"/>
              </a:rPr>
              <a:t>recycled and proper recycling techniques. It also explores what it means to be an active </a:t>
            </a:r>
            <a:br>
              <a:rPr lang="en-GB" sz="1500" b="1" dirty="0">
                <a:solidFill>
                  <a:srgbClr val="369236"/>
                </a:solidFill>
                <a:latin typeface="Arial" panose="020B0604020202020204" pitchFamily="34" charset="0"/>
                <a:cs typeface="Arial" panose="020B0604020202020204" pitchFamily="34" charset="0"/>
              </a:rPr>
            </a:br>
            <a:r>
              <a:rPr lang="en-GB" sz="1500" b="1" dirty="0">
                <a:solidFill>
                  <a:srgbClr val="369236"/>
                </a:solidFill>
                <a:latin typeface="Arial" panose="020B0604020202020204" pitchFamily="34" charset="0"/>
                <a:cs typeface="Arial" panose="020B0604020202020204" pitchFamily="34" charset="0"/>
              </a:rPr>
              <a:t>citizen and encourages pupils to spread the word about what they have learned.</a:t>
            </a:r>
            <a:endParaRPr lang="en-GB" sz="1500" dirty="0">
              <a:solidFill>
                <a:srgbClr val="369236"/>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ABD56F7-9157-FC41-9887-8C0204622555}"/>
              </a:ext>
            </a:extLst>
          </p:cNvPr>
          <p:cNvSpPr txBox="1"/>
          <p:nvPr/>
        </p:nvSpPr>
        <p:spPr>
          <a:xfrm>
            <a:off x="2026023" y="2805954"/>
            <a:ext cx="4025153" cy="2800767"/>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Where to use this activity</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This presentation can be used:</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class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at after-school clubs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with an eco committee or school council</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an out-of-school club.</a:t>
            </a:r>
          </a:p>
          <a:p>
            <a:br>
              <a:rPr lang="en-GB" sz="1100" dirty="0">
                <a:solidFill>
                  <a:srgbClr val="369236"/>
                </a:solidFill>
                <a:latin typeface="Arial" panose="020B0604020202020204" pitchFamily="34" charset="0"/>
                <a:cs typeface="Arial" panose="020B0604020202020204" pitchFamily="34" charset="0"/>
              </a:rPr>
            </a:br>
            <a:r>
              <a:rPr lang="en-GB" sz="1300" b="1" dirty="0">
                <a:solidFill>
                  <a:srgbClr val="369236"/>
                </a:solidFill>
                <a:latin typeface="Arial" panose="020B0604020202020204" pitchFamily="34" charset="0"/>
                <a:cs typeface="Arial" panose="020B0604020202020204" pitchFamily="34" charset="0"/>
              </a:rPr>
              <a:t>How to use this presentation</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teachers’ notes slides at the start of this presentation, including this slide, are hidden so that they won’t appear in presentation mode.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There is additional information for teachers in the slide notes for each of the pupil slides (6-27).</a:t>
            </a:r>
          </a:p>
          <a:p>
            <a:endParaRPr lang="en-US" dirty="0"/>
          </a:p>
        </p:txBody>
      </p:sp>
      <p:sp>
        <p:nvSpPr>
          <p:cNvPr id="15" name="TextBox 14">
            <a:extLst>
              <a:ext uri="{FF2B5EF4-FFF2-40B4-BE49-F238E27FC236}">
                <a16:creationId xmlns:a16="http://schemas.microsoft.com/office/drawing/2014/main" id="{63225498-5763-6741-B236-C4D368FC3520}"/>
              </a:ext>
            </a:extLst>
          </p:cNvPr>
          <p:cNvSpPr txBox="1"/>
          <p:nvPr/>
        </p:nvSpPr>
        <p:spPr>
          <a:xfrm>
            <a:off x="6112478" y="2805954"/>
            <a:ext cx="3990746" cy="2739211"/>
          </a:xfrm>
          <a:prstGeom prst="rect">
            <a:avLst/>
          </a:prstGeom>
          <a:noFill/>
        </p:spPr>
        <p:txBody>
          <a:bodyPr wrap="square" rtlCol="0">
            <a:spAutoFit/>
          </a:bodyPr>
          <a:lstStyle/>
          <a:p>
            <a:r>
              <a:rPr lang="en-GB" sz="1100" b="1" dirty="0">
                <a:solidFill>
                  <a:srgbClr val="369236"/>
                </a:solidFill>
                <a:latin typeface="Arial" panose="020B0604020202020204" pitchFamily="34" charset="0"/>
                <a:cs typeface="Arial" panose="020B0604020202020204" pitchFamily="34" charset="0"/>
              </a:rPr>
              <a:t>Preparation</a:t>
            </a:r>
            <a:endParaRPr lang="en-GB" sz="1100" dirty="0">
              <a:solidFill>
                <a:srgbClr val="369236"/>
              </a:solidFill>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Ask students to bring in a range of recyclable materials.</a:t>
            </a: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Send home the: Home recycling survey activity sheet as a home-based pre-task. </a:t>
            </a: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Order the free resource pack through the Action Pack website, or print out the Recycling In Our Area poster template. </a:t>
            </a:r>
          </a:p>
          <a:p>
            <a:br>
              <a:rPr lang="en-GB" sz="1100" dirty="0">
                <a:latin typeface="Arial" panose="020B0604020202020204" pitchFamily="34" charset="0"/>
                <a:cs typeface="Arial" panose="020B0604020202020204" pitchFamily="34" charset="0"/>
              </a:rPr>
            </a:br>
            <a:r>
              <a:rPr lang="en-GB" sz="1100" b="1" dirty="0">
                <a:solidFill>
                  <a:srgbClr val="369236"/>
                </a:solidFill>
                <a:latin typeface="Arial" panose="020B0604020202020204" pitchFamily="34" charset="0"/>
                <a:cs typeface="Arial" panose="020B0604020202020204" pitchFamily="34" charset="0"/>
              </a:rPr>
              <a:t>Follow up</a:t>
            </a:r>
            <a:endParaRPr lang="en-GB" sz="1100" dirty="0">
              <a:solidFill>
                <a:srgbClr val="369236"/>
              </a:solidFill>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Optional: </a:t>
            </a:r>
            <a:r>
              <a:rPr lang="en-GB" sz="1100" dirty="0">
                <a:latin typeface="Arial" panose="020B0604020202020204" pitchFamily="34" charset="0"/>
                <a:cs typeface="Arial" panose="020B0604020202020204" pitchFamily="34" charset="0"/>
              </a:rPr>
              <a:t>Send home a Recycling homework sheet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(versions for Years 3/4 and Years 5/6)</a:t>
            </a: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Submit your work online to be in with a chance of winning some eco prizes</a:t>
            </a:r>
          </a:p>
          <a:p>
            <a:endParaRPr lang="en-US" dirty="0"/>
          </a:p>
        </p:txBody>
      </p:sp>
    </p:spTree>
    <p:extLst>
      <p:ext uri="{BB962C8B-B14F-4D97-AF65-F5344CB8AC3E}">
        <p14:creationId xmlns:p14="http://schemas.microsoft.com/office/powerpoint/2010/main" val="72119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74249C-7A06-0042-894F-2DD4ACB4173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08F20B34-D3FB-F14B-B9B0-5D5028EED2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6D27229-40F3-3A4C-8BEA-E48AD8BA41F6}"/>
              </a:ext>
            </a:extLst>
          </p:cNvPr>
          <p:cNvSpPr txBox="1"/>
          <p:nvPr/>
        </p:nvSpPr>
        <p:spPr>
          <a:xfrm>
            <a:off x="2026023" y="1945875"/>
            <a:ext cx="4025153" cy="3847207"/>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Why use this activity?</a:t>
            </a:r>
            <a:r>
              <a:rPr lang="en-GB" sz="1100" b="1" dirty="0">
                <a:solidFill>
                  <a:srgbClr val="369236"/>
                </a:solidFill>
                <a:latin typeface="Arial" panose="020B0604020202020204" pitchFamily="34" charset="0"/>
                <a:cs typeface="Arial" panose="020B0604020202020204" pitchFamily="34" charset="0"/>
              </a:rPr>
              <a:t> </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This lesson was created in partnership with teachers </a:t>
            </a:r>
            <a:r>
              <a:rPr lang="en-GB" sz="1100" dirty="0">
                <a:latin typeface="Arial" panose="020B0604020202020204" pitchFamily="34" charset="0"/>
                <a:cs typeface="Arial" panose="020B0604020202020204" pitchFamily="34" charset="0"/>
              </a:rPr>
              <a:t>to make sure that it links to the curriculum and enhances learning. </a:t>
            </a:r>
          </a:p>
          <a:p>
            <a:endParaRPr lang="en-GB"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The lesson helps to </a:t>
            </a:r>
            <a:r>
              <a:rPr lang="en-GB" sz="1100" b="1" dirty="0">
                <a:latin typeface="Arial" panose="020B0604020202020204" pitchFamily="34" charset="0"/>
                <a:cs typeface="Arial" panose="020B0604020202020204" pitchFamily="34" charset="0"/>
              </a:rPr>
              <a:t>inform, inspire and empower children </a:t>
            </a:r>
            <a:r>
              <a:rPr lang="en-GB" sz="1100" dirty="0">
                <a:latin typeface="Arial" panose="020B0604020202020204" pitchFamily="34" charset="0"/>
                <a:cs typeface="Arial" panose="020B0604020202020204" pitchFamily="34" charset="0"/>
              </a:rPr>
              <a:t>to get their voice heard and bring about change.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It also encourages pupils to become </a:t>
            </a:r>
            <a:r>
              <a:rPr lang="en-GB" sz="1100" b="1" dirty="0">
                <a:latin typeface="Arial" panose="020B0604020202020204" pitchFamily="34" charset="0"/>
                <a:cs typeface="Arial" panose="020B0604020202020204" pitchFamily="34" charset="0"/>
              </a:rPr>
              <a:t>active citizens </a:t>
            </a:r>
            <a:r>
              <a:rPr lang="en-GB" sz="1100" dirty="0">
                <a:latin typeface="Arial" panose="020B0604020202020204" pitchFamily="34" charset="0"/>
                <a:cs typeface="Arial" panose="020B0604020202020204" pitchFamily="34" charset="0"/>
              </a:rPr>
              <a:t>who make a positive contribution to society, helping to fulfil the requirements of </a:t>
            </a:r>
            <a:r>
              <a:rPr lang="en-GB" sz="1100" b="1" dirty="0">
                <a:latin typeface="Arial" panose="020B0604020202020204" pitchFamily="34" charset="0"/>
                <a:cs typeface="Arial" panose="020B0604020202020204" pitchFamily="34" charset="0"/>
              </a:rPr>
              <a:t>Ofsted</a:t>
            </a:r>
            <a:r>
              <a:rPr lang="en-GB" sz="1100" dirty="0">
                <a:latin typeface="Arial" panose="020B0604020202020204" pitchFamily="34" charset="0"/>
                <a:cs typeface="Arial" panose="020B0604020202020204" pitchFamily="34" charset="0"/>
              </a:rPr>
              <a:t> and promote </a:t>
            </a:r>
            <a:r>
              <a:rPr lang="en-GB" sz="1100" b="1" dirty="0">
                <a:latin typeface="Arial" panose="020B0604020202020204" pitchFamily="34" charset="0"/>
                <a:cs typeface="Arial" panose="020B0604020202020204" pitchFamily="34" charset="0"/>
              </a:rPr>
              <a:t>British values</a:t>
            </a:r>
            <a:r>
              <a:rPr lang="en-GB"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This PowerPoint could form part of your audit and action plan for the </a:t>
            </a:r>
            <a:r>
              <a:rPr lang="en-GB" sz="1100" b="1" dirty="0">
                <a:latin typeface="Arial" panose="020B0604020202020204" pitchFamily="34" charset="0"/>
                <a:cs typeface="Arial" panose="020B0604020202020204" pitchFamily="34" charset="0"/>
              </a:rPr>
              <a:t>UNICEF Rights Respecting Schools Award</a:t>
            </a:r>
            <a:r>
              <a:rPr lang="en-GB" sz="1100" dirty="0">
                <a:latin typeface="Arial" panose="020B0604020202020204" pitchFamily="34" charset="0"/>
                <a:cs typeface="Arial" panose="020B0604020202020204" pitchFamily="34" charset="0"/>
              </a:rPr>
              <a:t>, or as part of your </a:t>
            </a:r>
            <a:r>
              <a:rPr lang="en-GB" sz="1100" b="1" dirty="0">
                <a:latin typeface="Arial" panose="020B0604020202020204" pitchFamily="34" charset="0"/>
                <a:cs typeface="Arial" panose="020B0604020202020204" pitchFamily="34" charset="0"/>
              </a:rPr>
              <a:t>Eco-Schools Award </a:t>
            </a:r>
            <a:r>
              <a:rPr lang="en-GB" sz="1100" dirty="0">
                <a:latin typeface="Arial" panose="020B0604020202020204" pitchFamily="34" charset="0"/>
                <a:cs typeface="Arial" panose="020B0604020202020204" pitchFamily="34" charset="0"/>
              </a:rPr>
              <a:t>action plan.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It includes </a:t>
            </a:r>
            <a:r>
              <a:rPr lang="en-GB" sz="1100" b="1" dirty="0">
                <a:latin typeface="Arial" panose="020B0604020202020204" pitchFamily="34" charset="0"/>
                <a:cs typeface="Arial" panose="020B0604020202020204" pitchFamily="34" charset="0"/>
              </a:rPr>
              <a:t>flexible resources </a:t>
            </a:r>
            <a:r>
              <a:rPr lang="en-GB" sz="1100" dirty="0">
                <a:latin typeface="Arial" panose="020B0604020202020204" pitchFamily="34" charset="0"/>
                <a:cs typeface="Arial" panose="020B0604020202020204" pitchFamily="34" charset="0"/>
              </a:rPr>
              <a:t>that can be used with small groups, a whole class, the entire school or the </a:t>
            </a:r>
            <a:r>
              <a:rPr lang="en-GB" sz="1100" b="1" dirty="0">
                <a:latin typeface="Arial" panose="020B0604020202020204" pitchFamily="34" charset="0"/>
                <a:cs typeface="Arial" panose="020B0604020202020204" pitchFamily="34" charset="0"/>
              </a:rPr>
              <a:t>School Council</a:t>
            </a:r>
            <a:r>
              <a:rPr lang="en-GB" sz="11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Use this lesson to get people in your local area recycling more, helping to </a:t>
            </a:r>
            <a:r>
              <a:rPr lang="en-GB" sz="1100" b="1" dirty="0">
                <a:latin typeface="Arial" panose="020B0604020202020204" pitchFamily="34" charset="0"/>
                <a:cs typeface="Arial" panose="020B0604020202020204" pitchFamily="34" charset="0"/>
              </a:rPr>
              <a:t>conserve our planet’s precious resources.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By submitting the work your pupils produce in this lesson, you’ll be in with a chance to </a:t>
            </a:r>
            <a:r>
              <a:rPr lang="en-GB" sz="1100" b="1" dirty="0">
                <a:latin typeface="Arial" panose="020B0604020202020204" pitchFamily="34" charset="0"/>
                <a:cs typeface="Arial" panose="020B0604020202020204" pitchFamily="34" charset="0"/>
              </a:rPr>
              <a:t>win great prizes</a:t>
            </a:r>
            <a:r>
              <a:rPr lang="en-GB" sz="1100"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567D9FFF-3203-284C-8D73-6E9542675309}"/>
              </a:ext>
            </a:extLst>
          </p:cNvPr>
          <p:cNvSpPr txBox="1"/>
          <p:nvPr/>
        </p:nvSpPr>
        <p:spPr>
          <a:xfrm>
            <a:off x="6112478" y="1945875"/>
            <a:ext cx="3990746" cy="2492990"/>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Who produced this activity?</a:t>
            </a: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Recycle Now </a:t>
            </a:r>
            <a:r>
              <a:rPr lang="en-US" sz="1100" dirty="0">
                <a:latin typeface="Arial" panose="020B0604020202020204" pitchFamily="34" charset="0"/>
                <a:cs typeface="Arial" panose="020B0604020202020204" pitchFamily="34" charset="0"/>
              </a:rPr>
              <a:t>is an established brand that campaigns to encourage and motivate citizens to recycle more things, more often, from all around the home. We use our evidence, interventions and ground-breaking </a:t>
            </a:r>
            <a:r>
              <a:rPr lang="en-GB" sz="1100" dirty="0">
                <a:latin typeface="Arial" panose="020B0604020202020204" pitchFamily="34" charset="0"/>
                <a:cs typeface="Arial" panose="020B0604020202020204" pitchFamily="34" charset="0"/>
              </a:rPr>
              <a:t>behaviour</a:t>
            </a:r>
            <a:r>
              <a:rPr lang="en-US" sz="1100" dirty="0">
                <a:latin typeface="Arial" panose="020B0604020202020204" pitchFamily="34" charset="0"/>
                <a:cs typeface="Arial" panose="020B0604020202020204" pitchFamily="34" charset="0"/>
              </a:rPr>
              <a:t> change theory to motivate citizens to recycle.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For more information about Recycle Now visit: </a:t>
            </a:r>
            <a:r>
              <a:rPr lang="en-US" sz="1100" dirty="0">
                <a:latin typeface="Arial" panose="020B0604020202020204" pitchFamily="34" charset="0"/>
                <a:cs typeface="Arial" panose="020B0604020202020204" pitchFamily="34" charset="0"/>
                <a:hlinkClick r:id="rId5"/>
              </a:rPr>
              <a:t>www.recyclenow.com</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You can also help to encourage recycling by adding the Recycling Locator to your website – email: </a:t>
            </a:r>
            <a:r>
              <a:rPr lang="en-US" sz="1100" dirty="0">
                <a:latin typeface="Arial" panose="020B0604020202020204" pitchFamily="34" charset="0"/>
                <a:cs typeface="Arial" panose="020B0604020202020204" pitchFamily="34" charset="0"/>
                <a:hlinkClick r:id="rId6"/>
              </a:rPr>
              <a:t>partnerenquiries@wrap.org.uk</a:t>
            </a:r>
            <a:endParaRPr lang="en-US" sz="11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0C9620B-B5F4-0345-B772-224B763AB0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47192" y="226001"/>
            <a:ext cx="6908800" cy="1397000"/>
          </a:xfrm>
          <a:prstGeom prst="rect">
            <a:avLst/>
          </a:prstGeom>
        </p:spPr>
      </p:pic>
    </p:spTree>
    <p:extLst>
      <p:ext uri="{BB962C8B-B14F-4D97-AF65-F5344CB8AC3E}">
        <p14:creationId xmlns:p14="http://schemas.microsoft.com/office/powerpoint/2010/main" val="352473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EDF2A1-65CA-473A-86E2-0082FC8D19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02304D4-9FFD-2445-9D1A-1F32C539967B}"/>
              </a:ext>
            </a:extLst>
          </p:cNvPr>
          <p:cNvSpPr txBox="1"/>
          <p:nvPr/>
        </p:nvSpPr>
        <p:spPr>
          <a:xfrm>
            <a:off x="859660" y="1678556"/>
            <a:ext cx="5178312" cy="3400931"/>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PSHE Association Programme of Study, England</a:t>
            </a:r>
          </a:p>
          <a:p>
            <a:r>
              <a:rPr lang="en-GB" sz="1100" i="1" dirty="0">
                <a:latin typeface="Arial" panose="020B0604020202020204" pitchFamily="34" charset="0"/>
                <a:cs typeface="Arial" panose="020B0604020202020204" pitchFamily="34" charset="0"/>
              </a:rPr>
              <a:t>Core Theme 3: Living in the wider world</a:t>
            </a:r>
          </a:p>
          <a:p>
            <a:endParaRPr lang="en-GB" sz="1100"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KS2</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 to research, discuss and debate topical issues, problems and events that are of concern to them and offer their recommendations to appropriate people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L7. that they have different kinds of responsibilities, rights and duties at home, at school, in the community and towards the environment; to continue to develop the skills to exercise these responsibilities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L10. to recognise the role of voluntary, community and pressure groups, especially in relation to health and wellbeing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L15. that resources can be allocated in different ways and that these economic choices affect individuals, communities and the sustainability of the environment across the world</a:t>
            </a:r>
          </a:p>
          <a:p>
            <a:pPr lvl="0"/>
            <a:endParaRPr lang="en-GB" sz="1300" b="1" dirty="0">
              <a:solidFill>
                <a:srgbClr val="369236"/>
              </a:solidFill>
              <a:latin typeface="Arial" panose="020B0604020202020204" pitchFamily="34" charset="0"/>
              <a:cs typeface="Arial" panose="020B0604020202020204" pitchFamily="34" charset="0"/>
            </a:endParaRPr>
          </a:p>
          <a:p>
            <a:pPr lvl="0"/>
            <a:r>
              <a:rPr lang="en-GB" sz="1300" b="1" dirty="0">
                <a:solidFill>
                  <a:srgbClr val="369236"/>
                </a:solidFill>
                <a:latin typeface="Arial" panose="020B0604020202020204" pitchFamily="34" charset="0"/>
                <a:cs typeface="Arial" panose="020B0604020202020204" pitchFamily="34" charset="0"/>
              </a:rPr>
              <a:t>Northern Ireland, Key Stage 2</a:t>
            </a:r>
            <a:endParaRPr lang="en-GB" sz="1100" b="1" i="1" dirty="0">
              <a:solidFill>
                <a:prstClr val="black"/>
              </a:solidFill>
              <a:latin typeface="Arial" panose="020B0604020202020204" pitchFamily="34" charset="0"/>
              <a:cs typeface="Arial" panose="020B0604020202020204" pitchFamily="34" charset="0"/>
            </a:endParaRPr>
          </a:p>
          <a:p>
            <a:pPr lvl="0"/>
            <a:r>
              <a:rPr lang="en-GB" sz="1100" i="1" dirty="0">
                <a:solidFill>
                  <a:prstClr val="black"/>
                </a:solidFill>
                <a:latin typeface="Arial" panose="020B0604020202020204" pitchFamily="34" charset="0"/>
                <a:cs typeface="Arial" panose="020B0604020202020204" pitchFamily="34" charset="0"/>
              </a:rPr>
              <a:t>The World Around Us</a:t>
            </a:r>
          </a:p>
          <a:p>
            <a:pPr marL="171450" lvl="0" indent="-171450">
              <a:buFont typeface="Arial" panose="020B0604020202020204" pitchFamily="34" charset="0"/>
              <a:buChar char="•"/>
            </a:pPr>
            <a:r>
              <a:rPr lang="en-US" sz="1100" dirty="0">
                <a:solidFill>
                  <a:prstClr val="black"/>
                </a:solidFill>
                <a:latin typeface="Arial" panose="020B0604020202020204" pitchFamily="34" charset="0"/>
                <a:cs typeface="Arial" panose="020B0604020202020204" pitchFamily="34" charset="0"/>
              </a:rPr>
              <a:t>pupils should be enabled to explore how waste can be reduced, reused or recycled and how this can be beneficial.</a:t>
            </a:r>
            <a:endParaRPr lang="en-US" dirty="0"/>
          </a:p>
        </p:txBody>
      </p:sp>
      <p:sp>
        <p:nvSpPr>
          <p:cNvPr id="9" name="TextBox 8">
            <a:extLst>
              <a:ext uri="{FF2B5EF4-FFF2-40B4-BE49-F238E27FC236}">
                <a16:creationId xmlns:a16="http://schemas.microsoft.com/office/drawing/2014/main" id="{DB914EF3-67C1-6A49-8042-79D8D93E2B53}"/>
              </a:ext>
            </a:extLst>
          </p:cNvPr>
          <p:cNvSpPr txBox="1"/>
          <p:nvPr/>
        </p:nvSpPr>
        <p:spPr>
          <a:xfrm>
            <a:off x="6096000" y="1678556"/>
            <a:ext cx="5338108" cy="4185761"/>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Science, Year 4</a:t>
            </a:r>
          </a:p>
          <a:p>
            <a:r>
              <a:rPr lang="en-GB" sz="1100" i="1" dirty="0">
                <a:latin typeface="Arial" panose="020B0604020202020204" pitchFamily="34" charset="0"/>
                <a:cs typeface="Arial" panose="020B0604020202020204" pitchFamily="34" charset="0"/>
              </a:rPr>
              <a:t>Living things and their habitats</a:t>
            </a:r>
            <a:endParaRPr lang="en-GB" sz="1300" b="1" dirty="0">
              <a:solidFill>
                <a:srgbClr val="369236"/>
              </a:solidFill>
              <a:latin typeface="Arial" panose="020B0604020202020204" pitchFamily="34" charset="0"/>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recognise that environments can change and that this can sometimes pose dangers to living things.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(Pupils should explore examples of human impact (both positive and negative) on environments, for example, the positive effects of nature reserves, ecologically planned parks, or garden ponds, and the negative effects of population and development, litter or deforestation)</a:t>
            </a:r>
            <a:endParaRPr lang="en-GB" sz="1100" i="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Ofsted School inspection handbook</a:t>
            </a:r>
          </a:p>
          <a:p>
            <a:r>
              <a:rPr lang="en-GB" sz="1100" dirty="0">
                <a:latin typeface="Arial" panose="020B0604020202020204" pitchFamily="34" charset="0"/>
                <a:cs typeface="Arial" panose="020B0604020202020204" pitchFamily="34" charset="0"/>
              </a:rPr>
              <a:t>'Pupils' spiritual, moral, social and cultural development (SMSC) equips them to be thoughtful, caring and active citizens in school and in wider society.’</a:t>
            </a:r>
          </a:p>
          <a:p>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Promoting fundamental British values as part of SMSC in schools</a:t>
            </a:r>
          </a:p>
          <a:p>
            <a:r>
              <a:rPr lang="en-GB" sz="1100" dirty="0">
                <a:latin typeface="Arial" panose="020B0604020202020204" pitchFamily="34" charset="0"/>
                <a:cs typeface="Arial" panose="020B0604020202020204" pitchFamily="34" charset="0"/>
              </a:rPr>
              <a:t>'Through their provision of SMSC, schools should… encourage students to accept responsibility for their behaviour, show initiative, and to understand how they can contribute positively to the lives of those living and working in the locality of the school and to society more widely.’</a:t>
            </a:r>
          </a:p>
          <a:p>
            <a:endParaRPr lang="en-GB" sz="1100" b="1" dirty="0">
              <a:latin typeface="Arial" panose="020B0604020202020204" pitchFamily="34" charset="0"/>
              <a:cs typeface="Arial" panose="020B0604020202020204" pitchFamily="34" charset="0"/>
            </a:endParaRPr>
          </a:p>
          <a:p>
            <a:r>
              <a:rPr lang="en-GB" sz="1100" b="1" dirty="0" err="1">
                <a:solidFill>
                  <a:srgbClr val="369236"/>
                </a:solidFill>
                <a:latin typeface="Arial" panose="020B0604020202020204" pitchFamily="34" charset="0"/>
                <a:cs typeface="Arial" panose="020B0604020202020204" pitchFamily="34" charset="0"/>
              </a:rPr>
              <a:t>Unicef</a:t>
            </a:r>
            <a:r>
              <a:rPr lang="en-GB" sz="1100" b="1" dirty="0">
                <a:solidFill>
                  <a:srgbClr val="369236"/>
                </a:solidFill>
                <a:latin typeface="Arial" panose="020B0604020202020204" pitchFamily="34" charset="0"/>
                <a:cs typeface="Arial" panose="020B0604020202020204" pitchFamily="34" charset="0"/>
              </a:rPr>
              <a:t> Level 1 Rights Respecting Schools Award</a:t>
            </a:r>
          </a:p>
          <a:p>
            <a:r>
              <a:rPr lang="en-GB" sz="1100" dirty="0">
                <a:latin typeface="Arial" panose="020B0604020202020204" pitchFamily="34" charset="0"/>
                <a:cs typeface="Arial" panose="020B0604020202020204" pitchFamily="34" charset="0"/>
              </a:rPr>
              <a:t>'Children and young people are beginning to see themselves as rights respecting global citizens and advocates for fairness and children’s rights locally and globally.’</a:t>
            </a:r>
          </a:p>
        </p:txBody>
      </p:sp>
    </p:spTree>
    <p:extLst>
      <p:ext uri="{BB962C8B-B14F-4D97-AF65-F5344CB8AC3E}">
        <p14:creationId xmlns:p14="http://schemas.microsoft.com/office/powerpoint/2010/main" val="225964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4E06D-2C04-AB47-AA8B-0EDD2F6187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5880"/>
            <a:ext cx="12192000" cy="6858000"/>
          </a:xfrm>
          <a:prstGeom prst="rect">
            <a:avLst/>
          </a:prstGeom>
        </p:spPr>
      </p:pic>
      <p:pic>
        <p:nvPicPr>
          <p:cNvPr id="3" name="Picture 2">
            <a:extLst>
              <a:ext uri="{FF2B5EF4-FFF2-40B4-BE49-F238E27FC236}">
                <a16:creationId xmlns:a16="http://schemas.microsoft.com/office/drawing/2014/main" id="{2716CFF6-7CCF-7840-AB6B-3729CC300E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917" t="18224" r="28203" b="18578"/>
          <a:stretch/>
        </p:blipFill>
        <p:spPr>
          <a:xfrm>
            <a:off x="6405608" y="-232368"/>
            <a:ext cx="2643733" cy="2563484"/>
          </a:xfrm>
          <a:prstGeom prst="ellipse">
            <a:avLst/>
          </a:prstGeom>
        </p:spPr>
      </p:pic>
      <p:sp>
        <p:nvSpPr>
          <p:cNvPr id="41" name="Oval 40">
            <a:extLst>
              <a:ext uri="{FF2B5EF4-FFF2-40B4-BE49-F238E27FC236}">
                <a16:creationId xmlns:a16="http://schemas.microsoft.com/office/drawing/2014/main" id="{375D75CB-1F99-9545-99BF-FF64B37AFBB4}"/>
              </a:ext>
            </a:extLst>
          </p:cNvPr>
          <p:cNvSpPr>
            <a:spLocks noChangeAspect="1"/>
          </p:cNvSpPr>
          <p:nvPr/>
        </p:nvSpPr>
        <p:spPr>
          <a:xfrm>
            <a:off x="-200673" y="1149791"/>
            <a:ext cx="2591627" cy="2597440"/>
          </a:xfrm>
          <a:prstGeom prst="ellipse">
            <a:avLst/>
          </a:prstGeom>
          <a:blipFill dpi="0" rotWithShape="0">
            <a:blip r:embed="rId5" cstate="screen">
              <a:extLst>
                <a:ext uri="{28A0092B-C50C-407E-A947-70E740481C1C}">
                  <a14:useLocalDpi xmlns:a14="http://schemas.microsoft.com/office/drawing/2010/main"/>
                </a:ext>
              </a:extLst>
            </a:blip>
            <a:srcRect/>
            <a:stretch>
              <a:fillRect l="-28731" t="846" r="-28955" b="8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ECF911B-7CD8-8945-B0A2-98C1968A80AB}"/>
              </a:ext>
            </a:extLst>
          </p:cNvPr>
          <p:cNvSpPr>
            <a:spLocks noChangeAspect="1"/>
          </p:cNvSpPr>
          <p:nvPr/>
        </p:nvSpPr>
        <p:spPr>
          <a:xfrm>
            <a:off x="2999656" y="-243408"/>
            <a:ext cx="2591627" cy="2597440"/>
          </a:xfrm>
          <a:prstGeom prst="ellipse">
            <a:avLst/>
          </a:prstGeom>
          <a:blipFill dpi="0" rotWithShape="0">
            <a:blip r:embed="rId6" cstate="screen">
              <a:extLst>
                <a:ext uri="{28A0092B-C50C-407E-A947-70E740481C1C}">
                  <a14:useLocalDpi xmlns:a14="http://schemas.microsoft.com/office/drawing/2010/main"/>
                </a:ext>
              </a:extLst>
            </a:blip>
            <a:srcRect/>
            <a:stretch>
              <a:fillRect l="-28370" t="2877" r="-28597" b="28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BB8E6BC0-16D8-AC41-BD7F-4FD6F50500D8}"/>
              </a:ext>
            </a:extLst>
          </p:cNvPr>
          <p:cNvSpPr>
            <a:spLocks noChangeAspect="1"/>
          </p:cNvSpPr>
          <p:nvPr/>
        </p:nvSpPr>
        <p:spPr>
          <a:xfrm>
            <a:off x="9705453" y="926827"/>
            <a:ext cx="2591627" cy="2597440"/>
          </a:xfrm>
          <a:prstGeom prst="ellipse">
            <a:avLst/>
          </a:prstGeom>
          <a:blipFill dpi="0" rotWithShape="0">
            <a:blip r:embed="rId7" cstate="screen">
              <a:extLst>
                <a:ext uri="{28A0092B-C50C-407E-A947-70E740481C1C}">
                  <a14:useLocalDpi xmlns:a14="http://schemas.microsoft.com/office/drawing/2010/main"/>
                </a:ext>
              </a:extLst>
            </a:blip>
            <a:srcRect/>
            <a:stretch>
              <a:fillRect l="-35316" t="797" r="-35542" b="7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248106A1-6FBE-FA4A-80AE-5F97D1699188}"/>
              </a:ext>
            </a:extLst>
          </p:cNvPr>
          <p:cNvSpPr>
            <a:spLocks noChangeAspect="1"/>
          </p:cNvSpPr>
          <p:nvPr/>
        </p:nvSpPr>
        <p:spPr>
          <a:xfrm>
            <a:off x="8976320" y="4221088"/>
            <a:ext cx="2591627" cy="2597440"/>
          </a:xfrm>
          <a:prstGeom prst="ellipse">
            <a:avLst/>
          </a:prstGeom>
          <a:blipFill dpi="0" rotWithShape="0">
            <a:blip r:embed="rId8" cstate="screen">
              <a:extLst>
                <a:ext uri="{28A0092B-C50C-407E-A947-70E740481C1C}">
                  <a14:useLocalDpi xmlns:a14="http://schemas.microsoft.com/office/drawing/2010/main"/>
                </a:ext>
              </a:extLst>
            </a:blip>
            <a:srcRect/>
            <a:stretch>
              <a:fillRect l="-35316" t="797" r="-35542" b="7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7006243A-E13F-974D-A6C9-1C2C111E5D2F}"/>
              </a:ext>
            </a:extLst>
          </p:cNvPr>
          <p:cNvSpPr>
            <a:spLocks noChangeAspect="1"/>
          </p:cNvSpPr>
          <p:nvPr/>
        </p:nvSpPr>
        <p:spPr>
          <a:xfrm>
            <a:off x="5087888" y="4437112"/>
            <a:ext cx="2591627" cy="2597440"/>
          </a:xfrm>
          <a:prstGeom prst="ellipse">
            <a:avLst/>
          </a:prstGeom>
          <a:blipFill dpi="0" rotWithShape="0">
            <a:blip r:embed="rId9" cstate="screen">
              <a:extLst>
                <a:ext uri="{28A0092B-C50C-407E-A947-70E740481C1C}">
                  <a14:useLocalDpi xmlns:a14="http://schemas.microsoft.com/office/drawing/2010/main"/>
                </a:ext>
              </a:extLst>
            </a:blip>
            <a:srcRect/>
            <a:stretch>
              <a:fillRect l="-35316" t="797" r="-35542" b="7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F915E2C-10D6-F149-AC87-603A573BEA8C}"/>
              </a:ext>
            </a:extLst>
          </p:cNvPr>
          <p:cNvSpPr>
            <a:spLocks noChangeAspect="1"/>
          </p:cNvSpPr>
          <p:nvPr/>
        </p:nvSpPr>
        <p:spPr>
          <a:xfrm>
            <a:off x="1226615" y="4293096"/>
            <a:ext cx="2591627" cy="2597440"/>
          </a:xfrm>
          <a:prstGeom prst="ellipse">
            <a:avLst/>
          </a:prstGeom>
          <a:blipFill dpi="0" rotWithShape="0">
            <a:blip r:embed="rId10" cstate="screen">
              <a:extLst>
                <a:ext uri="{28A0092B-C50C-407E-A947-70E740481C1C}">
                  <a14:useLocalDpi xmlns:a14="http://schemas.microsoft.com/office/drawing/2010/main"/>
                </a:ext>
              </a:extLst>
            </a:blip>
            <a:srcRect/>
            <a:stretch>
              <a:fillRect l="-82000" t="2000" r="-14000" b="7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 up of a necklace&#10;&#10;Description automatically generated">
            <a:extLst>
              <a:ext uri="{FF2B5EF4-FFF2-40B4-BE49-F238E27FC236}">
                <a16:creationId xmlns:a16="http://schemas.microsoft.com/office/drawing/2014/main" id="{BFCB362F-9E7F-8C4A-ABFB-FD46047185F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2965" y="1076400"/>
            <a:ext cx="2733839" cy="2854671"/>
          </a:xfrm>
          <a:prstGeom prst="rect">
            <a:avLst/>
          </a:prstGeom>
        </p:spPr>
      </p:pic>
      <p:pic>
        <p:nvPicPr>
          <p:cNvPr id="33" name="Picture 32" descr="A close up of a necklace&#10;&#10;Description automatically generated">
            <a:extLst>
              <a:ext uri="{FF2B5EF4-FFF2-40B4-BE49-F238E27FC236}">
                <a16:creationId xmlns:a16="http://schemas.microsoft.com/office/drawing/2014/main" id="{BCF419E4-FDFA-8248-A7E2-8CE2B2DB8E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10801" y="-349378"/>
            <a:ext cx="2733839" cy="2854671"/>
          </a:xfrm>
          <a:prstGeom prst="rect">
            <a:avLst/>
          </a:prstGeom>
        </p:spPr>
      </p:pic>
      <p:pic>
        <p:nvPicPr>
          <p:cNvPr id="34" name="Picture 33" descr="A close up of a necklace&#10;&#10;Description automatically generated">
            <a:extLst>
              <a:ext uri="{FF2B5EF4-FFF2-40B4-BE49-F238E27FC236}">
                <a16:creationId xmlns:a16="http://schemas.microsoft.com/office/drawing/2014/main" id="{DE34A490-13EC-AE4D-ADFB-B42E86B108F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38538" y="-410813"/>
            <a:ext cx="2733839" cy="2854671"/>
          </a:xfrm>
          <a:prstGeom prst="rect">
            <a:avLst/>
          </a:prstGeom>
        </p:spPr>
      </p:pic>
      <p:pic>
        <p:nvPicPr>
          <p:cNvPr id="35" name="Picture 34" descr="A close up of a necklace&#10;&#10;Description automatically generated">
            <a:extLst>
              <a:ext uri="{FF2B5EF4-FFF2-40B4-BE49-F238E27FC236}">
                <a16:creationId xmlns:a16="http://schemas.microsoft.com/office/drawing/2014/main" id="{97837E52-80CC-E04E-BE86-9E23E9C5A08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31767" y="820283"/>
            <a:ext cx="2733839" cy="2854671"/>
          </a:xfrm>
          <a:prstGeom prst="rect">
            <a:avLst/>
          </a:prstGeom>
        </p:spPr>
      </p:pic>
      <p:pic>
        <p:nvPicPr>
          <p:cNvPr id="36" name="Picture 35" descr="A close up of a necklace&#10;&#10;Description automatically generated">
            <a:extLst>
              <a:ext uri="{FF2B5EF4-FFF2-40B4-BE49-F238E27FC236}">
                <a16:creationId xmlns:a16="http://schemas.microsoft.com/office/drawing/2014/main" id="{7F17DB15-DA7B-8846-BE7B-7CD918D1530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94419" y="4128874"/>
            <a:ext cx="2733839" cy="2854671"/>
          </a:xfrm>
          <a:prstGeom prst="rect">
            <a:avLst/>
          </a:prstGeom>
        </p:spPr>
      </p:pic>
      <p:pic>
        <p:nvPicPr>
          <p:cNvPr id="37" name="Picture 36" descr="A close up of a necklace&#10;&#10;Description automatically generated">
            <a:extLst>
              <a:ext uri="{FF2B5EF4-FFF2-40B4-BE49-F238E27FC236}">
                <a16:creationId xmlns:a16="http://schemas.microsoft.com/office/drawing/2014/main" id="{3F4828C6-BDE2-0749-B87E-9C3B942B40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19658" y="4264676"/>
            <a:ext cx="2733839" cy="2854671"/>
          </a:xfrm>
          <a:prstGeom prst="rect">
            <a:avLst/>
          </a:prstGeom>
        </p:spPr>
      </p:pic>
      <p:pic>
        <p:nvPicPr>
          <p:cNvPr id="38" name="Picture 37" descr="A close up of a necklace&#10;&#10;Description automatically generated">
            <a:extLst>
              <a:ext uri="{FF2B5EF4-FFF2-40B4-BE49-F238E27FC236}">
                <a16:creationId xmlns:a16="http://schemas.microsoft.com/office/drawing/2014/main" id="{B481D8AF-F3AD-B844-9E11-A2BBC945D4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60484" y="4166769"/>
            <a:ext cx="2733839" cy="2854671"/>
          </a:xfrm>
          <a:prstGeom prst="rect">
            <a:avLst/>
          </a:prstGeom>
        </p:spPr>
      </p:pic>
      <p:pic>
        <p:nvPicPr>
          <p:cNvPr id="7" name="Picture 6">
            <a:extLst>
              <a:ext uri="{FF2B5EF4-FFF2-40B4-BE49-F238E27FC236}">
                <a16:creationId xmlns:a16="http://schemas.microsoft.com/office/drawing/2014/main" id="{ADFA194E-A3AB-7445-A398-A8D4A0844D83}"/>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946877" y="2091351"/>
            <a:ext cx="8298245" cy="2712267"/>
          </a:xfrm>
          <a:prstGeom prst="rect">
            <a:avLst/>
          </a:prstGeom>
        </p:spPr>
      </p:pic>
      <p:pic>
        <p:nvPicPr>
          <p:cNvPr id="9" name="Picture 8">
            <a:extLst>
              <a:ext uri="{FF2B5EF4-FFF2-40B4-BE49-F238E27FC236}">
                <a16:creationId xmlns:a16="http://schemas.microsoft.com/office/drawing/2014/main" id="{C1B2F1A8-CE26-4342-93FE-DADEFAF982F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06397" y="3479987"/>
            <a:ext cx="7425666" cy="796187"/>
          </a:xfrm>
          <a:prstGeom prst="rect">
            <a:avLst/>
          </a:prstGeom>
        </p:spPr>
      </p:pic>
      <p:pic>
        <p:nvPicPr>
          <p:cNvPr id="11" name="Picture 10">
            <a:extLst>
              <a:ext uri="{FF2B5EF4-FFF2-40B4-BE49-F238E27FC236}">
                <a16:creationId xmlns:a16="http://schemas.microsoft.com/office/drawing/2014/main" id="{F5AD6DDD-21A8-1742-9383-B1314894DD6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00297" y="2446827"/>
            <a:ext cx="4078429" cy="568705"/>
          </a:xfrm>
          <a:prstGeom prst="rect">
            <a:avLst/>
          </a:prstGeom>
        </p:spPr>
      </p:pic>
      <p:pic>
        <p:nvPicPr>
          <p:cNvPr id="13" name="Picture 12">
            <a:extLst>
              <a:ext uri="{FF2B5EF4-FFF2-40B4-BE49-F238E27FC236}">
                <a16:creationId xmlns:a16="http://schemas.microsoft.com/office/drawing/2014/main" id="{CF3D68CC-B4CD-B149-B451-A18B6CB6030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1207" t="35640" r="980" b="41538"/>
          <a:stretch/>
        </p:blipFill>
        <p:spPr>
          <a:xfrm>
            <a:off x="1979318" y="3003083"/>
            <a:ext cx="8277284" cy="616016"/>
          </a:xfrm>
          <a:prstGeom prst="rect">
            <a:avLst/>
          </a:prstGeom>
        </p:spPr>
      </p:pic>
    </p:spTree>
    <p:extLst>
      <p:ext uri="{BB962C8B-B14F-4D97-AF65-F5344CB8AC3E}">
        <p14:creationId xmlns:p14="http://schemas.microsoft.com/office/powerpoint/2010/main" val="28464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2CB3A-FA74-404C-BE02-9D9C04B9A1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A4F9F52-53A5-D645-A53E-C833AAEA2E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25" t="352" r="25309" b="-352"/>
          <a:stretch/>
        </p:blipFill>
        <p:spPr>
          <a:xfrm>
            <a:off x="9097088" y="1337478"/>
            <a:ext cx="3315444" cy="3312392"/>
          </a:xfrm>
          <a:prstGeom prst="ellipse">
            <a:avLst/>
          </a:prstGeom>
        </p:spPr>
      </p:pic>
      <p:pic>
        <p:nvPicPr>
          <p:cNvPr id="38" name="Picture 37">
            <a:extLst>
              <a:ext uri="{FF2B5EF4-FFF2-40B4-BE49-F238E27FC236}">
                <a16:creationId xmlns:a16="http://schemas.microsoft.com/office/drawing/2014/main" id="{FA59AB37-F05E-5C43-90A4-085FC32DEB3C}"/>
              </a:ext>
            </a:extLst>
          </p:cNvPr>
          <p:cNvPicPr>
            <a:picLocks/>
          </p:cNvPicPr>
          <p:nvPr/>
        </p:nvPicPr>
        <p:blipFill rotWithShape="1">
          <a:blip r:embed="rId5">
            <a:extLst>
              <a:ext uri="{28A0092B-C50C-407E-A947-70E740481C1C}">
                <a14:useLocalDpi xmlns:a14="http://schemas.microsoft.com/office/drawing/2010/main"/>
              </a:ext>
            </a:extLst>
          </a:blip>
          <a:srcRect l="12624" t="11058" r="16893" b="-9302"/>
          <a:stretch/>
        </p:blipFill>
        <p:spPr>
          <a:xfrm>
            <a:off x="6744072" y="4185920"/>
            <a:ext cx="3484880" cy="3434079"/>
          </a:xfrm>
          <a:prstGeom prst="ellipse">
            <a:avLst/>
          </a:prstGeom>
        </p:spPr>
      </p:pic>
      <p:pic>
        <p:nvPicPr>
          <p:cNvPr id="39" name="Picture 38">
            <a:extLst>
              <a:ext uri="{FF2B5EF4-FFF2-40B4-BE49-F238E27FC236}">
                <a16:creationId xmlns:a16="http://schemas.microsoft.com/office/drawing/2014/main" id="{440CA883-5E54-E145-9CD6-61746254B68E}"/>
              </a:ext>
            </a:extLst>
          </p:cNvPr>
          <p:cNvPicPr>
            <a:picLocks/>
          </p:cNvPicPr>
          <p:nvPr/>
        </p:nvPicPr>
        <p:blipFill rotWithShape="1">
          <a:blip r:embed="rId6">
            <a:extLst>
              <a:ext uri="{28A0092B-C50C-407E-A947-70E740481C1C}">
                <a14:useLocalDpi xmlns:a14="http://schemas.microsoft.com/office/drawing/2010/main"/>
              </a:ext>
            </a:extLst>
          </a:blip>
          <a:srcRect l="234" t="353" r="19142" b="-18115"/>
          <a:stretch/>
        </p:blipFill>
        <p:spPr>
          <a:xfrm>
            <a:off x="1991544" y="4185920"/>
            <a:ext cx="3484880" cy="3393439"/>
          </a:xfrm>
          <a:prstGeom prst="ellipse">
            <a:avLst/>
          </a:prstGeom>
        </p:spPr>
      </p:pic>
      <p:pic>
        <p:nvPicPr>
          <p:cNvPr id="33" name="Picture 32" descr="A group of people standing in front of a crowd&#10;&#10;Description automatically generated">
            <a:extLst>
              <a:ext uri="{FF2B5EF4-FFF2-40B4-BE49-F238E27FC236}">
                <a16:creationId xmlns:a16="http://schemas.microsoft.com/office/drawing/2014/main" id="{1C709963-51F4-B84E-89F6-BDA6DF0DD76C}"/>
              </a:ext>
            </a:extLst>
          </p:cNvPr>
          <p:cNvPicPr>
            <a:picLocks/>
          </p:cNvPicPr>
          <p:nvPr/>
        </p:nvPicPr>
        <p:blipFill rotWithShape="1">
          <a:blip r:embed="rId7">
            <a:extLst>
              <a:ext uri="{28A0092B-C50C-407E-A947-70E740481C1C}">
                <a14:useLocalDpi xmlns:a14="http://schemas.microsoft.com/office/drawing/2010/main"/>
              </a:ext>
            </a:extLst>
          </a:blip>
          <a:srcRect l="245" t="19684" r="4008" b="15216"/>
          <a:stretch/>
        </p:blipFill>
        <p:spPr>
          <a:xfrm>
            <a:off x="-538480" y="650240"/>
            <a:ext cx="3484880" cy="3515360"/>
          </a:xfrm>
          <a:prstGeom prst="ellipse">
            <a:avLst/>
          </a:prstGeom>
        </p:spPr>
      </p:pic>
      <p:pic>
        <p:nvPicPr>
          <p:cNvPr id="34" name="Picture 33">
            <a:extLst>
              <a:ext uri="{FF2B5EF4-FFF2-40B4-BE49-F238E27FC236}">
                <a16:creationId xmlns:a16="http://schemas.microsoft.com/office/drawing/2014/main" id="{7E7D8891-130E-2A4F-9573-49B2D7DF3DF5}"/>
              </a:ext>
            </a:extLst>
          </p:cNvPr>
          <p:cNvPicPr>
            <a:picLocks/>
          </p:cNvPicPr>
          <p:nvPr/>
        </p:nvPicPr>
        <p:blipFill rotWithShape="1">
          <a:blip r:embed="rId8">
            <a:extLst>
              <a:ext uri="{28A0092B-C50C-407E-A947-70E740481C1C}">
                <a14:useLocalDpi xmlns:a14="http://schemas.microsoft.com/office/drawing/2010/main"/>
              </a:ext>
            </a:extLst>
          </a:blip>
          <a:srcRect l="19309" t="1" r="9472" b="-10467"/>
          <a:stretch/>
        </p:blipFill>
        <p:spPr>
          <a:xfrm>
            <a:off x="4211360" y="-772160"/>
            <a:ext cx="3484880" cy="3596639"/>
          </a:xfrm>
          <a:prstGeom prst="ellipse">
            <a:avLst/>
          </a:prstGeom>
        </p:spPr>
      </p:pic>
      <p:sp>
        <p:nvSpPr>
          <p:cNvPr id="5" name="Title 1">
            <a:extLst>
              <a:ext uri="{FF2B5EF4-FFF2-40B4-BE49-F238E27FC236}">
                <a16:creationId xmlns:a16="http://schemas.microsoft.com/office/drawing/2014/main" id="{9960CE55-3099-41D4-996E-7D0370855B1C}"/>
              </a:ext>
            </a:extLst>
          </p:cNvPr>
          <p:cNvSpPr txBox="1">
            <a:spLocks/>
          </p:cNvSpPr>
          <p:nvPr/>
        </p:nvSpPr>
        <p:spPr>
          <a:xfrm>
            <a:off x="594648" y="5397400"/>
            <a:ext cx="110027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p>
        </p:txBody>
      </p:sp>
      <p:pic>
        <p:nvPicPr>
          <p:cNvPr id="14" name="Picture 13" descr="A close up of a necklace&#10;&#10;Description automatically generated">
            <a:extLst>
              <a:ext uri="{FF2B5EF4-FFF2-40B4-BE49-F238E27FC236}">
                <a16:creationId xmlns:a16="http://schemas.microsoft.com/office/drawing/2014/main" id="{C6596438-068B-0F42-B62A-82020BC21F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4354" y="506702"/>
            <a:ext cx="3642272" cy="3803256"/>
          </a:xfrm>
          <a:prstGeom prst="rect">
            <a:avLst/>
          </a:prstGeom>
        </p:spPr>
      </p:pic>
      <p:pic>
        <p:nvPicPr>
          <p:cNvPr id="18" name="Picture 17" descr="A close up of a necklace&#10;&#10;Description automatically generated">
            <a:extLst>
              <a:ext uri="{FF2B5EF4-FFF2-40B4-BE49-F238E27FC236}">
                <a16:creationId xmlns:a16="http://schemas.microsoft.com/office/drawing/2014/main" id="{F9F1B9CA-C4EE-4442-8D63-4E295F6021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41832" y="-860759"/>
            <a:ext cx="3642272" cy="3803256"/>
          </a:xfrm>
          <a:prstGeom prst="rect">
            <a:avLst/>
          </a:prstGeom>
        </p:spPr>
      </p:pic>
      <p:pic>
        <p:nvPicPr>
          <p:cNvPr id="20" name="Picture 19" descr="A close up of a necklace&#10;&#10;Description automatically generated">
            <a:extLst>
              <a:ext uri="{FF2B5EF4-FFF2-40B4-BE49-F238E27FC236}">
                <a16:creationId xmlns:a16="http://schemas.microsoft.com/office/drawing/2014/main" id="{3CFCC682-4BCA-7140-99D5-A86E33C354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94368" y="4007969"/>
            <a:ext cx="3642272" cy="3803256"/>
          </a:xfrm>
          <a:prstGeom prst="rect">
            <a:avLst/>
          </a:prstGeom>
        </p:spPr>
      </p:pic>
      <p:pic>
        <p:nvPicPr>
          <p:cNvPr id="21" name="Picture 20" descr="A close up of a necklace&#10;&#10;Description automatically generated">
            <a:extLst>
              <a:ext uri="{FF2B5EF4-FFF2-40B4-BE49-F238E27FC236}">
                <a16:creationId xmlns:a16="http://schemas.microsoft.com/office/drawing/2014/main" id="{79F28A7F-4B66-494F-B050-1531C8FD40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3048" y="3986761"/>
            <a:ext cx="3642272" cy="3803256"/>
          </a:xfrm>
          <a:prstGeom prst="rect">
            <a:avLst/>
          </a:prstGeom>
        </p:spPr>
      </p:pic>
      <p:pic>
        <p:nvPicPr>
          <p:cNvPr id="19" name="Picture 18" descr="A close up of a necklace&#10;&#10;Description automatically generated">
            <a:extLst>
              <a:ext uri="{FF2B5EF4-FFF2-40B4-BE49-F238E27FC236}">
                <a16:creationId xmlns:a16="http://schemas.microsoft.com/office/drawing/2014/main" id="{249894F8-034A-314C-A146-FC3AAD0469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20305" y="1113933"/>
            <a:ext cx="3642272" cy="3803256"/>
          </a:xfrm>
          <a:prstGeom prst="rect">
            <a:avLst/>
          </a:prstGeom>
        </p:spPr>
      </p:pic>
      <p:pic>
        <p:nvPicPr>
          <p:cNvPr id="16" name="Picture 15">
            <a:extLst>
              <a:ext uri="{FF2B5EF4-FFF2-40B4-BE49-F238E27FC236}">
                <a16:creationId xmlns:a16="http://schemas.microsoft.com/office/drawing/2014/main" id="{4D31D10C-753A-624F-B0DE-B89C8A4876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319111" y="2140488"/>
            <a:ext cx="7677513" cy="2509382"/>
          </a:xfrm>
          <a:prstGeom prst="rect">
            <a:avLst/>
          </a:prstGeom>
        </p:spPr>
      </p:pic>
      <p:pic>
        <p:nvPicPr>
          <p:cNvPr id="8" name="Picture 7">
            <a:extLst>
              <a:ext uri="{FF2B5EF4-FFF2-40B4-BE49-F238E27FC236}">
                <a16:creationId xmlns:a16="http://schemas.microsoft.com/office/drawing/2014/main" id="{5B012123-FE7C-C24A-B26E-43CD136EF8A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773037" y="1959494"/>
            <a:ext cx="8775715" cy="2868327"/>
          </a:xfrm>
          <a:prstGeom prst="rect">
            <a:avLst/>
          </a:prstGeom>
        </p:spPr>
      </p:pic>
    </p:spTree>
    <p:extLst>
      <p:ext uri="{BB962C8B-B14F-4D97-AF65-F5344CB8AC3E}">
        <p14:creationId xmlns:p14="http://schemas.microsoft.com/office/powerpoint/2010/main" val="21005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0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20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20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EDA638-EA74-5B45-9B7C-5E7AF77229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2F6A818-F581-C24D-889B-91DDA76CBB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046"/>
          <a:stretch/>
        </p:blipFill>
        <p:spPr>
          <a:xfrm>
            <a:off x="0" y="0"/>
            <a:ext cx="12192000" cy="1848465"/>
          </a:xfrm>
          <a:prstGeom prst="rect">
            <a:avLst/>
          </a:prstGeom>
        </p:spPr>
      </p:pic>
      <p:sp>
        <p:nvSpPr>
          <p:cNvPr id="11" name="TextBox 10">
            <a:extLst>
              <a:ext uri="{FF2B5EF4-FFF2-40B4-BE49-F238E27FC236}">
                <a16:creationId xmlns:a16="http://schemas.microsoft.com/office/drawing/2014/main" id="{6FC9D650-DB42-6547-8778-E229479A6FFE}"/>
              </a:ext>
            </a:extLst>
          </p:cNvPr>
          <p:cNvSpPr txBox="1"/>
          <p:nvPr/>
        </p:nvSpPr>
        <p:spPr>
          <a:xfrm>
            <a:off x="1451287" y="2402144"/>
            <a:ext cx="9289426" cy="784830"/>
          </a:xfrm>
          <a:prstGeom prst="rect">
            <a:avLst/>
          </a:prstGeom>
          <a:noFill/>
        </p:spPr>
        <p:txBody>
          <a:bodyPr wrap="square" rtlCol="0">
            <a:spAutoFit/>
          </a:bodyPr>
          <a:lstStyle/>
          <a:p>
            <a:pPr marL="285750" indent="-285750" algn="ctr">
              <a:buFont typeface="Arial" panose="020B0604020202020204" pitchFamily="34" charset="0"/>
              <a:buChar char="•"/>
            </a:pPr>
            <a:r>
              <a:rPr lang="en-GB" sz="1500" b="1" dirty="0">
                <a:solidFill>
                  <a:srgbClr val="369236"/>
                </a:solidFill>
                <a:latin typeface="Arial" panose="020B0604020202020204" pitchFamily="34" charset="0"/>
                <a:cs typeface="Arial" panose="020B0604020202020204" pitchFamily="34" charset="0"/>
              </a:rPr>
              <a:t>To understand </a:t>
            </a:r>
            <a:r>
              <a:rPr lang="en-GB" sz="1500" b="1" dirty="0">
                <a:latin typeface="Arial" panose="020B0604020202020204" pitchFamily="34" charset="0"/>
                <a:cs typeface="Arial" panose="020B0604020202020204" pitchFamily="34" charset="0"/>
              </a:rPr>
              <a:t>why</a:t>
            </a:r>
            <a:r>
              <a:rPr lang="en-GB" sz="1500" b="1" dirty="0">
                <a:solidFill>
                  <a:srgbClr val="369236"/>
                </a:solidFill>
                <a:latin typeface="Arial" panose="020B0604020202020204" pitchFamily="34" charset="0"/>
                <a:cs typeface="Arial" panose="020B0604020202020204" pitchFamily="34" charset="0"/>
              </a:rPr>
              <a:t> recycling is important </a:t>
            </a:r>
            <a:endParaRPr lang="en-GB" sz="1500" dirty="0">
              <a:solidFill>
                <a:srgbClr val="369236"/>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GB" sz="1500" b="1" dirty="0">
                <a:solidFill>
                  <a:srgbClr val="369236"/>
                </a:solidFill>
                <a:latin typeface="Arial" panose="020B0604020202020204" pitchFamily="34" charset="0"/>
                <a:cs typeface="Arial" panose="020B0604020202020204" pitchFamily="34" charset="0"/>
              </a:rPr>
              <a:t>To understand </a:t>
            </a:r>
            <a:r>
              <a:rPr lang="en-GB" sz="1500" b="1" dirty="0">
                <a:latin typeface="Arial" panose="020B0604020202020204" pitchFamily="34" charset="0"/>
                <a:cs typeface="Arial" panose="020B0604020202020204" pitchFamily="34" charset="0"/>
              </a:rPr>
              <a:t>what can be recycled in your school, home and local area</a:t>
            </a:r>
            <a:r>
              <a:rPr lang="en-GB" sz="1500" b="1" dirty="0">
                <a:solidFill>
                  <a:srgbClr val="369236"/>
                </a:solidFill>
                <a:latin typeface="Arial" panose="020B0604020202020204" pitchFamily="34" charset="0"/>
                <a:cs typeface="Arial" panose="020B0604020202020204" pitchFamily="34" charset="0"/>
              </a:rPr>
              <a:t>, and which bins to use </a:t>
            </a:r>
            <a:endParaRPr lang="en-GB" sz="1500" dirty="0">
              <a:solidFill>
                <a:srgbClr val="369236"/>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GB" sz="1500" b="1" dirty="0">
                <a:solidFill>
                  <a:srgbClr val="369236"/>
                </a:solidFill>
                <a:latin typeface="Arial" panose="020B0604020202020204" pitchFamily="34" charset="0"/>
                <a:cs typeface="Arial" panose="020B0604020202020204" pitchFamily="34" charset="0"/>
              </a:rPr>
              <a:t>To understand </a:t>
            </a:r>
            <a:r>
              <a:rPr lang="en-GB" sz="1500" b="1" dirty="0">
                <a:latin typeface="Arial" panose="020B0604020202020204" pitchFamily="34" charset="0"/>
                <a:cs typeface="Arial" panose="020B0604020202020204" pitchFamily="34" charset="0"/>
              </a:rPr>
              <a:t>why</a:t>
            </a:r>
            <a:r>
              <a:rPr lang="en-GB" sz="1500" b="1" dirty="0">
                <a:solidFill>
                  <a:srgbClr val="369236"/>
                </a:solidFill>
                <a:latin typeface="Arial" panose="020B0604020202020204" pitchFamily="34" charset="0"/>
                <a:cs typeface="Arial" panose="020B0604020202020204" pitchFamily="34" charset="0"/>
              </a:rPr>
              <a:t> it’s important to take action and spread the word about recycling</a:t>
            </a:r>
            <a:endParaRPr lang="en-GB" sz="1500" dirty="0">
              <a:solidFill>
                <a:srgbClr val="369236"/>
              </a:solidFill>
              <a:latin typeface="Arial" panose="020B0604020202020204" pitchFamily="34" charset="0"/>
              <a:cs typeface="Arial" panose="020B0604020202020204" pitchFamily="34" charset="0"/>
            </a:endParaRPr>
          </a:p>
        </p:txBody>
      </p:sp>
      <p:pic>
        <p:nvPicPr>
          <p:cNvPr id="15" name="Picture 14" descr="A star filled sky&#10;&#10;Description automatically generated">
            <a:extLst>
              <a:ext uri="{FF2B5EF4-FFF2-40B4-BE49-F238E27FC236}">
                <a16:creationId xmlns:a16="http://schemas.microsoft.com/office/drawing/2014/main" id="{F5B01E5B-886C-614F-BCFD-D0B865BEAE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4019" y="3512744"/>
            <a:ext cx="7282068" cy="2097199"/>
          </a:xfrm>
          <a:prstGeom prst="rect">
            <a:avLst/>
          </a:prstGeom>
        </p:spPr>
      </p:pic>
      <p:pic>
        <p:nvPicPr>
          <p:cNvPr id="17" name="Picture 16">
            <a:extLst>
              <a:ext uri="{FF2B5EF4-FFF2-40B4-BE49-F238E27FC236}">
                <a16:creationId xmlns:a16="http://schemas.microsoft.com/office/drawing/2014/main" id="{1E7280F1-7D6C-594E-BC07-00E652E90B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3300" y="3701736"/>
            <a:ext cx="2565400" cy="685800"/>
          </a:xfrm>
          <a:prstGeom prst="rect">
            <a:avLst/>
          </a:prstGeom>
        </p:spPr>
      </p:pic>
      <p:sp>
        <p:nvSpPr>
          <p:cNvPr id="18" name="TextBox 17">
            <a:extLst>
              <a:ext uri="{FF2B5EF4-FFF2-40B4-BE49-F238E27FC236}">
                <a16:creationId xmlns:a16="http://schemas.microsoft.com/office/drawing/2014/main" id="{8E5FB872-ED74-AA4D-A451-ACE285E03257}"/>
              </a:ext>
            </a:extLst>
          </p:cNvPr>
          <p:cNvSpPr txBox="1"/>
          <p:nvPr/>
        </p:nvSpPr>
        <p:spPr>
          <a:xfrm>
            <a:off x="3357327" y="4264184"/>
            <a:ext cx="5477347" cy="830997"/>
          </a:xfrm>
          <a:prstGeom prst="rect">
            <a:avLst/>
          </a:prstGeom>
          <a:noFill/>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I can…</a:t>
            </a:r>
            <a:r>
              <a:rPr lang="en-GB" sz="1200" dirty="0">
                <a:solidFill>
                  <a:schemeClr val="bg1"/>
                </a:solidFill>
                <a:latin typeface="Arial" panose="020B0604020202020204" pitchFamily="34" charset="0"/>
                <a:cs typeface="Arial" panose="020B0604020202020204" pitchFamily="34" charset="0"/>
              </a:rPr>
              <a:t> </a:t>
            </a:r>
          </a:p>
          <a:p>
            <a:pPr algn="ctr"/>
            <a:r>
              <a:rPr lang="en-GB" sz="1200" dirty="0">
                <a:solidFill>
                  <a:schemeClr val="bg1"/>
                </a:solidFill>
                <a:latin typeface="Arial" panose="020B0604020202020204" pitchFamily="34" charset="0"/>
                <a:cs typeface="Arial" panose="020B0604020202020204" pitchFamily="34" charset="0"/>
              </a:rPr>
              <a:t>…explain what recycling is, and why it is important </a:t>
            </a:r>
          </a:p>
          <a:p>
            <a:pPr algn="ctr"/>
            <a:r>
              <a:rPr lang="en-GB" sz="1200" dirty="0">
                <a:solidFill>
                  <a:schemeClr val="bg1"/>
                </a:solidFill>
                <a:latin typeface="Arial" panose="020B0604020202020204" pitchFamily="34" charset="0"/>
                <a:cs typeface="Arial" panose="020B0604020202020204" pitchFamily="34" charset="0"/>
              </a:rPr>
              <a:t>…use the recycling locator to check what can be recycled in your area </a:t>
            </a:r>
          </a:p>
          <a:p>
            <a:pPr algn="ctr"/>
            <a:r>
              <a:rPr lang="en-GB" sz="1200" dirty="0">
                <a:solidFill>
                  <a:schemeClr val="bg1"/>
                </a:solidFill>
                <a:latin typeface="Arial" panose="020B0604020202020204" pitchFamily="34" charset="0"/>
                <a:cs typeface="Arial" panose="020B0604020202020204" pitchFamily="34" charset="0"/>
              </a:rPr>
              <a:t>…help others to recycle by explaining what you have learnt</a:t>
            </a:r>
          </a:p>
        </p:txBody>
      </p:sp>
      <p:pic>
        <p:nvPicPr>
          <p:cNvPr id="21" name="Picture 20">
            <a:extLst>
              <a:ext uri="{FF2B5EF4-FFF2-40B4-BE49-F238E27FC236}">
                <a16:creationId xmlns:a16="http://schemas.microsoft.com/office/drawing/2014/main" id="{DF7FB3CC-9D9C-AF44-9D91-F572326EBA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5700" y="333470"/>
            <a:ext cx="4800600" cy="1066800"/>
          </a:xfrm>
          <a:prstGeom prst="rect">
            <a:avLst/>
          </a:prstGeom>
        </p:spPr>
      </p:pic>
    </p:spTree>
    <p:extLst>
      <p:ext uri="{BB962C8B-B14F-4D97-AF65-F5344CB8AC3E}">
        <p14:creationId xmlns:p14="http://schemas.microsoft.com/office/powerpoint/2010/main" val="401631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C7B60-BC72-6243-A133-291F36EB7C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61" y="-97350"/>
            <a:ext cx="12192000" cy="6858000"/>
          </a:xfrm>
          <a:prstGeom prst="rect">
            <a:avLst/>
          </a:prstGeom>
        </p:spPr>
      </p:pic>
      <p:pic>
        <p:nvPicPr>
          <p:cNvPr id="9" name="Picture 8">
            <a:extLst>
              <a:ext uri="{FF2B5EF4-FFF2-40B4-BE49-F238E27FC236}">
                <a16:creationId xmlns:a16="http://schemas.microsoft.com/office/drawing/2014/main" id="{6A893B09-F78D-FB48-B372-AB80884D00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8532" y="1889859"/>
            <a:ext cx="7114934" cy="4968141"/>
          </a:xfrm>
          <a:prstGeom prst="rect">
            <a:avLst/>
          </a:prstGeom>
        </p:spPr>
      </p:pic>
      <p:pic>
        <p:nvPicPr>
          <p:cNvPr id="8" name="Picture 7">
            <a:hlinkClick r:id="rId5"/>
            <a:extLst>
              <a:ext uri="{FF2B5EF4-FFF2-40B4-BE49-F238E27FC236}">
                <a16:creationId xmlns:a16="http://schemas.microsoft.com/office/drawing/2014/main" id="{5773237D-6342-4B41-BA2C-4260CAFE214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67448" y="3331650"/>
            <a:ext cx="1711426" cy="1679376"/>
          </a:xfrm>
          <a:prstGeom prst="rect">
            <a:avLst/>
          </a:prstGeom>
        </p:spPr>
      </p:pic>
    </p:spTree>
    <p:extLst>
      <p:ext uri="{BB962C8B-B14F-4D97-AF65-F5344CB8AC3E}">
        <p14:creationId xmlns:p14="http://schemas.microsoft.com/office/powerpoint/2010/main" val="404401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8987</TotalTime>
  <Words>5348</Words>
  <Application>Microsoft Office PowerPoint</Application>
  <PresentationFormat>Widescreen</PresentationFormat>
  <Paragraphs>517</Paragraphs>
  <Slides>29</Slides>
  <Notes>27</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Action Pack!</dc:title>
  <dc:creator>Charles Ogden</dc:creator>
  <cp:lastModifiedBy>Max Hunt</cp:lastModifiedBy>
  <cp:revision>329</cp:revision>
  <cp:lastPrinted>2019-07-02T14:13:38Z</cp:lastPrinted>
  <dcterms:created xsi:type="dcterms:W3CDTF">2019-06-10T11:23:54Z</dcterms:created>
  <dcterms:modified xsi:type="dcterms:W3CDTF">2019-12-19T11:16:22Z</dcterms:modified>
</cp:coreProperties>
</file>