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5"/>
  </p:notesMasterIdLst>
  <p:sldIdLst>
    <p:sldId id="316" r:id="rId2"/>
    <p:sldId id="289" r:id="rId3"/>
    <p:sldId id="306" r:id="rId4"/>
    <p:sldId id="291" r:id="rId5"/>
    <p:sldId id="258" r:id="rId6"/>
    <p:sldId id="317" r:id="rId7"/>
    <p:sldId id="310" r:id="rId8"/>
    <p:sldId id="265" r:id="rId9"/>
    <p:sldId id="319" r:id="rId10"/>
    <p:sldId id="307" r:id="rId11"/>
    <p:sldId id="339" r:id="rId12"/>
    <p:sldId id="340" r:id="rId13"/>
    <p:sldId id="338" r:id="rId14"/>
    <p:sldId id="296" r:id="rId15"/>
    <p:sldId id="273" r:id="rId16"/>
    <p:sldId id="304" r:id="rId17"/>
    <p:sldId id="341" r:id="rId18"/>
    <p:sldId id="292" r:id="rId19"/>
    <p:sldId id="305" r:id="rId20"/>
    <p:sldId id="275" r:id="rId21"/>
    <p:sldId id="308" r:id="rId22"/>
    <p:sldId id="332" r:id="rId23"/>
    <p:sldId id="334"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67B36808-EFF1-47A3-B530-8485798E9511}">
          <p14:sldIdLst>
            <p14:sldId id="316"/>
            <p14:sldId id="289"/>
            <p14:sldId id="306"/>
            <p14:sldId id="291"/>
            <p14:sldId id="258"/>
            <p14:sldId id="317"/>
            <p14:sldId id="310"/>
            <p14:sldId id="265"/>
            <p14:sldId id="319"/>
            <p14:sldId id="307"/>
            <p14:sldId id="339"/>
            <p14:sldId id="340"/>
            <p14:sldId id="338"/>
            <p14:sldId id="296"/>
            <p14:sldId id="273"/>
            <p14:sldId id="304"/>
            <p14:sldId id="341"/>
            <p14:sldId id="292"/>
            <p14:sldId id="305"/>
            <p14:sldId id="275"/>
            <p14:sldId id="308"/>
            <p14:sldId id="332"/>
            <p14:sldId id="334"/>
          </p14:sldIdLst>
        </p14:section>
      </p14:sectionLst>
    </p:ex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Charles Ogden" initials="CO [2]" lastIdx="14" clrIdx="6">
    <p:extLst>
      <p:ext uri="{19B8F6BF-5375-455C-9EA6-DF929625EA0E}">
        <p15:presenceInfo xmlns:p15="http://schemas.microsoft.com/office/powerpoint/2012/main" userId="S::charles.ogden@edcoms.co.uk::04fe0c2a-0146-44af-9e8b-8620f6ad805f" providerId="AD"/>
      </p:ext>
    </p:extLst>
  </p:cmAuthor>
  <p:cmAuthor id="1" name="Jemma Best" initials="JB" lastIdx="52" clrIdx="0">
    <p:extLst>
      <p:ext uri="{19B8F6BF-5375-455C-9EA6-DF929625EA0E}">
        <p15:presenceInfo xmlns:p15="http://schemas.microsoft.com/office/powerpoint/2012/main" userId="S-1-5-21-1598838018-3775903872-2167328690-1310" providerId="AD"/>
      </p:ext>
    </p:extLst>
  </p:cmAuthor>
  <p:cmAuthor id="8" name="Katrina MacKay" initials="KM" lastIdx="35" clrIdx="7">
    <p:extLst>
      <p:ext uri="{19B8F6BF-5375-455C-9EA6-DF929625EA0E}">
        <p15:presenceInfo xmlns:p15="http://schemas.microsoft.com/office/powerpoint/2012/main" userId="S-1-5-21-1598838018-3775903872-2167328690-25677" providerId="AD"/>
      </p:ext>
    </p:extLst>
  </p:cmAuthor>
  <p:cmAuthor id="2" name="Florence Ackland" initials="FA" lastIdx="16" clrIdx="1">
    <p:extLst>
      <p:ext uri="{19B8F6BF-5375-455C-9EA6-DF929625EA0E}">
        <p15:presenceInfo xmlns:p15="http://schemas.microsoft.com/office/powerpoint/2012/main" userId="S-1-5-21-1598838018-3775903872-2167328690-22119" providerId="AD"/>
      </p:ext>
    </p:extLst>
  </p:cmAuthor>
  <p:cmAuthor id="9" name="Katrina MacKay" initials="KM [2]" lastIdx="32" clrIdx="8">
    <p:extLst>
      <p:ext uri="{19B8F6BF-5375-455C-9EA6-DF929625EA0E}">
        <p15:presenceInfo xmlns:p15="http://schemas.microsoft.com/office/powerpoint/2012/main" userId="S::Katrina.MacKay@edcoms.co.uk::f08a222a-e76f-476c-a023-d4c611eb5749" providerId="AD"/>
      </p:ext>
    </p:extLst>
  </p:cmAuthor>
  <p:cmAuthor id="3" name="Charles Ogden" initials="CO" lastIdx="6" clrIdx="2">
    <p:extLst>
      <p:ext uri="{19B8F6BF-5375-455C-9EA6-DF929625EA0E}">
        <p15:presenceInfo xmlns:p15="http://schemas.microsoft.com/office/powerpoint/2012/main" userId="S-1-5-21-1598838018-3775903872-2167328690-22118" providerId="AD"/>
      </p:ext>
    </p:extLst>
  </p:cmAuthor>
  <p:cmAuthor id="4" name="Jackie Bailey" initials="JB" lastIdx="43" clrIdx="3">
    <p:extLst>
      <p:ext uri="{19B8F6BF-5375-455C-9EA6-DF929625EA0E}">
        <p15:presenceInfo xmlns:p15="http://schemas.microsoft.com/office/powerpoint/2012/main" userId="S-1-5-21-2626656124-3858264185-3672416664-8707" providerId="AD"/>
      </p:ext>
    </p:extLst>
  </p:cmAuthor>
  <p:cmAuthor id="5" name="Catriona Hull" initials="CH" lastIdx="13" clrIdx="4">
    <p:extLst>
      <p:ext uri="{19B8F6BF-5375-455C-9EA6-DF929625EA0E}">
        <p15:presenceInfo xmlns:p15="http://schemas.microsoft.com/office/powerpoint/2012/main" userId="S-1-5-21-1598838018-3775903872-2167328690-7791" providerId="AD"/>
      </p:ext>
    </p:extLst>
  </p:cmAuthor>
  <p:cmAuthor id="6" name="Microsoft Office User" initials="MOU" lastIdx="1" clrIdx="5">
    <p:extLst>
      <p:ext uri="{19B8F6BF-5375-455C-9EA6-DF929625EA0E}">
        <p15:presenceInfo xmlns:p15="http://schemas.microsoft.com/office/powerpoint/2012/main" userId="Microsoft Office Use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6923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0380" autoAdjust="0"/>
    <p:restoredTop sz="69901" autoAdjust="0"/>
  </p:normalViewPr>
  <p:slideViewPr>
    <p:cSldViewPr snapToGrid="0">
      <p:cViewPr varScale="1">
        <p:scale>
          <a:sx n="63" d="100"/>
          <a:sy n="63" d="100"/>
        </p:scale>
        <p:origin x="1836" y="60"/>
      </p:cViewPr>
      <p:guideLst/>
    </p:cSldViewPr>
  </p:slideViewPr>
  <p:notesTextViewPr>
    <p:cViewPr>
      <p:scale>
        <a:sx n="75" d="100"/>
        <a:sy n="75"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commentAuthors" Target="commentAuthor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FC77574-650F-44D9-A23E-969244085A06}" type="datetimeFigureOut">
              <a:rPr lang="en-GB" smtClean="0"/>
              <a:t>19/12/2019</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0121AB1-F539-4EA8-BE6E-7370955B0DBA}" type="slidenum">
              <a:rPr lang="en-GB" smtClean="0"/>
              <a:t>‹#›</a:t>
            </a:fld>
            <a:endParaRPr lang="en-GB"/>
          </a:p>
        </p:txBody>
      </p:sp>
    </p:spTree>
    <p:extLst>
      <p:ext uri="{BB962C8B-B14F-4D97-AF65-F5344CB8AC3E}">
        <p14:creationId xmlns:p14="http://schemas.microsoft.com/office/powerpoint/2010/main" val="40657105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recyclenow.com/recycling-knowledge/packaging-symbols-explained"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www.youtube.com/watch?v=sLktjtlXCNo"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0121AB1-F539-4EA8-BE6E-7370955B0DBA}" type="slidenum">
              <a:rPr lang="en-GB" smtClean="0"/>
              <a:t>2</a:t>
            </a:fld>
            <a:endParaRPr lang="en-GB"/>
          </a:p>
        </p:txBody>
      </p:sp>
    </p:spTree>
    <p:extLst>
      <p:ext uri="{BB962C8B-B14F-4D97-AF65-F5344CB8AC3E}">
        <p14:creationId xmlns:p14="http://schemas.microsoft.com/office/powerpoint/2010/main" val="39971404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Delivery notes: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u="sng" dirty="0"/>
              <a:t>Multiple-choice activity – Drinks cans (2 minutes)</a:t>
            </a:r>
          </a:p>
          <a:p>
            <a:pPr marL="0" indent="0">
              <a:buNone/>
            </a:pPr>
            <a:endParaRPr lang="en-US" b="0" dirty="0"/>
          </a:p>
          <a:p>
            <a:pPr marL="0" indent="0">
              <a:buNone/>
            </a:pPr>
            <a:r>
              <a:rPr lang="en-US" b="0" dirty="0"/>
              <a:t>Ask pupils the question on the slide.</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For a more active approach, stick three signs on the walls of your classroom. Students move in the classroom and position themselves where they think is the correct answer. Alternatively, you could ask students to stand up, sit down or crouch down depending on what they think is the right answer.</a:t>
            </a:r>
          </a:p>
          <a:p>
            <a:endParaRPr lang="en-GB" dirty="0"/>
          </a:p>
        </p:txBody>
      </p:sp>
      <p:sp>
        <p:nvSpPr>
          <p:cNvPr id="4" name="Slide Number Placeholder 3"/>
          <p:cNvSpPr>
            <a:spLocks noGrp="1"/>
          </p:cNvSpPr>
          <p:nvPr>
            <p:ph type="sldNum" sz="quarter" idx="5"/>
          </p:nvPr>
        </p:nvSpPr>
        <p:spPr/>
        <p:txBody>
          <a:bodyPr/>
          <a:lstStyle/>
          <a:p>
            <a:fld id="{C0121AB1-F539-4EA8-BE6E-7370955B0DBA}" type="slidenum">
              <a:rPr lang="en-GB" smtClean="0"/>
              <a:t>12</a:t>
            </a:fld>
            <a:endParaRPr lang="en-GB"/>
          </a:p>
        </p:txBody>
      </p:sp>
    </p:spTree>
    <p:extLst>
      <p:ext uri="{BB962C8B-B14F-4D97-AF65-F5344CB8AC3E}">
        <p14:creationId xmlns:p14="http://schemas.microsoft.com/office/powerpoint/2010/main" val="21815881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Delivery notes: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u="sng" dirty="0"/>
              <a:t>Discussion – How are items recycled? (3 minutes)</a:t>
            </a:r>
          </a:p>
          <a:p>
            <a:pPr marL="0" indent="0">
              <a:buNone/>
            </a:pPr>
            <a:endParaRPr lang="en-US" b="0" dirty="0"/>
          </a:p>
          <a:p>
            <a:pPr marL="0" indent="0">
              <a:buNone/>
            </a:pPr>
            <a:r>
              <a:rPr lang="en-US" b="0" dirty="0"/>
              <a:t>Ask pupils: </a:t>
            </a:r>
          </a:p>
          <a:p>
            <a:pPr marL="0" indent="0">
              <a:buNone/>
            </a:pPr>
            <a:endParaRPr lang="en-US" b="0" dirty="0"/>
          </a:p>
          <a:p>
            <a:pPr marL="171450" indent="-171450">
              <a:buFont typeface="Arial" panose="020B0604020202020204" pitchFamily="34" charset="0"/>
              <a:buChar char="•"/>
            </a:pPr>
            <a:r>
              <a:rPr lang="en-US" b="1" u="none" dirty="0"/>
              <a:t>How are items recycled?</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Recycling means using things that have already been used, to make new things.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Firstly, recyclable items must be sorted by material type; glass, paper, plastic or metal.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Then, the materials are broken down into smaller parts from which new items can be made.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For example, plastic bottles can be broken down into small pieces of plastic which can be used to make new items such as football shirts.</a:t>
            </a:r>
          </a:p>
        </p:txBody>
      </p:sp>
      <p:sp>
        <p:nvSpPr>
          <p:cNvPr id="4" name="Slide Number Placeholder 3"/>
          <p:cNvSpPr>
            <a:spLocks noGrp="1"/>
          </p:cNvSpPr>
          <p:nvPr>
            <p:ph type="sldNum" sz="quarter" idx="5"/>
          </p:nvPr>
        </p:nvSpPr>
        <p:spPr/>
        <p:txBody>
          <a:bodyPr/>
          <a:lstStyle/>
          <a:p>
            <a:fld id="{C0121AB1-F539-4EA8-BE6E-7370955B0DBA}" type="slidenum">
              <a:rPr lang="en-GB" smtClean="0"/>
              <a:t>13</a:t>
            </a:fld>
            <a:endParaRPr lang="en-GB"/>
          </a:p>
        </p:txBody>
      </p:sp>
    </p:spTree>
    <p:extLst>
      <p:ext uri="{BB962C8B-B14F-4D97-AF65-F5344CB8AC3E}">
        <p14:creationId xmlns:p14="http://schemas.microsoft.com/office/powerpoint/2010/main" val="34364908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Delivery notes</a:t>
            </a:r>
          </a:p>
          <a:p>
            <a:endParaRPr lang="en-US" b="1" dirty="0"/>
          </a:p>
          <a:p>
            <a:r>
              <a:rPr lang="en-US" b="1" u="sng" dirty="0"/>
              <a:t>What materials can be recycled? (3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p>
          <a:p>
            <a:r>
              <a:rPr lang="en-GB" dirty="0"/>
              <a:t>Run through the categories on the slide. </a:t>
            </a:r>
          </a:p>
          <a:p>
            <a:endParaRPr lang="en-GB" b="1" dirty="0"/>
          </a:p>
          <a:p>
            <a:r>
              <a:rPr lang="en-GB" b="0" dirty="0"/>
              <a:t>Ask students to give examples of items from each category. For example:</a:t>
            </a:r>
          </a:p>
          <a:p>
            <a:endParaRPr lang="en-GB" b="0" dirty="0"/>
          </a:p>
          <a:p>
            <a:r>
              <a:rPr lang="en-GB" b="1" dirty="0"/>
              <a:t>Glass</a:t>
            </a:r>
          </a:p>
          <a:p>
            <a:pPr marL="171450" indent="-171450">
              <a:buFont typeface="Arial" panose="020B0604020202020204" pitchFamily="34" charset="0"/>
              <a:buChar char="•"/>
            </a:pPr>
            <a:r>
              <a:rPr lang="en-GB" b="0" dirty="0"/>
              <a:t>Jam Jars</a:t>
            </a:r>
          </a:p>
          <a:p>
            <a:pPr marL="171450" indent="-171450">
              <a:buFont typeface="Arial" panose="020B0604020202020204" pitchFamily="34" charset="0"/>
              <a:buChar char="•"/>
            </a:pPr>
            <a:r>
              <a:rPr lang="en-GB" b="0" dirty="0"/>
              <a:t>Bottles</a:t>
            </a:r>
          </a:p>
          <a:p>
            <a:endParaRPr lang="en-GB" b="0" dirty="0"/>
          </a:p>
          <a:p>
            <a:r>
              <a:rPr lang="en-GB" b="1" dirty="0"/>
              <a:t>Food</a:t>
            </a:r>
          </a:p>
          <a:p>
            <a:pPr marL="171450" indent="-171450">
              <a:buFont typeface="Arial" panose="020B0604020202020204" pitchFamily="34" charset="0"/>
              <a:buChar char="•"/>
            </a:pPr>
            <a:r>
              <a:rPr lang="en-GB" b="0" dirty="0"/>
              <a:t>Egg Shells</a:t>
            </a:r>
          </a:p>
          <a:p>
            <a:pPr marL="171450" indent="-171450">
              <a:buFont typeface="Arial" panose="020B0604020202020204" pitchFamily="34" charset="0"/>
              <a:buChar char="•"/>
            </a:pPr>
            <a:r>
              <a:rPr lang="en-GB" b="0" dirty="0"/>
              <a:t>Banana Skins</a:t>
            </a:r>
          </a:p>
          <a:p>
            <a:endParaRPr lang="en-GB" b="0" dirty="0"/>
          </a:p>
          <a:p>
            <a:r>
              <a:rPr lang="en-GB" b="1" dirty="0"/>
              <a:t>Paper</a:t>
            </a:r>
          </a:p>
          <a:p>
            <a:pPr marL="171450" indent="-171450">
              <a:buFont typeface="Arial" panose="020B0604020202020204" pitchFamily="34" charset="0"/>
              <a:buChar char="•"/>
            </a:pPr>
            <a:r>
              <a:rPr lang="en-GB" b="0" dirty="0"/>
              <a:t>Magazines</a:t>
            </a:r>
          </a:p>
          <a:p>
            <a:pPr marL="171450" indent="-171450">
              <a:buFont typeface="Arial" panose="020B0604020202020204" pitchFamily="34" charset="0"/>
              <a:buChar char="•"/>
            </a:pPr>
            <a:r>
              <a:rPr lang="en-GB" b="0" dirty="0"/>
              <a:t>Toilet Roll Tubes</a:t>
            </a:r>
          </a:p>
          <a:p>
            <a:endParaRPr lang="en-GB" b="0" dirty="0"/>
          </a:p>
          <a:p>
            <a:r>
              <a:rPr lang="en-GB" b="1" dirty="0"/>
              <a:t>Plastic</a:t>
            </a:r>
          </a:p>
          <a:p>
            <a:pPr marL="171450" indent="-171450">
              <a:buFont typeface="Arial" panose="020B0604020202020204" pitchFamily="34" charset="0"/>
              <a:buChar char="•"/>
            </a:pPr>
            <a:r>
              <a:rPr lang="en-GB" b="0" dirty="0"/>
              <a:t>Shampoo Bottles</a:t>
            </a:r>
          </a:p>
          <a:p>
            <a:pPr marL="171450" indent="-171450">
              <a:buFont typeface="Arial" panose="020B0604020202020204" pitchFamily="34" charset="0"/>
              <a:buChar char="•"/>
            </a:pPr>
            <a:r>
              <a:rPr lang="en-GB" b="0" dirty="0"/>
              <a:t>Yoghurt Pot</a:t>
            </a:r>
          </a:p>
          <a:p>
            <a:endParaRPr lang="en-GB" b="0" dirty="0"/>
          </a:p>
          <a:p>
            <a:r>
              <a:rPr lang="en-GB" b="1" dirty="0"/>
              <a:t>Metal</a:t>
            </a:r>
          </a:p>
          <a:p>
            <a:pPr marL="171450" indent="-171450">
              <a:buFont typeface="Arial" panose="020B0604020202020204" pitchFamily="34" charset="0"/>
              <a:buChar char="•"/>
            </a:pPr>
            <a:r>
              <a:rPr lang="en-GB" b="0" dirty="0"/>
              <a:t>Aluminium Foil</a:t>
            </a:r>
          </a:p>
          <a:p>
            <a:pPr marL="171450" indent="-171450">
              <a:buFont typeface="Arial" panose="020B0604020202020204" pitchFamily="34" charset="0"/>
              <a:buChar char="•"/>
            </a:pPr>
            <a:r>
              <a:rPr lang="en-GB" b="0" dirty="0"/>
              <a:t>Drinks Cans</a:t>
            </a:r>
          </a:p>
        </p:txBody>
      </p:sp>
      <p:sp>
        <p:nvSpPr>
          <p:cNvPr id="4" name="Slide Number Placeholder 3"/>
          <p:cNvSpPr>
            <a:spLocks noGrp="1"/>
          </p:cNvSpPr>
          <p:nvPr>
            <p:ph type="sldNum" sz="quarter" idx="5"/>
          </p:nvPr>
        </p:nvSpPr>
        <p:spPr/>
        <p:txBody>
          <a:bodyPr/>
          <a:lstStyle/>
          <a:p>
            <a:fld id="{C0121AB1-F539-4EA8-BE6E-7370955B0DBA}" type="slidenum">
              <a:rPr lang="en-GB" smtClean="0"/>
              <a:t>14</a:t>
            </a:fld>
            <a:endParaRPr lang="en-GB"/>
          </a:p>
        </p:txBody>
      </p:sp>
    </p:spTree>
    <p:extLst>
      <p:ext uri="{BB962C8B-B14F-4D97-AF65-F5344CB8AC3E}">
        <p14:creationId xmlns:p14="http://schemas.microsoft.com/office/powerpoint/2010/main" val="37135380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noProof="0" dirty="0"/>
              <a:t>Delivery notes </a:t>
            </a:r>
          </a:p>
          <a:p>
            <a:pPr marL="0" indent="0">
              <a:buFont typeface="Arial" panose="020B0604020202020204" pitchFamily="34" charset="0"/>
              <a:buNone/>
            </a:pPr>
            <a:endParaRPr lang="en-GB" noProof="0" dirty="0"/>
          </a:p>
          <a:p>
            <a:r>
              <a:rPr lang="en-GB" b="1" u="sng" noProof="0" dirty="0"/>
              <a:t>Sorting activity: What can we recycle? (5 minutes)</a:t>
            </a:r>
          </a:p>
          <a:p>
            <a:endParaRPr lang="en-GB" b="1" noProof="0" dirty="0"/>
          </a:p>
          <a:p>
            <a:r>
              <a:rPr lang="en-GB" b="0" noProof="0" dirty="0"/>
              <a:t>Go down the list of items and ask pupils to choose whether they can or can’t be recycled. Assign one side of the room as ‘Yes’ and the opposite side as ‘No’ and ask pupils to move to each wall to choose their answer. Alternative, pupils could raise their hand to indicate that they believe an item can be recycled.</a:t>
            </a:r>
          </a:p>
          <a:p>
            <a:endParaRPr lang="en-GB" b="0" noProof="0" dirty="0"/>
          </a:p>
          <a:p>
            <a:r>
              <a:rPr lang="en-GB" b="0" noProof="0" dirty="0"/>
              <a:t>Click the screen to make the statements move to the correct side of the screen one by one.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noProof="0" dirty="0"/>
          </a:p>
        </p:txBody>
      </p:sp>
      <p:sp>
        <p:nvSpPr>
          <p:cNvPr id="4" name="Slide Number Placeholder 3"/>
          <p:cNvSpPr>
            <a:spLocks noGrp="1"/>
          </p:cNvSpPr>
          <p:nvPr>
            <p:ph type="sldNum" sz="quarter" idx="5"/>
          </p:nvPr>
        </p:nvSpPr>
        <p:spPr/>
        <p:txBody>
          <a:bodyPr/>
          <a:lstStyle/>
          <a:p>
            <a:fld id="{C0121AB1-F539-4EA8-BE6E-7370955B0DBA}" type="slidenum">
              <a:rPr lang="en-GB" smtClean="0"/>
              <a:t>15</a:t>
            </a:fld>
            <a:endParaRPr lang="en-GB"/>
          </a:p>
        </p:txBody>
      </p:sp>
    </p:spTree>
    <p:extLst>
      <p:ext uri="{BB962C8B-B14F-4D97-AF65-F5344CB8AC3E}">
        <p14:creationId xmlns:p14="http://schemas.microsoft.com/office/powerpoint/2010/main" val="12363619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Delivery notes</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t>If time allows, replace these images with images of a recycling bins from your own home (or images from the Recycling Locator for your area) and school.</a:t>
            </a:r>
          </a:p>
          <a:p>
            <a:endParaRPr lang="en-US" b="1" dirty="0"/>
          </a:p>
          <a:p>
            <a:endParaRPr lang="en-US" b="1" dirty="0"/>
          </a:p>
          <a:p>
            <a:r>
              <a:rPr lang="en-US" b="1" u="sng" dirty="0"/>
              <a:t>Discussion activity – Where do we recycle? (5 minutes)</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Explain that different materials must be put into different types of recycling bin. These types of recycling bin differ by area.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Ask pupils: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dirty="0"/>
              <a:t>What recycling containers do you have at home? What goes into them? </a:t>
            </a:r>
            <a:r>
              <a:rPr lang="en-US" sz="1200" dirty="0"/>
              <a:t>Refer to the </a:t>
            </a:r>
            <a:r>
              <a:rPr lang="en-US" sz="1200" b="1" i="1" dirty="0"/>
              <a:t>Home recycling survey</a:t>
            </a:r>
            <a:r>
              <a:rPr lang="en-US" sz="1200" dirty="0"/>
              <a:t>, if you set this as a pre-task – what recycling containers do pupils have at home?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i="0" dirty="0"/>
              <a:t>Where are the recycling bins in school? What do they look like? What goes in them?</a:t>
            </a:r>
          </a:p>
          <a:p>
            <a:endParaRPr lang="en-US" b="0" i="0" dirty="0"/>
          </a:p>
          <a:p>
            <a:pPr marL="171450" indent="-171450">
              <a:buFont typeface="Arial" panose="020B0604020202020204" pitchFamily="34" charset="0"/>
              <a:buChar char="•"/>
            </a:pPr>
            <a:r>
              <a:rPr lang="en-US" b="1" i="0" dirty="0"/>
              <a:t>Is there anywhere else that they can recycle in their area? </a:t>
            </a:r>
            <a:r>
              <a:rPr lang="en-US" b="0" i="0" dirty="0"/>
              <a:t>(For example large recycling bins in supermarket carparks, or facilities at council recycling </a:t>
            </a:r>
            <a:r>
              <a:rPr lang="en-US" b="0" i="0" dirty="0" err="1"/>
              <a:t>centres</a:t>
            </a:r>
            <a:r>
              <a:rPr lang="en-US" b="0" i="0" dirty="0"/>
              <a:t>.)</a:t>
            </a:r>
          </a:p>
          <a:p>
            <a:endParaRPr lang="en-US" b="0" i="0" dirty="0"/>
          </a:p>
          <a:p>
            <a:pPr marL="0" indent="0">
              <a:buNone/>
            </a:pPr>
            <a:r>
              <a:rPr lang="en-US" sz="1200" dirty="0"/>
              <a:t>Explain how important it is to know what can be recycled in your area and what bins to use, as this is the only way that you can recycle effectively.</a:t>
            </a:r>
          </a:p>
          <a:p>
            <a:endParaRPr lang="en-US" b="0" i="0" dirty="0"/>
          </a:p>
          <a:p>
            <a:pPr marL="0" indent="0">
              <a:buFont typeface="Arial" panose="020B0604020202020204" pitchFamily="34" charset="0"/>
              <a:buNone/>
            </a:pPr>
            <a:endParaRPr lang="en-US" noProof="0" dirty="0"/>
          </a:p>
          <a:p>
            <a:pPr marL="0" indent="0">
              <a:buFont typeface="Arial" panose="020B0604020202020204" pitchFamily="34" charset="0"/>
              <a:buNone/>
            </a:pPr>
            <a:r>
              <a:rPr lang="en-US" b="1" u="none" noProof="0" dirty="0"/>
              <a:t>EXTENSION ACTIVITY 1:</a:t>
            </a:r>
          </a:p>
          <a:p>
            <a:pPr marL="0" indent="0">
              <a:buFont typeface="Arial" panose="020B0604020202020204" pitchFamily="34" charset="0"/>
              <a:buNone/>
            </a:pPr>
            <a:endParaRPr lang="en-US" b="1" u="sng" noProof="0" dirty="0"/>
          </a:p>
          <a:p>
            <a:pPr marL="0" indent="0">
              <a:buFont typeface="Arial" panose="020B0604020202020204" pitchFamily="34" charset="0"/>
              <a:buNone/>
            </a:pPr>
            <a:r>
              <a:rPr lang="en-US" b="1" u="sng" noProof="0" dirty="0"/>
              <a:t>Sorting task (10 minutes)</a:t>
            </a:r>
          </a:p>
          <a:p>
            <a:pPr marL="0" indent="0">
              <a:buFont typeface="Arial" panose="020B0604020202020204" pitchFamily="34" charset="0"/>
              <a:buNone/>
            </a:pPr>
            <a:endParaRPr lang="en-GB" noProof="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noProof="0" dirty="0"/>
              <a:t>Complete an in-class sorting activity using the information learned from using the Recycling Locator.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noProof="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noProof="0" dirty="0"/>
              <a:t>From a selection of recyclable and non-recyclable items. Ask the class to sort the items into two piles: items recyclable in your area and items not recyclable in your area.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noProof="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noProof="0" dirty="0"/>
              <a:t>Use Recycle Now’s recycling locator to check specific items. Pupils could take a photo at the end of the activity and display it in the classroom as a reminder of the materials that can/can’t be recycled in their area.</a:t>
            </a:r>
          </a:p>
          <a:p>
            <a:endParaRPr lang="en-US" b="0" i="0" dirty="0"/>
          </a:p>
          <a:p>
            <a:pPr marL="0" indent="0">
              <a:buNone/>
            </a:pPr>
            <a:endParaRPr lang="en-US" sz="1200" dirty="0"/>
          </a:p>
          <a:p>
            <a:r>
              <a:rPr lang="en-US" b="0" i="1" dirty="0"/>
              <a:t>NB: For more activities and examples related to recycling bins, download the Recycling Take-home Activity Sheet from www.theactionpack.co.uk</a:t>
            </a:r>
          </a:p>
        </p:txBody>
      </p:sp>
      <p:sp>
        <p:nvSpPr>
          <p:cNvPr id="4" name="Slide Number Placeholder 3"/>
          <p:cNvSpPr>
            <a:spLocks noGrp="1"/>
          </p:cNvSpPr>
          <p:nvPr>
            <p:ph type="sldNum" sz="quarter" idx="5"/>
          </p:nvPr>
        </p:nvSpPr>
        <p:spPr/>
        <p:txBody>
          <a:bodyPr/>
          <a:lstStyle/>
          <a:p>
            <a:fld id="{C0121AB1-F539-4EA8-BE6E-7370955B0DBA}" type="slidenum">
              <a:rPr lang="en-GB" smtClean="0"/>
              <a:t>16</a:t>
            </a:fld>
            <a:endParaRPr lang="en-GB"/>
          </a:p>
        </p:txBody>
      </p:sp>
    </p:spTree>
    <p:extLst>
      <p:ext uri="{BB962C8B-B14F-4D97-AF65-F5344CB8AC3E}">
        <p14:creationId xmlns:p14="http://schemas.microsoft.com/office/powerpoint/2010/main" val="38216464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Delivery notes</a:t>
            </a:r>
          </a:p>
          <a:p>
            <a:endParaRPr lang="en-GB" b="1" u="sng" dirty="0"/>
          </a:p>
          <a:p>
            <a:r>
              <a:rPr lang="en-GB" b="1" u="sng" dirty="0"/>
              <a:t>What can’t be recycled (2 minutes)</a:t>
            </a:r>
          </a:p>
          <a:p>
            <a:endParaRPr lang="en-GB" b="1" dirty="0"/>
          </a:p>
          <a:p>
            <a:r>
              <a:rPr lang="en-GB" b="0" dirty="0"/>
              <a:t>Run through the list so that pupils understand what is not recyclable. This slide can also be printed out and used as a reference in the classroom, around the school or in pupils’ homes.</a:t>
            </a:r>
          </a:p>
        </p:txBody>
      </p:sp>
      <p:sp>
        <p:nvSpPr>
          <p:cNvPr id="4" name="Slide Number Placeholder 3"/>
          <p:cNvSpPr>
            <a:spLocks noGrp="1"/>
          </p:cNvSpPr>
          <p:nvPr>
            <p:ph type="sldNum" sz="quarter" idx="5"/>
          </p:nvPr>
        </p:nvSpPr>
        <p:spPr/>
        <p:txBody>
          <a:bodyPr/>
          <a:lstStyle/>
          <a:p>
            <a:fld id="{C0121AB1-F539-4EA8-BE6E-7370955B0DBA}" type="slidenum">
              <a:rPr lang="en-GB" smtClean="0"/>
              <a:t>17</a:t>
            </a:fld>
            <a:endParaRPr lang="en-GB"/>
          </a:p>
        </p:txBody>
      </p:sp>
    </p:spTree>
    <p:extLst>
      <p:ext uri="{BB962C8B-B14F-4D97-AF65-F5344CB8AC3E}">
        <p14:creationId xmlns:p14="http://schemas.microsoft.com/office/powerpoint/2010/main" val="3817614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Delivery notes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indent="0">
              <a:buNone/>
            </a:pPr>
            <a:r>
              <a:rPr lang="en-GB" b="1" u="sng" dirty="0"/>
              <a:t>Symbol identification activity: How do you know if something can be recycled? (5 minutes)</a:t>
            </a:r>
          </a:p>
          <a:p>
            <a:pPr marL="0" indent="0">
              <a:buNone/>
            </a:pPr>
            <a:endParaRPr lang="en-GB" dirty="0"/>
          </a:p>
          <a:p>
            <a:pPr marL="0" indent="0">
              <a:buNone/>
            </a:pPr>
            <a:r>
              <a:rPr lang="en-GB" dirty="0"/>
              <a:t>Reinforce that not all materials, or types of a material (e.g. types of plastic) can be recycled. Ask pupils:</a:t>
            </a:r>
          </a:p>
          <a:p>
            <a:pPr marL="0" indent="0">
              <a:buNone/>
            </a:pPr>
            <a:endParaRPr lang="en-GB" dirty="0"/>
          </a:p>
          <a:p>
            <a:pPr marL="171450" indent="-171450">
              <a:buFont typeface="Arial" panose="020B0604020202020204" pitchFamily="34" charset="0"/>
              <a:buChar char="•"/>
            </a:pPr>
            <a:r>
              <a:rPr lang="en-GB" b="1" dirty="0"/>
              <a:t>How do you know if something can be recycled? </a:t>
            </a:r>
            <a:r>
              <a:rPr lang="en-GB" b="0" dirty="0"/>
              <a:t>Explain that many materials have symbols to give you information about recycling.</a:t>
            </a:r>
          </a:p>
          <a:p>
            <a:pPr marL="0" indent="0">
              <a:buNone/>
            </a:pPr>
            <a:endParaRPr lang="en-GB" dirty="0"/>
          </a:p>
          <a:p>
            <a:pPr marL="0" indent="0">
              <a:buNone/>
            </a:pPr>
            <a:r>
              <a:rPr lang="en-GB" dirty="0"/>
              <a:t>On screen are a number of recycling-related symbols. Ask pupils:</a:t>
            </a:r>
          </a:p>
          <a:p>
            <a:pPr marL="0" indent="0">
              <a:buNone/>
            </a:pPr>
            <a:endParaRPr lang="en-GB" dirty="0"/>
          </a:p>
          <a:p>
            <a:pPr marL="171450" indent="-171450">
              <a:buFont typeface="Arial" panose="020B0604020202020204" pitchFamily="34" charset="0"/>
              <a:buChar char="•"/>
            </a:pPr>
            <a:r>
              <a:rPr lang="en-GB" b="1" dirty="0"/>
              <a:t>Do they recognise any of the symbols? What do they mean?</a:t>
            </a:r>
          </a:p>
          <a:p>
            <a:pPr marL="0" indent="0">
              <a:buNone/>
            </a:pPr>
            <a:endParaRPr lang="en-GB" dirty="0"/>
          </a:p>
          <a:p>
            <a:pPr marL="0" indent="0">
              <a:buNone/>
            </a:pPr>
            <a:r>
              <a:rPr lang="en-US" dirty="0"/>
              <a:t>Check out Recycle Now’s comprehensive guide to recycling symbols here: </a:t>
            </a:r>
            <a:r>
              <a:rPr lang="en-GB" dirty="0">
                <a:hlinkClick r:id="rId3"/>
              </a:rPr>
              <a:t>www.recyclenow.com/recycling-knowledge/packaging-symbols-explained</a:t>
            </a:r>
            <a:endParaRPr lang="en-US" dirty="0"/>
          </a:p>
          <a:p>
            <a:pPr marL="0" indent="0">
              <a:buNone/>
            </a:pPr>
            <a:endParaRPr lang="en-GB" dirty="0"/>
          </a:p>
        </p:txBody>
      </p:sp>
      <p:sp>
        <p:nvSpPr>
          <p:cNvPr id="4" name="Slide Number Placeholder 3"/>
          <p:cNvSpPr>
            <a:spLocks noGrp="1"/>
          </p:cNvSpPr>
          <p:nvPr>
            <p:ph type="sldNum" sz="quarter" idx="5"/>
          </p:nvPr>
        </p:nvSpPr>
        <p:spPr/>
        <p:txBody>
          <a:bodyPr/>
          <a:lstStyle/>
          <a:p>
            <a:fld id="{C0121AB1-F539-4EA8-BE6E-7370955B0DBA}" type="slidenum">
              <a:rPr lang="en-GB" smtClean="0"/>
              <a:t>18</a:t>
            </a:fld>
            <a:endParaRPr lang="en-GB"/>
          </a:p>
        </p:txBody>
      </p:sp>
    </p:spTree>
    <p:extLst>
      <p:ext uri="{BB962C8B-B14F-4D97-AF65-F5344CB8AC3E}">
        <p14:creationId xmlns:p14="http://schemas.microsoft.com/office/powerpoint/2010/main" val="13083177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b="1" noProof="0" dirty="0"/>
              <a:t>Delivery notes </a:t>
            </a:r>
          </a:p>
          <a:p>
            <a:pPr marL="0" indent="0">
              <a:buFont typeface="Arial" panose="020B0604020202020204" pitchFamily="34" charset="0"/>
              <a:buNone/>
            </a:pPr>
            <a:endParaRPr lang="en-US" b="1" noProof="0" dirty="0"/>
          </a:p>
          <a:p>
            <a:pPr marL="0" indent="0">
              <a:buFont typeface="Arial" panose="020B0604020202020204" pitchFamily="34" charset="0"/>
              <a:buNone/>
            </a:pPr>
            <a:r>
              <a:rPr lang="en-US" b="1" noProof="0" dirty="0"/>
              <a:t>TAKE-HOME ACTIVITY - </a:t>
            </a:r>
            <a:r>
              <a:rPr lang="en-US" b="1" u="sng" noProof="0" dirty="0"/>
              <a:t>Find things that can be recycled at home</a:t>
            </a:r>
          </a:p>
          <a:p>
            <a:pPr marL="0" indent="0">
              <a:buFont typeface="Arial" panose="020B0604020202020204" pitchFamily="34" charset="0"/>
              <a:buNone/>
            </a:pPr>
            <a:endParaRPr lang="en-GB" b="1" noProof="0" dirty="0"/>
          </a:p>
          <a:p>
            <a:pPr marL="0" indent="0">
              <a:buFont typeface="Arial" panose="020B0604020202020204" pitchFamily="34" charset="0"/>
              <a:buNone/>
            </a:pPr>
            <a:r>
              <a:rPr lang="en-GB" noProof="0" dirty="0"/>
              <a:t>Ask pupils to think about the different materials that can be recycled in each room of their house.</a:t>
            </a:r>
          </a:p>
          <a:p>
            <a:pPr marL="0" indent="0">
              <a:buFont typeface="Arial" panose="020B0604020202020204" pitchFamily="34" charset="0"/>
              <a:buNone/>
            </a:pPr>
            <a:endParaRPr lang="en-GB" noProof="0" dirty="0"/>
          </a:p>
          <a:p>
            <a:pPr marL="0" indent="0">
              <a:buFont typeface="Arial" panose="020B0604020202020204" pitchFamily="34" charset="0"/>
              <a:buNone/>
            </a:pPr>
            <a:r>
              <a:rPr lang="en-US" noProof="0" dirty="0"/>
              <a:t>P</a:t>
            </a:r>
            <a:r>
              <a:rPr lang="en-GB" noProof="0" dirty="0"/>
              <a:t>lay this video to give pupils an idea of what items can be recycled from each room: </a:t>
            </a:r>
            <a:r>
              <a:rPr lang="en-GB" dirty="0">
                <a:hlinkClick r:id="rId3"/>
              </a:rPr>
              <a:t>www.youtube.com/watch?v=sLktjtlXCNo</a:t>
            </a:r>
            <a:endParaRPr lang="en-GB" dirty="0"/>
          </a:p>
          <a:p>
            <a:pPr marL="0" indent="0">
              <a:buFont typeface="Arial" panose="020B0604020202020204" pitchFamily="34" charset="0"/>
              <a:buNone/>
            </a:pPr>
            <a:endParaRPr lang="en-GB" dirty="0"/>
          </a:p>
          <a:p>
            <a:pPr marL="0" indent="0">
              <a:buFont typeface="Arial" panose="020B0604020202020204" pitchFamily="34" charset="0"/>
              <a:buNone/>
            </a:pPr>
            <a:r>
              <a:rPr lang="en-GB" noProof="0" dirty="0"/>
              <a:t>Encourage pupils to think of more recyclable items that are in different rooms in their own homes.</a:t>
            </a:r>
          </a:p>
          <a:p>
            <a:pPr marL="0" indent="0">
              <a:buFont typeface="Arial" panose="020B0604020202020204" pitchFamily="34" charset="0"/>
              <a:buNone/>
            </a:pPr>
            <a:endParaRPr lang="en-US" b="1" noProof="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0" i="0" dirty="0"/>
              <a:t>For activities and examples related to room-by-room recycling, complete or send home the Recycling Take-home Activity Sheet (Reception / Years 1&amp;2), which can be downloaded from www.theactionpack.co.uk</a:t>
            </a:r>
            <a:endParaRPr lang="en-GB" b="1" i="0" noProof="0" dirty="0"/>
          </a:p>
          <a:p>
            <a:pPr marL="0" indent="0">
              <a:buFont typeface="Arial" panose="020B0604020202020204" pitchFamily="34" charset="0"/>
              <a:buNone/>
            </a:pPr>
            <a:endParaRPr lang="en-GB"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Then, they can tell their family about all the things they’ve learnt today!</a:t>
            </a:r>
            <a:endParaRPr lang="en-GB" noProof="0" dirty="0"/>
          </a:p>
          <a:p>
            <a:pPr marL="0" indent="0">
              <a:buFont typeface="Arial" panose="020B0604020202020204" pitchFamily="34" charset="0"/>
              <a:buNone/>
            </a:pPr>
            <a:endParaRPr lang="en-US" noProof="0" dirty="0"/>
          </a:p>
        </p:txBody>
      </p:sp>
      <p:sp>
        <p:nvSpPr>
          <p:cNvPr id="4" name="Slide Number Placeholder 3"/>
          <p:cNvSpPr>
            <a:spLocks noGrp="1"/>
          </p:cNvSpPr>
          <p:nvPr>
            <p:ph type="sldNum" sz="quarter" idx="5"/>
          </p:nvPr>
        </p:nvSpPr>
        <p:spPr/>
        <p:txBody>
          <a:bodyPr/>
          <a:lstStyle/>
          <a:p>
            <a:fld id="{C0121AB1-F539-4EA8-BE6E-7370955B0DBA}" type="slidenum">
              <a:rPr lang="en-GB" smtClean="0"/>
              <a:t>19</a:t>
            </a:fld>
            <a:endParaRPr lang="en-GB"/>
          </a:p>
        </p:txBody>
      </p:sp>
    </p:spTree>
    <p:extLst>
      <p:ext uri="{BB962C8B-B14F-4D97-AF65-F5344CB8AC3E}">
        <p14:creationId xmlns:p14="http://schemas.microsoft.com/office/powerpoint/2010/main" val="211351934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Delivery notes</a:t>
            </a:r>
          </a:p>
          <a:p>
            <a:endParaRPr lang="en-US" b="1" dirty="0"/>
          </a:p>
          <a:p>
            <a:r>
              <a:rPr lang="en-US" b="1" u="sng" dirty="0"/>
              <a:t>Discussion – Getting involved, making a difference (3 minutes)</a:t>
            </a:r>
          </a:p>
          <a:p>
            <a:endParaRPr lang="en-US" b="1" dirty="0"/>
          </a:p>
          <a:p>
            <a:r>
              <a:rPr lang="en-US" b="0" dirty="0"/>
              <a:t>Explain that the Action Pack is all about taking action and making positive changes! It’s not enough to simply learn about recycling, you need to use what you’ve learnt to make a difference! </a:t>
            </a:r>
          </a:p>
          <a:p>
            <a:endParaRPr lang="en-US" b="0" dirty="0"/>
          </a:p>
          <a:p>
            <a:r>
              <a:rPr lang="en-US" b="0" dirty="0"/>
              <a:t>Explain the three steps to taking action:</a:t>
            </a:r>
          </a:p>
          <a:p>
            <a:pPr marL="228600" indent="-228600">
              <a:buAutoNum type="arabicPeriod"/>
            </a:pPr>
            <a:r>
              <a:rPr lang="en-US" b="0" dirty="0"/>
              <a:t>Using the information you’ve learnt to make positive changes in your own life and recycling as much as possible</a:t>
            </a:r>
          </a:p>
          <a:p>
            <a:pPr marL="228600" indent="-228600">
              <a:buAutoNum type="arabicPeriod"/>
            </a:pPr>
            <a:r>
              <a:rPr lang="en-US" b="0" dirty="0"/>
              <a:t>Spreading the information you’ve learnt to other people in your life, such as your family, by talking to them about recycling and putting up the recycling posters you made around your house</a:t>
            </a:r>
          </a:p>
          <a:p>
            <a:pPr marL="228600" indent="-228600">
              <a:buAutoNum type="arabicPeriod"/>
            </a:pPr>
            <a:r>
              <a:rPr lang="en-US" b="0" dirty="0"/>
              <a:t>Taking part in the Action Pack Recycling Challenge.</a:t>
            </a:r>
          </a:p>
          <a:p>
            <a:pPr marL="228600" indent="-228600">
              <a:buAutoNum type="arabicPeriod"/>
            </a:pPr>
            <a:endParaRPr lang="en-US" b="0" dirty="0"/>
          </a:p>
          <a:p>
            <a:r>
              <a:rPr lang="en-US" b="1" i="0" u="sng" dirty="0">
                <a:effectLst>
                  <a:outerShdw blurRad="38100" dist="38100" dir="2700000" algn="tl">
                    <a:srgbClr val="000000">
                      <a:alpha val="43137"/>
                    </a:srgbClr>
                  </a:outerShdw>
                </a:effectLst>
              </a:rPr>
              <a:t>Plenary (2 minutes)</a:t>
            </a:r>
          </a:p>
          <a:p>
            <a:endParaRPr lang="en-US" b="0" dirty="0"/>
          </a:p>
          <a:p>
            <a:r>
              <a:rPr lang="en-US" b="0" dirty="0"/>
              <a:t>Before finishing the lesson, go over the learning aims with the class. Tell them to hold up fingers to show how well they think they completed each aim.</a:t>
            </a:r>
          </a:p>
          <a:p>
            <a:pPr marL="171450" indent="-171450">
              <a:buFont typeface="Arial" panose="020B0604020202020204" pitchFamily="34" charset="0"/>
              <a:buChar char="•"/>
            </a:pPr>
            <a:r>
              <a:rPr lang="en-US" b="0" dirty="0"/>
              <a:t>One finger =  I don’t understand</a:t>
            </a:r>
          </a:p>
          <a:p>
            <a:pPr marL="171450" indent="-171450">
              <a:buFont typeface="Arial" panose="020B0604020202020204" pitchFamily="34" charset="0"/>
              <a:buChar char="•"/>
            </a:pPr>
            <a:r>
              <a:rPr lang="en-US" b="0" dirty="0"/>
              <a:t>Five fingers = I understand entirely</a:t>
            </a:r>
          </a:p>
          <a:p>
            <a:pPr marL="171450" indent="-171450">
              <a:buFont typeface="Arial" panose="020B0604020202020204" pitchFamily="34" charset="0"/>
              <a:buChar char="•"/>
            </a:pPr>
            <a:endParaRPr lang="en-US" b="0" dirty="0"/>
          </a:p>
          <a:p>
            <a:pPr marL="0" indent="0">
              <a:buNone/>
            </a:pPr>
            <a:r>
              <a:rPr lang="en-GB" sz="1600" b="1" dirty="0"/>
              <a:t>Learning aims:</a:t>
            </a:r>
            <a:endParaRPr lang="en-US" sz="1600" b="1" dirty="0"/>
          </a:p>
          <a:p>
            <a:r>
              <a:rPr lang="en-US" dirty="0"/>
              <a:t>To understand why recycling is important </a:t>
            </a:r>
            <a:endParaRPr lang="en-GB" dirty="0"/>
          </a:p>
          <a:p>
            <a:r>
              <a:rPr lang="en-GB" dirty="0"/>
              <a:t>To understand what can be recycled in your school, home and local area</a:t>
            </a:r>
          </a:p>
          <a:p>
            <a:r>
              <a:rPr lang="en-GB" dirty="0"/>
              <a:t>To understand why it’s important to take action and spread the word about recycling</a:t>
            </a:r>
          </a:p>
          <a:p>
            <a:endParaRPr lang="en-US" b="0" dirty="0"/>
          </a:p>
          <a:p>
            <a:r>
              <a:rPr lang="en-US" b="0" dirty="0"/>
              <a:t>U</a:t>
            </a:r>
            <a:r>
              <a:rPr lang="en-GB" b="0" dirty="0"/>
              <a:t>se the same method to check whether pupils have completed all of the success criteria.</a:t>
            </a:r>
          </a:p>
          <a:p>
            <a:endParaRPr lang="en-GB" b="0" dirty="0"/>
          </a:p>
          <a:p>
            <a:pPr marL="0" indent="0">
              <a:buNone/>
            </a:pPr>
            <a:r>
              <a:rPr lang="en-GB" sz="1600" b="1" dirty="0"/>
              <a:t>Success criteria:</a:t>
            </a:r>
          </a:p>
          <a:p>
            <a:r>
              <a:rPr lang="en-GB" dirty="0"/>
              <a:t>Be able to explain what recycling is, and why it is important</a:t>
            </a:r>
          </a:p>
          <a:p>
            <a:r>
              <a:rPr lang="en-GB" dirty="0"/>
              <a:t>Be confident using the recycling locator to check what can be recycled in different areas</a:t>
            </a:r>
          </a:p>
          <a:p>
            <a:r>
              <a:rPr lang="en-US" dirty="0"/>
              <a:t>To create </a:t>
            </a:r>
            <a:r>
              <a:rPr lang="en-GB" dirty="0"/>
              <a:t>recycling posters for your home and putting them up in places where they will be seen </a:t>
            </a:r>
          </a:p>
          <a:p>
            <a:endParaRPr lang="en-GB" dirty="0"/>
          </a:p>
          <a:p>
            <a:endParaRPr lang="en-GB" dirty="0"/>
          </a:p>
          <a:p>
            <a:endParaRPr lang="en-GB" b="0" dirty="0"/>
          </a:p>
        </p:txBody>
      </p:sp>
      <p:sp>
        <p:nvSpPr>
          <p:cNvPr id="4" name="Slide Number Placeholder 3"/>
          <p:cNvSpPr>
            <a:spLocks noGrp="1"/>
          </p:cNvSpPr>
          <p:nvPr>
            <p:ph type="sldNum" sz="quarter" idx="5"/>
          </p:nvPr>
        </p:nvSpPr>
        <p:spPr/>
        <p:txBody>
          <a:bodyPr/>
          <a:lstStyle/>
          <a:p>
            <a:fld id="{C0121AB1-F539-4EA8-BE6E-7370955B0DBA}" type="slidenum">
              <a:rPr lang="en-GB" smtClean="0"/>
              <a:t>20</a:t>
            </a:fld>
            <a:endParaRPr lang="en-GB"/>
          </a:p>
        </p:txBody>
      </p:sp>
    </p:spTree>
    <p:extLst>
      <p:ext uri="{BB962C8B-B14F-4D97-AF65-F5344CB8AC3E}">
        <p14:creationId xmlns:p14="http://schemas.microsoft.com/office/powerpoint/2010/main" val="32150419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Delivery notes </a:t>
            </a:r>
          </a:p>
          <a:p>
            <a:endParaRPr lang="en-GB" dirty="0"/>
          </a:p>
          <a:p>
            <a:r>
              <a:rPr lang="en-GB" b="1" u="sng" dirty="0"/>
              <a:t>Introduction: The Action Pack Recycling Challenge (3 minutes)</a:t>
            </a:r>
          </a:p>
          <a:p>
            <a:endParaRPr lang="en-GB" dirty="0"/>
          </a:p>
          <a:p>
            <a:r>
              <a:rPr lang="en-GB" dirty="0"/>
              <a:t>Run through the information on the slide. </a:t>
            </a:r>
            <a:endParaRPr lang="en-GB" b="1" dirty="0"/>
          </a:p>
          <a:p>
            <a:endParaRPr lang="en-GB" b="1" dirty="0"/>
          </a:p>
          <a:p>
            <a:endParaRPr lang="en-GB" b="1" dirty="0"/>
          </a:p>
          <a:p>
            <a:r>
              <a:rPr lang="en-GB" b="1" u="sng" dirty="0"/>
              <a:t>Share Your Work</a:t>
            </a:r>
          </a:p>
          <a:p>
            <a:endParaRPr lang="en-GB" b="1" dirty="0"/>
          </a:p>
          <a:p>
            <a:r>
              <a:rPr lang="en-GB" dirty="0"/>
              <a:t>Share your pupils work with the school and wider community – the Action Pack’s Eco Shows.</a:t>
            </a:r>
          </a:p>
          <a:p>
            <a:endParaRPr lang="en-GB" dirty="0"/>
          </a:p>
          <a:p>
            <a:r>
              <a:rPr lang="en-GB" dirty="0"/>
              <a:t>Share your work through:</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dirty="0">
                <a:solidFill>
                  <a:schemeClr val="bg1"/>
                </a:solidFill>
                <a:latin typeface="Arial" panose="020B0604020202020204" pitchFamily="34" charset="0"/>
                <a:cs typeface="Arial" panose="020B0604020202020204" pitchFamily="34" charset="0"/>
              </a:rPr>
              <a:t>Putting it on school noticeboards where parents will see it</a:t>
            </a:r>
            <a:endParaRPr lang="en-US" sz="1200" dirty="0">
              <a:solidFill>
                <a:schemeClr val="bg1"/>
              </a:solidFill>
              <a:latin typeface="Arial" panose="020B0604020202020204" pitchFamily="34" charset="0"/>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dirty="0">
                <a:solidFill>
                  <a:schemeClr val="bg1"/>
                </a:solidFill>
                <a:latin typeface="Arial" panose="020B0604020202020204" pitchFamily="34" charset="0"/>
                <a:cs typeface="Arial" panose="020B0604020202020204" pitchFamily="34" charset="0"/>
              </a:rPr>
              <a:t>The school website</a:t>
            </a:r>
            <a:endParaRPr lang="en-US" sz="1200" dirty="0">
              <a:solidFill>
                <a:schemeClr val="bg1"/>
              </a:solidFill>
              <a:latin typeface="Arial" panose="020B0604020202020204" pitchFamily="34" charset="0"/>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dirty="0">
                <a:solidFill>
                  <a:schemeClr val="bg1"/>
                </a:solidFill>
                <a:latin typeface="Arial" panose="020B0604020202020204" pitchFamily="34" charset="0"/>
                <a:cs typeface="Arial" panose="020B0604020202020204" pitchFamily="34" charset="0"/>
              </a:rPr>
              <a:t>Classroom windows</a:t>
            </a:r>
            <a:endParaRPr lang="en-US" sz="1200" dirty="0">
              <a:solidFill>
                <a:schemeClr val="bg1"/>
              </a:solidFill>
              <a:latin typeface="Arial" panose="020B0604020202020204" pitchFamily="34" charset="0"/>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dirty="0">
                <a:solidFill>
                  <a:schemeClr val="bg1"/>
                </a:solidFill>
                <a:latin typeface="Arial" panose="020B0604020202020204" pitchFamily="34" charset="0"/>
                <a:cs typeface="Arial" panose="020B0604020202020204" pitchFamily="34" charset="0"/>
              </a:rPr>
              <a:t>The local press</a:t>
            </a:r>
            <a:endParaRPr lang="en-US" sz="1200" dirty="0">
              <a:solidFill>
                <a:schemeClr val="bg1"/>
              </a:solidFill>
              <a:latin typeface="Arial" panose="020B0604020202020204" pitchFamily="34" charset="0"/>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dirty="0">
                <a:solidFill>
                  <a:schemeClr val="bg1"/>
                </a:solidFill>
                <a:latin typeface="Arial" panose="020B0604020202020204" pitchFamily="34" charset="0"/>
                <a:cs typeface="Arial" panose="020B0604020202020204" pitchFamily="34" charset="0"/>
              </a:rPr>
              <a:t>School social media channels</a:t>
            </a:r>
            <a:endParaRPr lang="en-US" sz="1200" dirty="0">
              <a:solidFill>
                <a:schemeClr val="bg1"/>
              </a:solidFill>
              <a:latin typeface="Arial" panose="020B0604020202020204" pitchFamily="34" charset="0"/>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dirty="0">
                <a:solidFill>
                  <a:schemeClr val="bg1"/>
                </a:solidFill>
                <a:latin typeface="Arial" panose="020B0604020202020204" pitchFamily="34" charset="0"/>
                <a:cs typeface="Arial" panose="020B0604020202020204" pitchFamily="34" charset="0"/>
              </a:rPr>
              <a:t>The school newsletter </a:t>
            </a:r>
            <a:endParaRPr lang="en-US" sz="1200" dirty="0">
              <a:solidFill>
                <a:schemeClr val="bg1"/>
              </a:solidFill>
              <a:latin typeface="Arial" panose="020B0604020202020204" pitchFamily="34" charset="0"/>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dirty="0">
                <a:solidFill>
                  <a:schemeClr val="bg1"/>
                </a:solidFill>
                <a:latin typeface="Arial" panose="020B0604020202020204" pitchFamily="34" charset="0"/>
                <a:cs typeface="Arial" panose="020B0604020202020204" pitchFamily="34" charset="0"/>
              </a:rPr>
              <a:t>Displayed at a parents evening</a:t>
            </a:r>
            <a:endParaRPr lang="en-US" sz="1200" dirty="0">
              <a:solidFill>
                <a:schemeClr val="bg1"/>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GB" sz="1200" dirty="0">
                <a:solidFill>
                  <a:schemeClr val="bg1"/>
                </a:solidFill>
                <a:latin typeface="Arial" panose="020B0604020202020204" pitchFamily="34" charset="0"/>
                <a:cs typeface="Arial" panose="020B0604020202020204" pitchFamily="34" charset="0"/>
              </a:rPr>
              <a:t>The local council</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dirty="0">
                <a:solidFill>
                  <a:schemeClr val="bg1"/>
                </a:solidFill>
                <a:latin typeface="Arial" panose="020B0604020202020204" pitchFamily="34" charset="0"/>
                <a:cs typeface="Arial" panose="020B0604020202020204" pitchFamily="34" charset="0"/>
              </a:rPr>
              <a:t>Parents’ WhatsApp group</a:t>
            </a:r>
            <a:endParaRPr lang="en-US" sz="1200" dirty="0">
              <a:solidFill>
                <a:schemeClr val="bg1"/>
              </a:solidFill>
              <a:latin typeface="Arial" panose="020B0604020202020204" pitchFamily="34" charset="0"/>
              <a:cs typeface="Arial" panose="020B0604020202020204" pitchFamily="34" charset="0"/>
            </a:endParaRPr>
          </a:p>
          <a:p>
            <a:endParaRPr lang="en-GB" dirty="0"/>
          </a:p>
          <a:p>
            <a:pPr marL="171450" indent="-171450">
              <a:buFont typeface="Arial" panose="020B0604020202020204" pitchFamily="34" charset="0"/>
              <a:buChar char="•"/>
            </a:pPr>
            <a:r>
              <a:rPr lang="en-GB" dirty="0"/>
              <a:t>And with us for a chance to win a prize!</a:t>
            </a:r>
          </a:p>
          <a:p>
            <a:pPr marL="171450" indent="-171450">
              <a:buFont typeface="Arial" panose="020B0604020202020204" pitchFamily="34" charset="0"/>
              <a:buChar cha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For more information and full terms and conditions please see: www.theactionpack.co.uk/submit-your-work</a:t>
            </a:r>
          </a:p>
          <a:p>
            <a:endParaRPr lang="en-GB" b="1" dirty="0"/>
          </a:p>
        </p:txBody>
      </p:sp>
      <p:sp>
        <p:nvSpPr>
          <p:cNvPr id="4" name="Slide Number Placeholder 3"/>
          <p:cNvSpPr>
            <a:spLocks noGrp="1"/>
          </p:cNvSpPr>
          <p:nvPr>
            <p:ph type="sldNum" sz="quarter" idx="5"/>
          </p:nvPr>
        </p:nvSpPr>
        <p:spPr/>
        <p:txBody>
          <a:bodyPr/>
          <a:lstStyle/>
          <a:p>
            <a:fld id="{C0121AB1-F539-4EA8-BE6E-7370955B0DBA}" type="slidenum">
              <a:rPr lang="en-GB" smtClean="0"/>
              <a:t>21</a:t>
            </a:fld>
            <a:endParaRPr lang="en-GB"/>
          </a:p>
        </p:txBody>
      </p:sp>
    </p:spTree>
    <p:extLst>
      <p:ext uri="{BB962C8B-B14F-4D97-AF65-F5344CB8AC3E}">
        <p14:creationId xmlns:p14="http://schemas.microsoft.com/office/powerpoint/2010/main" val="31709057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0121AB1-F539-4EA8-BE6E-7370955B0DBA}" type="slidenum">
              <a:rPr lang="en-GB" smtClean="0"/>
              <a:t>3</a:t>
            </a:fld>
            <a:endParaRPr lang="en-GB"/>
          </a:p>
        </p:txBody>
      </p:sp>
    </p:spTree>
    <p:extLst>
      <p:ext uri="{BB962C8B-B14F-4D97-AF65-F5344CB8AC3E}">
        <p14:creationId xmlns:p14="http://schemas.microsoft.com/office/powerpoint/2010/main" val="99857828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i="0" u="sng" dirty="0"/>
              <a:t>Optional extension (10-20 minutes) – Print this slide for students to complete</a:t>
            </a:r>
          </a:p>
          <a:p>
            <a:endParaRPr lang="en-GB" b="1" dirty="0"/>
          </a:p>
          <a:p>
            <a:r>
              <a:rPr lang="en-GB" dirty="0"/>
              <a:t>Ask pupils (working independently or with a partner) to use the </a:t>
            </a:r>
            <a:r>
              <a:rPr lang="en-GB" b="1" dirty="0"/>
              <a:t>My Action Pack Character activity sheet (slide 12) </a:t>
            </a:r>
            <a:r>
              <a:rPr lang="en-GB" dirty="0"/>
              <a:t>to think about their character’s traits. </a:t>
            </a:r>
          </a:p>
          <a:p>
            <a:endParaRPr lang="en-GB" dirty="0"/>
          </a:p>
          <a:p>
            <a:r>
              <a:rPr lang="en-GB" dirty="0"/>
              <a:t>Once pupils have had time to complete their activity sheet/discuss their characters select a couple of pupils to present their ideas.</a:t>
            </a:r>
          </a:p>
          <a:p>
            <a:pPr marL="171450" indent="-171450">
              <a:buFont typeface="Arial" panose="020B0604020202020204" pitchFamily="34" charset="0"/>
              <a:buChar char="•"/>
            </a:pPr>
            <a:r>
              <a:rPr lang="en-GB" b="1" dirty="0"/>
              <a:t>Why have you chosen that animal? </a:t>
            </a:r>
          </a:p>
          <a:p>
            <a:pPr marL="171450" indent="-171450">
              <a:buFont typeface="Arial" panose="020B0604020202020204" pitchFamily="34" charset="0"/>
              <a:buChar char="•"/>
            </a:pPr>
            <a:r>
              <a:rPr lang="en-GB" b="1" dirty="0"/>
              <a:t>What is your character’s most important character trait?</a:t>
            </a:r>
          </a:p>
          <a:p>
            <a:pPr marL="171450" indent="-171450">
              <a:buFont typeface="Arial" panose="020B0604020202020204" pitchFamily="34" charset="0"/>
              <a:buChar char="•"/>
            </a:pPr>
            <a:r>
              <a:rPr lang="en-GB" b="1" dirty="0"/>
              <a:t>Why does your character want more people to recycle?</a:t>
            </a:r>
          </a:p>
        </p:txBody>
      </p:sp>
      <p:sp>
        <p:nvSpPr>
          <p:cNvPr id="4" name="Slide Number Placeholder 3"/>
          <p:cNvSpPr>
            <a:spLocks noGrp="1"/>
          </p:cNvSpPr>
          <p:nvPr>
            <p:ph type="sldNum" sz="quarter" idx="5"/>
          </p:nvPr>
        </p:nvSpPr>
        <p:spPr/>
        <p:txBody>
          <a:bodyPr/>
          <a:lstStyle/>
          <a:p>
            <a:fld id="{C0121AB1-F539-4EA8-BE6E-7370955B0DBA}" type="slidenum">
              <a:rPr lang="en-GB" smtClean="0"/>
              <a:t>22</a:t>
            </a:fld>
            <a:endParaRPr lang="en-GB"/>
          </a:p>
        </p:txBody>
      </p:sp>
    </p:spTree>
    <p:extLst>
      <p:ext uri="{BB962C8B-B14F-4D97-AF65-F5344CB8AC3E}">
        <p14:creationId xmlns:p14="http://schemas.microsoft.com/office/powerpoint/2010/main" val="19028371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0121AB1-F539-4EA8-BE6E-7370955B0DBA}" type="slidenum">
              <a:rPr lang="en-GB" smtClean="0"/>
              <a:t>4</a:t>
            </a:fld>
            <a:endParaRPr lang="en-GB"/>
          </a:p>
        </p:txBody>
      </p:sp>
    </p:spTree>
    <p:extLst>
      <p:ext uri="{BB962C8B-B14F-4D97-AF65-F5344CB8AC3E}">
        <p14:creationId xmlns:p14="http://schemas.microsoft.com/office/powerpoint/2010/main" val="7378632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Delivery notes</a:t>
            </a:r>
          </a:p>
          <a:p>
            <a:endParaRPr lang="en-US" b="1" dirty="0"/>
          </a:p>
          <a:p>
            <a:r>
              <a:rPr lang="en-US" b="0" dirty="0"/>
              <a:t>As a warm up activity, ask your pupils to suggest some answers to the questions on screen.</a:t>
            </a:r>
          </a:p>
          <a:p>
            <a:endParaRPr lang="en-US" sz="1200" b="1" noProof="0" dirty="0"/>
          </a:p>
          <a:p>
            <a:r>
              <a:rPr lang="en-US" sz="1200" b="0" noProof="0" dirty="0"/>
              <a:t>One of the images is o</a:t>
            </a:r>
            <a:r>
              <a:rPr lang="en-GB" sz="1200" noProof="0" dirty="0"/>
              <a:t>f </a:t>
            </a:r>
            <a:r>
              <a:rPr lang="en-GB" sz="1200" b="1" noProof="0" dirty="0"/>
              <a:t>Greta Thunberg </a:t>
            </a:r>
            <a:r>
              <a:rPr lang="en-GB" sz="1200" b="0" noProof="0" dirty="0"/>
              <a:t>– she inspired the </a:t>
            </a:r>
            <a:r>
              <a:rPr lang="en-GB" sz="1200" noProof="0" dirty="0"/>
              <a:t>School Strike. She </a:t>
            </a:r>
            <a:r>
              <a:rPr lang="en-US" sz="1200" dirty="0"/>
              <a:t>started protesting outside a government building in Sweden at </a:t>
            </a:r>
            <a:r>
              <a:rPr lang="en-US" sz="1200" b="1" dirty="0"/>
              <a:t>age 15</a:t>
            </a:r>
            <a:r>
              <a:rPr lang="en-US" sz="1200" dirty="0"/>
              <a:t>, saying that immediate action was needed to </a:t>
            </a:r>
            <a:r>
              <a:rPr lang="en-US" sz="1200" b="1" dirty="0"/>
              <a:t>protect the environment</a:t>
            </a:r>
            <a:r>
              <a:rPr lang="en-US" sz="1200" dirty="0"/>
              <a:t>. Soon after, she was </a:t>
            </a:r>
            <a:r>
              <a:rPr lang="en-US" sz="1200" b="1" dirty="0"/>
              <a:t>speaking in front of world leaders</a:t>
            </a:r>
            <a:r>
              <a:rPr lang="en-US" sz="1200" dirty="0"/>
              <a:t>. Her actions lead to the school protests that spread across  the world in 2018-19.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dirty="0"/>
              <a:t>In May 2019, over </a:t>
            </a:r>
            <a:r>
              <a:rPr lang="en-US" sz="1200" b="1" dirty="0"/>
              <a:t>1 million students</a:t>
            </a:r>
            <a:r>
              <a:rPr lang="en-US" sz="1200" dirty="0"/>
              <a:t> in 1,400 cities around the world took to the streets to promote protecting the environment. The purpose of this march was to </a:t>
            </a:r>
            <a:r>
              <a:rPr lang="en-US" sz="1200" b="1" dirty="0"/>
              <a:t>spread their message and get their voices heard</a:t>
            </a:r>
            <a:r>
              <a:rPr lang="en-US" sz="1200" dirty="0"/>
              <a:t>.</a:t>
            </a:r>
          </a:p>
        </p:txBody>
      </p:sp>
      <p:sp>
        <p:nvSpPr>
          <p:cNvPr id="4" name="Slide Number Placeholder 3"/>
          <p:cNvSpPr>
            <a:spLocks noGrp="1"/>
          </p:cNvSpPr>
          <p:nvPr>
            <p:ph type="sldNum" sz="quarter" idx="5"/>
          </p:nvPr>
        </p:nvSpPr>
        <p:spPr/>
        <p:txBody>
          <a:bodyPr/>
          <a:lstStyle/>
          <a:p>
            <a:fld id="{C0121AB1-F539-4EA8-BE6E-7370955B0DBA}" type="slidenum">
              <a:rPr lang="en-GB" smtClean="0"/>
              <a:t>6</a:t>
            </a:fld>
            <a:endParaRPr lang="en-GB"/>
          </a:p>
        </p:txBody>
      </p:sp>
    </p:spTree>
    <p:extLst>
      <p:ext uri="{BB962C8B-B14F-4D97-AF65-F5344CB8AC3E}">
        <p14:creationId xmlns:p14="http://schemas.microsoft.com/office/powerpoint/2010/main" val="26712949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Delivery notes: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u="sng"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u="sng" dirty="0"/>
              <a:t>Discussion - Learning aims and success criteria (2 minutes)</a:t>
            </a:r>
          </a:p>
          <a:p>
            <a:endParaRPr lang="en-US" dirty="0"/>
          </a:p>
          <a:p>
            <a:r>
              <a:rPr lang="en-US" dirty="0"/>
              <a:t>Run through the learning objectives and success criteria with your students.</a:t>
            </a:r>
            <a:endParaRPr lang="en-GB" dirty="0"/>
          </a:p>
        </p:txBody>
      </p:sp>
      <p:sp>
        <p:nvSpPr>
          <p:cNvPr id="4" name="Slide Number Placeholder 3"/>
          <p:cNvSpPr>
            <a:spLocks noGrp="1"/>
          </p:cNvSpPr>
          <p:nvPr>
            <p:ph type="sldNum" sz="quarter" idx="5"/>
          </p:nvPr>
        </p:nvSpPr>
        <p:spPr/>
        <p:txBody>
          <a:bodyPr/>
          <a:lstStyle/>
          <a:p>
            <a:fld id="{9F8E0B39-1F67-4288-B220-B5B235CDD28B}" type="slidenum">
              <a:rPr lang="en-GB" smtClean="0"/>
              <a:t>7</a:t>
            </a:fld>
            <a:endParaRPr lang="en-GB"/>
          </a:p>
        </p:txBody>
      </p:sp>
    </p:spTree>
    <p:extLst>
      <p:ext uri="{BB962C8B-B14F-4D97-AF65-F5344CB8AC3E}">
        <p14:creationId xmlns:p14="http://schemas.microsoft.com/office/powerpoint/2010/main" val="22492841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Delivery notes:</a:t>
            </a:r>
          </a:p>
          <a:p>
            <a:endParaRPr lang="en-US" b="1" dirty="0"/>
          </a:p>
          <a:p>
            <a:r>
              <a:rPr lang="en-US" b="1" u="sng" dirty="0"/>
              <a:t>Join the Action Pack film (5 minutes)</a:t>
            </a:r>
          </a:p>
          <a:p>
            <a:endParaRPr lang="en-US" b="1" dirty="0"/>
          </a:p>
          <a:p>
            <a:r>
              <a:rPr lang="en-US" dirty="0"/>
              <a:t>After playing the film to the class, discuss these questions in pairs or as a class:</a:t>
            </a:r>
          </a:p>
          <a:p>
            <a:pPr marL="171450" indent="-171450">
              <a:buFont typeface="Arial" panose="020B0604020202020204" pitchFamily="34" charset="0"/>
              <a:buChar char="•"/>
            </a:pPr>
            <a:r>
              <a:rPr lang="en-US" b="1" dirty="0"/>
              <a:t>How did this film make you feel?</a:t>
            </a:r>
          </a:p>
          <a:p>
            <a:pPr marL="171450" indent="-171450">
              <a:buFont typeface="Arial" panose="020B0604020202020204" pitchFamily="34" charset="0"/>
              <a:buChar char="•"/>
            </a:pPr>
            <a:r>
              <a:rPr lang="en-US" b="1" dirty="0"/>
              <a:t>What do you think is the message of this film? Does it have more than one message?</a:t>
            </a:r>
          </a:p>
          <a:p>
            <a:pPr marL="171450" indent="-171450">
              <a:buFont typeface="Arial" panose="020B0604020202020204" pitchFamily="34" charset="0"/>
              <a:buChar char="•"/>
            </a:pPr>
            <a:r>
              <a:rPr lang="en-US" b="1" dirty="0"/>
              <a:t>Does this film make you want to take action? Why?</a:t>
            </a:r>
          </a:p>
          <a:p>
            <a:pPr marL="171450" indent="-171450">
              <a:buFont typeface="Arial" panose="020B0604020202020204" pitchFamily="34" charset="0"/>
              <a:buChar char="•"/>
            </a:pPr>
            <a:r>
              <a:rPr lang="en-US" b="1" dirty="0"/>
              <a:t>Did this film teach you anything?</a:t>
            </a:r>
          </a:p>
        </p:txBody>
      </p:sp>
      <p:sp>
        <p:nvSpPr>
          <p:cNvPr id="4" name="Slide Number Placeholder 3"/>
          <p:cNvSpPr>
            <a:spLocks noGrp="1"/>
          </p:cNvSpPr>
          <p:nvPr>
            <p:ph type="sldNum" sz="quarter" idx="5"/>
          </p:nvPr>
        </p:nvSpPr>
        <p:spPr/>
        <p:txBody>
          <a:bodyPr/>
          <a:lstStyle/>
          <a:p>
            <a:fld id="{C0121AB1-F539-4EA8-BE6E-7370955B0DBA}" type="slidenum">
              <a:rPr lang="en-GB" smtClean="0"/>
              <a:t>8</a:t>
            </a:fld>
            <a:endParaRPr lang="en-GB"/>
          </a:p>
        </p:txBody>
      </p:sp>
    </p:spTree>
    <p:extLst>
      <p:ext uri="{BB962C8B-B14F-4D97-AF65-F5344CB8AC3E}">
        <p14:creationId xmlns:p14="http://schemas.microsoft.com/office/powerpoint/2010/main" val="22907945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Delivery notes: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u="sng" dirty="0"/>
              <a:t>Discussion – What happens to rubbish? (3 minutes)</a:t>
            </a:r>
          </a:p>
          <a:p>
            <a:pPr marL="0" indent="0">
              <a:buNone/>
            </a:pPr>
            <a:endParaRPr lang="en-US" b="0" dirty="0"/>
          </a:p>
          <a:p>
            <a:pPr marL="0" indent="0">
              <a:buNone/>
            </a:pPr>
            <a:r>
              <a:rPr lang="en-US" b="0" dirty="0"/>
              <a:t>Ask pupils:</a:t>
            </a:r>
          </a:p>
          <a:p>
            <a:pPr marL="0" indent="0">
              <a:buNone/>
            </a:pPr>
            <a:endParaRPr lang="en-US" b="0" dirty="0"/>
          </a:p>
          <a:p>
            <a:pPr marL="171450" indent="-171450">
              <a:buFont typeface="Arial" panose="020B0604020202020204" pitchFamily="34" charset="0"/>
              <a:buChar char="•"/>
            </a:pPr>
            <a:r>
              <a:rPr lang="en-US" b="1" dirty="0"/>
              <a:t>Do pupils know what happens to rubbish when the bin lorry takes it away? </a:t>
            </a:r>
            <a:r>
              <a:rPr lang="en-US" b="0" dirty="0"/>
              <a:t>Discuss the options as a class.</a:t>
            </a:r>
          </a:p>
          <a:p>
            <a:pPr marL="171450" indent="-171450">
              <a:buFont typeface="Arial" panose="020B0604020202020204" pitchFamily="34" charset="0"/>
              <a:buChar char="•"/>
            </a:pPr>
            <a:endParaRPr lang="en-GB" b="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b="0" dirty="0"/>
              <a:t>Click to display the first option ‘landfill’. Explain that rubbish that cannot be used again goes to landfill. </a:t>
            </a:r>
          </a:p>
          <a:p>
            <a:pPr marL="0" indent="0">
              <a:buFont typeface="Arial" panose="020B0604020202020204" pitchFamily="34" charset="0"/>
              <a:buNone/>
            </a:pPr>
            <a:endParaRPr lang="en-GB" b="0" dirty="0"/>
          </a:p>
          <a:p>
            <a:pPr marL="171450" indent="-171450">
              <a:buFont typeface="Arial" panose="020B0604020202020204" pitchFamily="34" charset="0"/>
              <a:buChar char="•"/>
            </a:pPr>
            <a:r>
              <a:rPr lang="en-GB" b="1" dirty="0"/>
              <a:t>What is a landfill? </a:t>
            </a:r>
            <a:r>
              <a:rPr lang="en-GB" b="0" dirty="0"/>
              <a:t>Rubbish that is thrown away in normal bins gets take to landfills. Landfills are large holes where rubbish is dumped and buried. </a:t>
            </a:r>
          </a:p>
          <a:p>
            <a:pPr marL="171450" indent="-171450">
              <a:buFont typeface="Arial" panose="020B0604020202020204" pitchFamily="34" charset="0"/>
              <a:buChar char="•"/>
            </a:pP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noProof="0" dirty="0"/>
              <a:t>Landfills are very bad for the environment. Rubbish in landfills slowly breaks down into harmful gases and chemicals. These gases and chemicals can pollute soil and add extra greenhouse gases into our atmosphere, leading to climate change.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noProof="0" dirty="0"/>
              <a:t>By recycling, we reduce the amount of rubbish going into landfills, helping to protect the environment and reduce climate change.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noProof="0" dirty="0"/>
              <a:t>Littering, or not getting rid of rubbish properly, can also harm animal habitats.</a:t>
            </a:r>
          </a:p>
          <a:p>
            <a:pPr marL="171450" indent="-171450">
              <a:buFont typeface="Arial" panose="020B0604020202020204" pitchFamily="34" charset="0"/>
              <a:buChar char="•"/>
            </a:pPr>
            <a:endParaRPr lang="en-GB" b="0" dirty="0"/>
          </a:p>
          <a:p>
            <a:pPr marL="171450" indent="-171450">
              <a:buFont typeface="Arial" panose="020B0604020202020204" pitchFamily="34" charset="0"/>
              <a:buChar char="•"/>
            </a:pPr>
            <a:endParaRPr lang="en-GB" b="0" dirty="0"/>
          </a:p>
          <a:p>
            <a:pPr marL="0" indent="0">
              <a:buFont typeface="Arial" panose="020B0604020202020204" pitchFamily="34" charset="0"/>
              <a:buNone/>
            </a:pPr>
            <a:r>
              <a:rPr lang="en-GB" b="0" dirty="0"/>
              <a:t>Click to display the second option ‘recycled’. Explain that rubbish that can be used again is recycled.</a:t>
            </a:r>
          </a:p>
          <a:p>
            <a:pPr marL="0" indent="0">
              <a:buFont typeface="Arial" panose="020B0604020202020204" pitchFamily="34" charset="0"/>
              <a:buNone/>
            </a:pPr>
            <a:endParaRPr lang="en-GB" b="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dirty="0"/>
              <a:t>Rubbish should only be put in the bin and sent to landfill if it isn’t possible to reuse or recycle it. </a:t>
            </a:r>
          </a:p>
        </p:txBody>
      </p:sp>
      <p:sp>
        <p:nvSpPr>
          <p:cNvPr id="4" name="Slide Number Placeholder 3"/>
          <p:cNvSpPr>
            <a:spLocks noGrp="1"/>
          </p:cNvSpPr>
          <p:nvPr>
            <p:ph type="sldNum" sz="quarter" idx="5"/>
          </p:nvPr>
        </p:nvSpPr>
        <p:spPr/>
        <p:txBody>
          <a:bodyPr/>
          <a:lstStyle/>
          <a:p>
            <a:fld id="{C0121AB1-F539-4EA8-BE6E-7370955B0DBA}" type="slidenum">
              <a:rPr lang="en-GB" smtClean="0"/>
              <a:t>9</a:t>
            </a:fld>
            <a:endParaRPr lang="en-GB"/>
          </a:p>
        </p:txBody>
      </p:sp>
    </p:spTree>
    <p:extLst>
      <p:ext uri="{BB962C8B-B14F-4D97-AF65-F5344CB8AC3E}">
        <p14:creationId xmlns:p14="http://schemas.microsoft.com/office/powerpoint/2010/main" val="24612373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Delivery notes: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u="sng" dirty="0"/>
              <a:t>Discussion and sorting activity – What is recycling? (3 minutes)</a:t>
            </a:r>
          </a:p>
          <a:p>
            <a:pPr marL="0" indent="0">
              <a:buNone/>
            </a:pPr>
            <a:endParaRPr lang="en-US" b="0" dirty="0"/>
          </a:p>
          <a:p>
            <a:pPr marL="0" indent="0">
              <a:buNone/>
            </a:pPr>
            <a:r>
              <a:rPr lang="en-US" b="0" dirty="0"/>
              <a:t>Ask pupils:</a:t>
            </a:r>
          </a:p>
          <a:p>
            <a:pPr marL="0" indent="0">
              <a:buFont typeface="Arial" panose="020B0604020202020204" pitchFamily="34" charset="0"/>
              <a:buNone/>
            </a:pPr>
            <a:endParaRPr lang="en-GB" b="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dirty="0"/>
              <a:t>What is recycling? </a:t>
            </a:r>
            <a:r>
              <a:rPr lang="en-US" b="0" dirty="0"/>
              <a:t>Create a definition as a class, e.g. </a:t>
            </a:r>
            <a:r>
              <a:rPr lang="en-GB" b="0" dirty="0"/>
              <a:t>Recycling means to process something (like paper, glass or metal) so that it can be used again. </a:t>
            </a:r>
          </a:p>
          <a:p>
            <a:pPr marL="0" indent="0">
              <a:buFont typeface="Arial" panose="020B0604020202020204" pitchFamily="34" charset="0"/>
              <a:buNone/>
            </a:pPr>
            <a:endParaRPr lang="en-GB" b="0" dirty="0"/>
          </a:p>
          <a:p>
            <a:pPr marL="0" indent="0">
              <a:buFont typeface="Arial" panose="020B0604020202020204" pitchFamily="34" charset="0"/>
              <a:buNone/>
            </a:pPr>
            <a:endParaRPr lang="en-GB" b="0" dirty="0"/>
          </a:p>
          <a:p>
            <a:pPr marL="171450" indent="-171450">
              <a:buFont typeface="Arial" panose="020B0604020202020204" pitchFamily="34" charset="0"/>
              <a:buChar char="•"/>
            </a:pPr>
            <a:r>
              <a:rPr lang="en-GB" b="1" dirty="0"/>
              <a:t>What are the alternatives to recycling our waste? </a:t>
            </a:r>
            <a:r>
              <a:rPr lang="en-GB" b="0" dirty="0"/>
              <a:t>Pupils may think about reducing what we use – not using it in the first place, reusing it, or disposing of it in landfill?</a:t>
            </a:r>
          </a:p>
          <a:p>
            <a:pPr marL="171450" indent="-171450">
              <a:buFont typeface="Arial" panose="020B0604020202020204" pitchFamily="34" charset="0"/>
              <a:buChar char="•"/>
            </a:pPr>
            <a:endParaRPr lang="en-GB" b="0" dirty="0"/>
          </a:p>
          <a:p>
            <a:pPr marL="0" indent="0">
              <a:buFont typeface="Arial" panose="020B0604020202020204" pitchFamily="34" charset="0"/>
              <a:buNone/>
            </a:pPr>
            <a:r>
              <a:rPr lang="en-GB" b="0" dirty="0"/>
              <a:t>Click to display the blank triangle and the words Reduce, Reuse, Recycle and Dispose. Explain that we’re going to put the best option at the top, and the worst option at the bottom of the triangle. </a:t>
            </a:r>
          </a:p>
          <a:p>
            <a:pPr marL="0" indent="0">
              <a:buFont typeface="Arial" panose="020B0604020202020204" pitchFamily="34" charset="0"/>
              <a:buNone/>
            </a:pPr>
            <a:endParaRPr lang="en-GB" b="0" dirty="0"/>
          </a:p>
          <a:p>
            <a:pPr marL="171450" indent="-171450">
              <a:buFont typeface="Arial" panose="020B0604020202020204" pitchFamily="34" charset="0"/>
              <a:buChar char="•"/>
            </a:pPr>
            <a:r>
              <a:rPr lang="en-GB" b="1" dirty="0"/>
              <a:t>What order should these words be placed in?</a:t>
            </a:r>
          </a:p>
          <a:p>
            <a:pPr marL="171450" indent="-171450">
              <a:buFont typeface="Arial" panose="020B0604020202020204" pitchFamily="34" charset="0"/>
              <a:buChar char="•"/>
            </a:pPr>
            <a:endParaRPr lang="en-GB" b="0" dirty="0"/>
          </a:p>
          <a:p>
            <a:pPr marL="0" indent="0">
              <a:buFont typeface="Arial" panose="020B0604020202020204" pitchFamily="34" charset="0"/>
              <a:buNone/>
            </a:pPr>
            <a:r>
              <a:rPr lang="en-GB" b="0" dirty="0"/>
              <a:t>Click to display the hierarchy of waste, which shows how we should reduce waste and our impact on the environment:</a:t>
            </a:r>
          </a:p>
          <a:p>
            <a:pPr marL="0" indent="0">
              <a:buNone/>
            </a:pPr>
            <a:endParaRPr lang="en-GB" b="1" dirty="0"/>
          </a:p>
          <a:p>
            <a:pPr marL="171450" indent="-171450">
              <a:buFont typeface="Arial" panose="020B0604020202020204" pitchFamily="34" charset="0"/>
              <a:buChar char="•"/>
            </a:pPr>
            <a:r>
              <a:rPr lang="en-GB" b="0" dirty="0"/>
              <a:t>Firstly, we should </a:t>
            </a:r>
            <a:r>
              <a:rPr lang="en-GB" b="1" dirty="0"/>
              <a:t>reduce</a:t>
            </a:r>
            <a:r>
              <a:rPr lang="en-GB" b="0" dirty="0"/>
              <a:t> our use of materials, especially common waste products like plastics. For example, we could take a re-usable water bottle out with us, so we don’t need to buy a single-use plastic bottle. </a:t>
            </a:r>
          </a:p>
          <a:p>
            <a:pPr marL="171450" indent="-171450">
              <a:buFont typeface="Arial" panose="020B0604020202020204" pitchFamily="34" charset="0"/>
              <a:buChar char="•"/>
            </a:pPr>
            <a:r>
              <a:rPr lang="en-GB" b="0" dirty="0"/>
              <a:t>Secondly, we should </a:t>
            </a:r>
            <a:r>
              <a:rPr lang="en-GB" b="1" dirty="0"/>
              <a:t>reuse</a:t>
            </a:r>
            <a:r>
              <a:rPr lang="en-GB" b="0" dirty="0"/>
              <a:t> any materials that we can, for example by using newspapers as packing paper.</a:t>
            </a:r>
          </a:p>
          <a:p>
            <a:pPr marL="171450" indent="-171450">
              <a:buFont typeface="Arial" panose="020B0604020202020204" pitchFamily="34" charset="0"/>
              <a:buChar char="•"/>
            </a:pPr>
            <a:r>
              <a:rPr lang="en-GB" b="0" dirty="0"/>
              <a:t>Finally, when we can no longer reuse an item or material, we should </a:t>
            </a:r>
            <a:r>
              <a:rPr lang="en-GB" b="1" dirty="0"/>
              <a:t>recycle</a:t>
            </a:r>
            <a:r>
              <a:rPr lang="en-GB" b="0" dirty="0"/>
              <a:t> it, so that it can be made into more products.</a:t>
            </a:r>
          </a:p>
          <a:p>
            <a:pPr marL="0" indent="0">
              <a:buNone/>
            </a:pPr>
            <a:r>
              <a:rPr lang="en-US" b="1" dirty="0"/>
              <a:t> </a:t>
            </a:r>
          </a:p>
          <a:p>
            <a:r>
              <a:rPr lang="en-GB" dirty="0"/>
              <a:t>So you should only buy things you really need, and once you’re finished with them they should only be put in the bin and sent to landfill if it isn’t possible to reuse or recycle them. </a:t>
            </a:r>
          </a:p>
        </p:txBody>
      </p:sp>
      <p:sp>
        <p:nvSpPr>
          <p:cNvPr id="4" name="Slide Number Placeholder 3"/>
          <p:cNvSpPr>
            <a:spLocks noGrp="1"/>
          </p:cNvSpPr>
          <p:nvPr>
            <p:ph type="sldNum" sz="quarter" idx="5"/>
          </p:nvPr>
        </p:nvSpPr>
        <p:spPr/>
        <p:txBody>
          <a:bodyPr/>
          <a:lstStyle/>
          <a:p>
            <a:fld id="{C0121AB1-F539-4EA8-BE6E-7370955B0DBA}" type="slidenum">
              <a:rPr lang="en-GB" smtClean="0"/>
              <a:t>10</a:t>
            </a:fld>
            <a:endParaRPr lang="en-GB"/>
          </a:p>
        </p:txBody>
      </p:sp>
    </p:spTree>
    <p:extLst>
      <p:ext uri="{BB962C8B-B14F-4D97-AF65-F5344CB8AC3E}">
        <p14:creationId xmlns:p14="http://schemas.microsoft.com/office/powerpoint/2010/main" val="7653756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Delivery notes: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u="sng" dirty="0"/>
              <a:t>Multiple-choice activity – At the supermarket (2 minutes)</a:t>
            </a:r>
          </a:p>
          <a:p>
            <a:pPr marL="0" indent="0">
              <a:buNone/>
            </a:pPr>
            <a:endParaRPr lang="en-US" b="0" dirty="0"/>
          </a:p>
          <a:p>
            <a:pPr marL="0" indent="0">
              <a:buNone/>
            </a:pPr>
            <a:r>
              <a:rPr lang="en-US" b="0" dirty="0"/>
              <a:t>Ask pupils the question on the slide.</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For a more active approach, stick three signs on the walls of your classroom. Students move in the classroom and position themselves where they think is the correct answer. Alternatively, you could ask students to stand up, sit down or crouch down depending on what they think is the right answer.</a:t>
            </a:r>
          </a:p>
          <a:p>
            <a:endParaRPr lang="en-GB" dirty="0"/>
          </a:p>
        </p:txBody>
      </p:sp>
      <p:sp>
        <p:nvSpPr>
          <p:cNvPr id="4" name="Slide Number Placeholder 3"/>
          <p:cNvSpPr>
            <a:spLocks noGrp="1"/>
          </p:cNvSpPr>
          <p:nvPr>
            <p:ph type="sldNum" sz="quarter" idx="5"/>
          </p:nvPr>
        </p:nvSpPr>
        <p:spPr/>
        <p:txBody>
          <a:bodyPr/>
          <a:lstStyle/>
          <a:p>
            <a:fld id="{C0121AB1-F539-4EA8-BE6E-7370955B0DBA}" type="slidenum">
              <a:rPr lang="en-GB" smtClean="0"/>
              <a:t>11</a:t>
            </a:fld>
            <a:endParaRPr lang="en-GB"/>
          </a:p>
        </p:txBody>
      </p:sp>
    </p:spTree>
    <p:extLst>
      <p:ext uri="{BB962C8B-B14F-4D97-AF65-F5344CB8AC3E}">
        <p14:creationId xmlns:p14="http://schemas.microsoft.com/office/powerpoint/2010/main" val="1834255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F31942-67E4-43E6-9098-E70B1E3FD0A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EEE38C4F-DA51-4C48-89B1-A2ED45B0006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70F6A8F2-675B-4C4D-A6F3-5EBAC193B2BA}"/>
              </a:ext>
            </a:extLst>
          </p:cNvPr>
          <p:cNvSpPr>
            <a:spLocks noGrp="1"/>
          </p:cNvSpPr>
          <p:nvPr>
            <p:ph type="dt" sz="half" idx="10"/>
          </p:nvPr>
        </p:nvSpPr>
        <p:spPr/>
        <p:txBody>
          <a:bodyPr/>
          <a:lstStyle/>
          <a:p>
            <a:fld id="{7AFDE9C6-3D48-4731-8677-EDAE2F082C76}" type="datetimeFigureOut">
              <a:rPr lang="en-GB" smtClean="0"/>
              <a:t>19/12/2019</a:t>
            </a:fld>
            <a:endParaRPr lang="en-GB"/>
          </a:p>
        </p:txBody>
      </p:sp>
      <p:sp>
        <p:nvSpPr>
          <p:cNvPr id="5" name="Footer Placeholder 4">
            <a:extLst>
              <a:ext uri="{FF2B5EF4-FFF2-40B4-BE49-F238E27FC236}">
                <a16:creationId xmlns:a16="http://schemas.microsoft.com/office/drawing/2014/main" id="{B239BA93-8C7A-4186-A0B4-1EAAB02492A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8DABC0A-85AA-4C7B-AA09-7067FB36AACF}"/>
              </a:ext>
            </a:extLst>
          </p:cNvPr>
          <p:cNvSpPr>
            <a:spLocks noGrp="1"/>
          </p:cNvSpPr>
          <p:nvPr>
            <p:ph type="sldNum" sz="quarter" idx="12"/>
          </p:nvPr>
        </p:nvSpPr>
        <p:spPr/>
        <p:txBody>
          <a:bodyPr/>
          <a:lstStyle/>
          <a:p>
            <a:fld id="{C3A92334-C887-45D5-BDB4-21FFB5771304}" type="slidenum">
              <a:rPr lang="en-GB" smtClean="0"/>
              <a:t>‹#›</a:t>
            </a:fld>
            <a:endParaRPr lang="en-GB"/>
          </a:p>
        </p:txBody>
      </p:sp>
    </p:spTree>
    <p:extLst>
      <p:ext uri="{BB962C8B-B14F-4D97-AF65-F5344CB8AC3E}">
        <p14:creationId xmlns:p14="http://schemas.microsoft.com/office/powerpoint/2010/main" val="14481281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1A23A2-C82F-4E94-9778-D334738AD14C}"/>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9C70C0B6-F32F-4E86-991B-525348331486}"/>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8552F44-8B56-42DA-A91A-227CC64FCCF4}"/>
              </a:ext>
            </a:extLst>
          </p:cNvPr>
          <p:cNvSpPr>
            <a:spLocks noGrp="1"/>
          </p:cNvSpPr>
          <p:nvPr>
            <p:ph type="dt" sz="half" idx="10"/>
          </p:nvPr>
        </p:nvSpPr>
        <p:spPr/>
        <p:txBody>
          <a:bodyPr/>
          <a:lstStyle/>
          <a:p>
            <a:fld id="{7AFDE9C6-3D48-4731-8677-EDAE2F082C76}" type="datetimeFigureOut">
              <a:rPr lang="en-GB" smtClean="0"/>
              <a:t>19/12/2019</a:t>
            </a:fld>
            <a:endParaRPr lang="en-GB"/>
          </a:p>
        </p:txBody>
      </p:sp>
      <p:sp>
        <p:nvSpPr>
          <p:cNvPr id="5" name="Footer Placeholder 4">
            <a:extLst>
              <a:ext uri="{FF2B5EF4-FFF2-40B4-BE49-F238E27FC236}">
                <a16:creationId xmlns:a16="http://schemas.microsoft.com/office/drawing/2014/main" id="{FD4FA8E8-5B13-40B0-AEDB-33AD11BB291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89521B0-7506-4D7F-BDFC-C454907BE214}"/>
              </a:ext>
            </a:extLst>
          </p:cNvPr>
          <p:cNvSpPr>
            <a:spLocks noGrp="1"/>
          </p:cNvSpPr>
          <p:nvPr>
            <p:ph type="sldNum" sz="quarter" idx="12"/>
          </p:nvPr>
        </p:nvSpPr>
        <p:spPr/>
        <p:txBody>
          <a:bodyPr/>
          <a:lstStyle/>
          <a:p>
            <a:fld id="{C3A92334-C887-45D5-BDB4-21FFB5771304}" type="slidenum">
              <a:rPr lang="en-GB" smtClean="0"/>
              <a:t>‹#›</a:t>
            </a:fld>
            <a:endParaRPr lang="en-GB"/>
          </a:p>
        </p:txBody>
      </p:sp>
    </p:spTree>
    <p:extLst>
      <p:ext uri="{BB962C8B-B14F-4D97-AF65-F5344CB8AC3E}">
        <p14:creationId xmlns:p14="http://schemas.microsoft.com/office/powerpoint/2010/main" val="25598574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6BD84B2-86CB-405E-8413-454B17F355D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C902456A-60C4-4946-AE06-A3670D4E7E16}"/>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3A3E426-5BD0-4329-A8BF-CDAF290521E5}"/>
              </a:ext>
            </a:extLst>
          </p:cNvPr>
          <p:cNvSpPr>
            <a:spLocks noGrp="1"/>
          </p:cNvSpPr>
          <p:nvPr>
            <p:ph type="dt" sz="half" idx="10"/>
          </p:nvPr>
        </p:nvSpPr>
        <p:spPr/>
        <p:txBody>
          <a:bodyPr/>
          <a:lstStyle/>
          <a:p>
            <a:fld id="{7AFDE9C6-3D48-4731-8677-EDAE2F082C76}" type="datetimeFigureOut">
              <a:rPr lang="en-GB" smtClean="0"/>
              <a:t>19/12/2019</a:t>
            </a:fld>
            <a:endParaRPr lang="en-GB"/>
          </a:p>
        </p:txBody>
      </p:sp>
      <p:sp>
        <p:nvSpPr>
          <p:cNvPr id="5" name="Footer Placeholder 4">
            <a:extLst>
              <a:ext uri="{FF2B5EF4-FFF2-40B4-BE49-F238E27FC236}">
                <a16:creationId xmlns:a16="http://schemas.microsoft.com/office/drawing/2014/main" id="{5B75BB37-FCAB-4267-A37D-BFF5A53A4F5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5A58256-4874-4213-A9AC-E64CCEF9A48D}"/>
              </a:ext>
            </a:extLst>
          </p:cNvPr>
          <p:cNvSpPr>
            <a:spLocks noGrp="1"/>
          </p:cNvSpPr>
          <p:nvPr>
            <p:ph type="sldNum" sz="quarter" idx="12"/>
          </p:nvPr>
        </p:nvSpPr>
        <p:spPr/>
        <p:txBody>
          <a:bodyPr/>
          <a:lstStyle/>
          <a:p>
            <a:fld id="{C3A92334-C887-45D5-BDB4-21FFB5771304}" type="slidenum">
              <a:rPr lang="en-GB" smtClean="0"/>
              <a:t>‹#›</a:t>
            </a:fld>
            <a:endParaRPr lang="en-GB"/>
          </a:p>
        </p:txBody>
      </p:sp>
    </p:spTree>
    <p:extLst>
      <p:ext uri="{BB962C8B-B14F-4D97-AF65-F5344CB8AC3E}">
        <p14:creationId xmlns:p14="http://schemas.microsoft.com/office/powerpoint/2010/main" val="1691049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42DE27-4A6E-4554-88AB-CE06B5C4A9A9}"/>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8DD3C08E-9078-4F03-BD5E-74EE731430F9}"/>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DA1A04B-94D4-4496-A96C-0900DDC17D41}"/>
              </a:ext>
            </a:extLst>
          </p:cNvPr>
          <p:cNvSpPr>
            <a:spLocks noGrp="1"/>
          </p:cNvSpPr>
          <p:nvPr>
            <p:ph type="dt" sz="half" idx="10"/>
          </p:nvPr>
        </p:nvSpPr>
        <p:spPr/>
        <p:txBody>
          <a:bodyPr/>
          <a:lstStyle/>
          <a:p>
            <a:fld id="{7AFDE9C6-3D48-4731-8677-EDAE2F082C76}" type="datetimeFigureOut">
              <a:rPr lang="en-GB" smtClean="0"/>
              <a:t>19/12/2019</a:t>
            </a:fld>
            <a:endParaRPr lang="en-GB"/>
          </a:p>
        </p:txBody>
      </p:sp>
      <p:sp>
        <p:nvSpPr>
          <p:cNvPr id="5" name="Footer Placeholder 4">
            <a:extLst>
              <a:ext uri="{FF2B5EF4-FFF2-40B4-BE49-F238E27FC236}">
                <a16:creationId xmlns:a16="http://schemas.microsoft.com/office/drawing/2014/main" id="{3A95C987-202B-4697-8BAE-9ABF3AFEAF8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AD68173-9D23-45E4-A446-7015ED8FC3D6}"/>
              </a:ext>
            </a:extLst>
          </p:cNvPr>
          <p:cNvSpPr>
            <a:spLocks noGrp="1"/>
          </p:cNvSpPr>
          <p:nvPr>
            <p:ph type="sldNum" sz="quarter" idx="12"/>
          </p:nvPr>
        </p:nvSpPr>
        <p:spPr/>
        <p:txBody>
          <a:bodyPr/>
          <a:lstStyle/>
          <a:p>
            <a:fld id="{C3A92334-C887-45D5-BDB4-21FFB5771304}" type="slidenum">
              <a:rPr lang="en-GB" smtClean="0"/>
              <a:t>‹#›</a:t>
            </a:fld>
            <a:endParaRPr lang="en-GB"/>
          </a:p>
        </p:txBody>
      </p:sp>
    </p:spTree>
    <p:extLst>
      <p:ext uri="{BB962C8B-B14F-4D97-AF65-F5344CB8AC3E}">
        <p14:creationId xmlns:p14="http://schemas.microsoft.com/office/powerpoint/2010/main" val="27033362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2F859A-A07B-49D0-9C88-3651A6E4D32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45976ECD-3F8F-48A0-BE96-66F4F947E28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4BB5F4EA-6E5D-4339-AEC7-520A505CCE08}"/>
              </a:ext>
            </a:extLst>
          </p:cNvPr>
          <p:cNvSpPr>
            <a:spLocks noGrp="1"/>
          </p:cNvSpPr>
          <p:nvPr>
            <p:ph type="dt" sz="half" idx="10"/>
          </p:nvPr>
        </p:nvSpPr>
        <p:spPr/>
        <p:txBody>
          <a:bodyPr/>
          <a:lstStyle/>
          <a:p>
            <a:fld id="{7AFDE9C6-3D48-4731-8677-EDAE2F082C76}" type="datetimeFigureOut">
              <a:rPr lang="en-GB" smtClean="0"/>
              <a:t>19/12/2019</a:t>
            </a:fld>
            <a:endParaRPr lang="en-GB"/>
          </a:p>
        </p:txBody>
      </p:sp>
      <p:sp>
        <p:nvSpPr>
          <p:cNvPr id="5" name="Footer Placeholder 4">
            <a:extLst>
              <a:ext uri="{FF2B5EF4-FFF2-40B4-BE49-F238E27FC236}">
                <a16:creationId xmlns:a16="http://schemas.microsoft.com/office/drawing/2014/main" id="{BECFE2F0-8E05-4DDF-9423-D00FC286A6B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DF56EBC-1D5D-4075-A89F-603DBB460C35}"/>
              </a:ext>
            </a:extLst>
          </p:cNvPr>
          <p:cNvSpPr>
            <a:spLocks noGrp="1"/>
          </p:cNvSpPr>
          <p:nvPr>
            <p:ph type="sldNum" sz="quarter" idx="12"/>
          </p:nvPr>
        </p:nvSpPr>
        <p:spPr/>
        <p:txBody>
          <a:bodyPr/>
          <a:lstStyle/>
          <a:p>
            <a:fld id="{C3A92334-C887-45D5-BDB4-21FFB5771304}" type="slidenum">
              <a:rPr lang="en-GB" smtClean="0"/>
              <a:t>‹#›</a:t>
            </a:fld>
            <a:endParaRPr lang="en-GB"/>
          </a:p>
        </p:txBody>
      </p:sp>
    </p:spTree>
    <p:extLst>
      <p:ext uri="{BB962C8B-B14F-4D97-AF65-F5344CB8AC3E}">
        <p14:creationId xmlns:p14="http://schemas.microsoft.com/office/powerpoint/2010/main" val="25714689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2ABF7B-1FEF-4497-8115-EB4743B2330C}"/>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583B444B-9935-47E5-949F-98E583593565}"/>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03382E2D-D08A-40CF-9784-1B69BC2DC31E}"/>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6C72C21F-7904-4BFC-9011-4A8352A285A9}"/>
              </a:ext>
            </a:extLst>
          </p:cNvPr>
          <p:cNvSpPr>
            <a:spLocks noGrp="1"/>
          </p:cNvSpPr>
          <p:nvPr>
            <p:ph type="dt" sz="half" idx="10"/>
          </p:nvPr>
        </p:nvSpPr>
        <p:spPr/>
        <p:txBody>
          <a:bodyPr/>
          <a:lstStyle/>
          <a:p>
            <a:fld id="{7AFDE9C6-3D48-4731-8677-EDAE2F082C76}" type="datetimeFigureOut">
              <a:rPr lang="en-GB" smtClean="0"/>
              <a:t>19/12/2019</a:t>
            </a:fld>
            <a:endParaRPr lang="en-GB"/>
          </a:p>
        </p:txBody>
      </p:sp>
      <p:sp>
        <p:nvSpPr>
          <p:cNvPr id="6" name="Footer Placeholder 5">
            <a:extLst>
              <a:ext uri="{FF2B5EF4-FFF2-40B4-BE49-F238E27FC236}">
                <a16:creationId xmlns:a16="http://schemas.microsoft.com/office/drawing/2014/main" id="{4DC8FD80-9C4D-412E-8B89-74A9506D9AD7}"/>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99C91E5-BE47-4D6D-9880-FB07AB96659C}"/>
              </a:ext>
            </a:extLst>
          </p:cNvPr>
          <p:cNvSpPr>
            <a:spLocks noGrp="1"/>
          </p:cNvSpPr>
          <p:nvPr>
            <p:ph type="sldNum" sz="quarter" idx="12"/>
          </p:nvPr>
        </p:nvSpPr>
        <p:spPr/>
        <p:txBody>
          <a:bodyPr/>
          <a:lstStyle/>
          <a:p>
            <a:fld id="{C3A92334-C887-45D5-BDB4-21FFB5771304}" type="slidenum">
              <a:rPr lang="en-GB" smtClean="0"/>
              <a:t>‹#›</a:t>
            </a:fld>
            <a:endParaRPr lang="en-GB"/>
          </a:p>
        </p:txBody>
      </p:sp>
    </p:spTree>
    <p:extLst>
      <p:ext uri="{BB962C8B-B14F-4D97-AF65-F5344CB8AC3E}">
        <p14:creationId xmlns:p14="http://schemas.microsoft.com/office/powerpoint/2010/main" val="16234869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9A769D-E8BB-45F9-A0F1-09C838D9A3FD}"/>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D7D8BE40-0A2A-447D-AE6B-4B3FB7A4C52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FA9746FA-0B5B-4759-909C-7614C8342682}"/>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2E2E3792-40EE-4553-810E-C27FD060E1C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2E67DE41-83E6-46B7-807D-3144E2B941B9}"/>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FDBFAB2F-906D-4377-9903-1BF9D342BB7A}"/>
              </a:ext>
            </a:extLst>
          </p:cNvPr>
          <p:cNvSpPr>
            <a:spLocks noGrp="1"/>
          </p:cNvSpPr>
          <p:nvPr>
            <p:ph type="dt" sz="half" idx="10"/>
          </p:nvPr>
        </p:nvSpPr>
        <p:spPr/>
        <p:txBody>
          <a:bodyPr/>
          <a:lstStyle/>
          <a:p>
            <a:fld id="{7AFDE9C6-3D48-4731-8677-EDAE2F082C76}" type="datetimeFigureOut">
              <a:rPr lang="en-GB" smtClean="0"/>
              <a:t>19/12/2019</a:t>
            </a:fld>
            <a:endParaRPr lang="en-GB"/>
          </a:p>
        </p:txBody>
      </p:sp>
      <p:sp>
        <p:nvSpPr>
          <p:cNvPr id="8" name="Footer Placeholder 7">
            <a:extLst>
              <a:ext uri="{FF2B5EF4-FFF2-40B4-BE49-F238E27FC236}">
                <a16:creationId xmlns:a16="http://schemas.microsoft.com/office/drawing/2014/main" id="{E7B3B218-BC84-4371-9215-C71039BE711C}"/>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3A647B8A-A78C-426C-A64A-51748696BC4A}"/>
              </a:ext>
            </a:extLst>
          </p:cNvPr>
          <p:cNvSpPr>
            <a:spLocks noGrp="1"/>
          </p:cNvSpPr>
          <p:nvPr>
            <p:ph type="sldNum" sz="quarter" idx="12"/>
          </p:nvPr>
        </p:nvSpPr>
        <p:spPr/>
        <p:txBody>
          <a:bodyPr/>
          <a:lstStyle/>
          <a:p>
            <a:fld id="{C3A92334-C887-45D5-BDB4-21FFB5771304}" type="slidenum">
              <a:rPr lang="en-GB" smtClean="0"/>
              <a:t>‹#›</a:t>
            </a:fld>
            <a:endParaRPr lang="en-GB"/>
          </a:p>
        </p:txBody>
      </p:sp>
    </p:spTree>
    <p:extLst>
      <p:ext uri="{BB962C8B-B14F-4D97-AF65-F5344CB8AC3E}">
        <p14:creationId xmlns:p14="http://schemas.microsoft.com/office/powerpoint/2010/main" val="922271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09A14D-D6A0-4526-B96A-AA120B877C12}"/>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784BD19A-CABC-44BE-AB20-2338D493D7BF}"/>
              </a:ext>
            </a:extLst>
          </p:cNvPr>
          <p:cNvSpPr>
            <a:spLocks noGrp="1"/>
          </p:cNvSpPr>
          <p:nvPr>
            <p:ph type="dt" sz="half" idx="10"/>
          </p:nvPr>
        </p:nvSpPr>
        <p:spPr/>
        <p:txBody>
          <a:bodyPr/>
          <a:lstStyle/>
          <a:p>
            <a:fld id="{7AFDE9C6-3D48-4731-8677-EDAE2F082C76}" type="datetimeFigureOut">
              <a:rPr lang="en-GB" smtClean="0"/>
              <a:t>19/12/2019</a:t>
            </a:fld>
            <a:endParaRPr lang="en-GB"/>
          </a:p>
        </p:txBody>
      </p:sp>
      <p:sp>
        <p:nvSpPr>
          <p:cNvPr id="4" name="Footer Placeholder 3">
            <a:extLst>
              <a:ext uri="{FF2B5EF4-FFF2-40B4-BE49-F238E27FC236}">
                <a16:creationId xmlns:a16="http://schemas.microsoft.com/office/drawing/2014/main" id="{25B3A870-738C-4BE3-B15D-42B7F265F4CB}"/>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A755B312-7B75-44D4-B66C-4E95E47C4C2A}"/>
              </a:ext>
            </a:extLst>
          </p:cNvPr>
          <p:cNvSpPr>
            <a:spLocks noGrp="1"/>
          </p:cNvSpPr>
          <p:nvPr>
            <p:ph type="sldNum" sz="quarter" idx="12"/>
          </p:nvPr>
        </p:nvSpPr>
        <p:spPr/>
        <p:txBody>
          <a:bodyPr/>
          <a:lstStyle/>
          <a:p>
            <a:fld id="{C3A92334-C887-45D5-BDB4-21FFB5771304}" type="slidenum">
              <a:rPr lang="en-GB" smtClean="0"/>
              <a:t>‹#›</a:t>
            </a:fld>
            <a:endParaRPr lang="en-GB"/>
          </a:p>
        </p:txBody>
      </p:sp>
    </p:spTree>
    <p:extLst>
      <p:ext uri="{BB962C8B-B14F-4D97-AF65-F5344CB8AC3E}">
        <p14:creationId xmlns:p14="http://schemas.microsoft.com/office/powerpoint/2010/main" val="14374238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3B1984E-59E0-4FAA-AC3C-F00CB618687B}"/>
              </a:ext>
            </a:extLst>
          </p:cNvPr>
          <p:cNvSpPr>
            <a:spLocks noGrp="1"/>
          </p:cNvSpPr>
          <p:nvPr>
            <p:ph type="dt" sz="half" idx="10"/>
          </p:nvPr>
        </p:nvSpPr>
        <p:spPr/>
        <p:txBody>
          <a:bodyPr/>
          <a:lstStyle/>
          <a:p>
            <a:fld id="{7AFDE9C6-3D48-4731-8677-EDAE2F082C76}" type="datetimeFigureOut">
              <a:rPr lang="en-GB" smtClean="0"/>
              <a:t>19/12/2019</a:t>
            </a:fld>
            <a:endParaRPr lang="en-GB"/>
          </a:p>
        </p:txBody>
      </p:sp>
      <p:sp>
        <p:nvSpPr>
          <p:cNvPr id="3" name="Footer Placeholder 2">
            <a:extLst>
              <a:ext uri="{FF2B5EF4-FFF2-40B4-BE49-F238E27FC236}">
                <a16:creationId xmlns:a16="http://schemas.microsoft.com/office/drawing/2014/main" id="{36CA03C1-91C8-4D12-B922-8FD31B1B28E6}"/>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2E364152-F05C-482F-BC6B-5603036119AB}"/>
              </a:ext>
            </a:extLst>
          </p:cNvPr>
          <p:cNvSpPr>
            <a:spLocks noGrp="1"/>
          </p:cNvSpPr>
          <p:nvPr>
            <p:ph type="sldNum" sz="quarter" idx="12"/>
          </p:nvPr>
        </p:nvSpPr>
        <p:spPr/>
        <p:txBody>
          <a:bodyPr/>
          <a:lstStyle/>
          <a:p>
            <a:fld id="{C3A92334-C887-45D5-BDB4-21FFB5771304}" type="slidenum">
              <a:rPr lang="en-GB" smtClean="0"/>
              <a:t>‹#›</a:t>
            </a:fld>
            <a:endParaRPr lang="en-GB"/>
          </a:p>
        </p:txBody>
      </p:sp>
    </p:spTree>
    <p:extLst>
      <p:ext uri="{BB962C8B-B14F-4D97-AF65-F5344CB8AC3E}">
        <p14:creationId xmlns:p14="http://schemas.microsoft.com/office/powerpoint/2010/main" val="2636194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C1C01E-460F-4C36-835D-77D157A3D0C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BDA08D75-7722-4AAF-867B-B2F333E4532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6F9354A3-B242-4D61-876F-BDF8A4544DE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49B84639-43AD-45AC-8DD5-70043970E5BF}"/>
              </a:ext>
            </a:extLst>
          </p:cNvPr>
          <p:cNvSpPr>
            <a:spLocks noGrp="1"/>
          </p:cNvSpPr>
          <p:nvPr>
            <p:ph type="dt" sz="half" idx="10"/>
          </p:nvPr>
        </p:nvSpPr>
        <p:spPr/>
        <p:txBody>
          <a:bodyPr/>
          <a:lstStyle/>
          <a:p>
            <a:fld id="{7AFDE9C6-3D48-4731-8677-EDAE2F082C76}" type="datetimeFigureOut">
              <a:rPr lang="en-GB" smtClean="0"/>
              <a:t>19/12/2019</a:t>
            </a:fld>
            <a:endParaRPr lang="en-GB"/>
          </a:p>
        </p:txBody>
      </p:sp>
      <p:sp>
        <p:nvSpPr>
          <p:cNvPr id="6" name="Footer Placeholder 5">
            <a:extLst>
              <a:ext uri="{FF2B5EF4-FFF2-40B4-BE49-F238E27FC236}">
                <a16:creationId xmlns:a16="http://schemas.microsoft.com/office/drawing/2014/main" id="{71A66868-6687-41E8-9798-B40789958FE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7096861-1005-437F-ADF7-C5D6FE0F6730}"/>
              </a:ext>
            </a:extLst>
          </p:cNvPr>
          <p:cNvSpPr>
            <a:spLocks noGrp="1"/>
          </p:cNvSpPr>
          <p:nvPr>
            <p:ph type="sldNum" sz="quarter" idx="12"/>
          </p:nvPr>
        </p:nvSpPr>
        <p:spPr/>
        <p:txBody>
          <a:bodyPr/>
          <a:lstStyle/>
          <a:p>
            <a:fld id="{C3A92334-C887-45D5-BDB4-21FFB5771304}" type="slidenum">
              <a:rPr lang="en-GB" smtClean="0"/>
              <a:t>‹#›</a:t>
            </a:fld>
            <a:endParaRPr lang="en-GB"/>
          </a:p>
        </p:txBody>
      </p:sp>
    </p:spTree>
    <p:extLst>
      <p:ext uri="{BB962C8B-B14F-4D97-AF65-F5344CB8AC3E}">
        <p14:creationId xmlns:p14="http://schemas.microsoft.com/office/powerpoint/2010/main" val="15181525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D423D8-12CB-4EC9-93EF-2CB7DF2095C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3F4210AC-236C-4BCE-B10D-61B0E94DFA4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FD816785-C0CD-4738-8D8D-2953F199B0B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926C12CA-B51B-4311-8BA9-2138FF04C4AF}"/>
              </a:ext>
            </a:extLst>
          </p:cNvPr>
          <p:cNvSpPr>
            <a:spLocks noGrp="1"/>
          </p:cNvSpPr>
          <p:nvPr>
            <p:ph type="dt" sz="half" idx="10"/>
          </p:nvPr>
        </p:nvSpPr>
        <p:spPr/>
        <p:txBody>
          <a:bodyPr/>
          <a:lstStyle/>
          <a:p>
            <a:fld id="{7AFDE9C6-3D48-4731-8677-EDAE2F082C76}" type="datetimeFigureOut">
              <a:rPr lang="en-GB" smtClean="0"/>
              <a:t>19/12/2019</a:t>
            </a:fld>
            <a:endParaRPr lang="en-GB"/>
          </a:p>
        </p:txBody>
      </p:sp>
      <p:sp>
        <p:nvSpPr>
          <p:cNvPr id="6" name="Footer Placeholder 5">
            <a:extLst>
              <a:ext uri="{FF2B5EF4-FFF2-40B4-BE49-F238E27FC236}">
                <a16:creationId xmlns:a16="http://schemas.microsoft.com/office/drawing/2014/main" id="{5FADD0A6-7A1E-44EC-BC8F-63B91F61ABD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39035F6-7DAF-4BD4-8477-0F27244248BC}"/>
              </a:ext>
            </a:extLst>
          </p:cNvPr>
          <p:cNvSpPr>
            <a:spLocks noGrp="1"/>
          </p:cNvSpPr>
          <p:nvPr>
            <p:ph type="sldNum" sz="quarter" idx="12"/>
          </p:nvPr>
        </p:nvSpPr>
        <p:spPr/>
        <p:txBody>
          <a:bodyPr/>
          <a:lstStyle/>
          <a:p>
            <a:fld id="{C3A92334-C887-45D5-BDB4-21FFB5771304}" type="slidenum">
              <a:rPr lang="en-GB" smtClean="0"/>
              <a:t>‹#›</a:t>
            </a:fld>
            <a:endParaRPr lang="en-GB"/>
          </a:p>
        </p:txBody>
      </p:sp>
    </p:spTree>
    <p:extLst>
      <p:ext uri="{BB962C8B-B14F-4D97-AF65-F5344CB8AC3E}">
        <p14:creationId xmlns:p14="http://schemas.microsoft.com/office/powerpoint/2010/main" val="16462678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40E197F-9E33-4C71-A605-BB0B84741DE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B6B51E90-9258-4CFE-A2B6-48410FEC0B4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04222B0-A935-402D-8DA6-8B49AC53F28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AFDE9C6-3D48-4731-8677-EDAE2F082C76}" type="datetimeFigureOut">
              <a:rPr lang="en-GB" smtClean="0"/>
              <a:t>19/12/2019</a:t>
            </a:fld>
            <a:endParaRPr lang="en-GB"/>
          </a:p>
        </p:txBody>
      </p:sp>
      <p:sp>
        <p:nvSpPr>
          <p:cNvPr id="5" name="Footer Placeholder 4">
            <a:extLst>
              <a:ext uri="{FF2B5EF4-FFF2-40B4-BE49-F238E27FC236}">
                <a16:creationId xmlns:a16="http://schemas.microsoft.com/office/drawing/2014/main" id="{6362FE40-6545-4431-8AD6-5019A69DF8C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9BB609A3-6CB1-4249-AE6B-7A2EAC12C9E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3A92334-C887-45D5-BDB4-21FFB5771304}" type="slidenum">
              <a:rPr lang="en-GB" smtClean="0"/>
              <a:t>‹#›</a:t>
            </a:fld>
            <a:endParaRPr lang="en-GB"/>
          </a:p>
        </p:txBody>
      </p:sp>
    </p:spTree>
    <p:extLst>
      <p:ext uri="{BB962C8B-B14F-4D97-AF65-F5344CB8AC3E}">
        <p14:creationId xmlns:p14="http://schemas.microsoft.com/office/powerpoint/2010/main" val="126721137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4.jpeg"/><Relationship Id="rId7" Type="http://schemas.openxmlformats.org/officeDocument/2006/relationships/image" Target="../media/image40.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 Id="rId9" Type="http://schemas.openxmlformats.org/officeDocument/2006/relationships/image" Target="../media/image42.png"/></Relationships>
</file>

<file path=ppt/slides/_rels/slide11.xml.rels><?xml version="1.0" encoding="UTF-8" standalone="yes"?>
<Relationships xmlns="http://schemas.openxmlformats.org/package/2006/relationships"><Relationship Id="rId3" Type="http://schemas.openxmlformats.org/officeDocument/2006/relationships/image" Target="../media/image29.jpeg"/><Relationship Id="rId7" Type="http://schemas.openxmlformats.org/officeDocument/2006/relationships/image" Target="../media/image46.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12.xml.rels><?xml version="1.0" encoding="UTF-8" standalone="yes"?>
<Relationships xmlns="http://schemas.openxmlformats.org/package/2006/relationships"><Relationship Id="rId3" Type="http://schemas.openxmlformats.org/officeDocument/2006/relationships/image" Target="../media/image29.jpeg"/><Relationship Id="rId7" Type="http://schemas.openxmlformats.org/officeDocument/2006/relationships/image" Target="../media/image45.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7.png"/></Relationships>
</file>

<file path=ppt/slides/_rels/slide1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14.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4.jpeg"/><Relationship Id="rId7" Type="http://schemas.openxmlformats.org/officeDocument/2006/relationships/image" Target="../media/image54.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 Id="rId9" Type="http://schemas.openxmlformats.org/officeDocument/2006/relationships/image" Target="../media/image56.png"/></Relationships>
</file>

<file path=ppt/slides/_rels/slide15.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4.jpeg"/><Relationship Id="rId7" Type="http://schemas.openxmlformats.org/officeDocument/2006/relationships/image" Target="../media/image60.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59.jpeg"/><Relationship Id="rId11" Type="http://schemas.openxmlformats.org/officeDocument/2006/relationships/image" Target="../media/image64.png"/><Relationship Id="rId5" Type="http://schemas.openxmlformats.org/officeDocument/2006/relationships/image" Target="../media/image58.jpeg"/><Relationship Id="rId10" Type="http://schemas.openxmlformats.org/officeDocument/2006/relationships/image" Target="../media/image63.png"/><Relationship Id="rId4" Type="http://schemas.openxmlformats.org/officeDocument/2006/relationships/image" Target="../media/image57.jpeg"/><Relationship Id="rId9" Type="http://schemas.openxmlformats.org/officeDocument/2006/relationships/image" Target="../media/image62.jpeg"/></Relationships>
</file>

<file path=ppt/slides/_rels/slide16.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67.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66.png"/><Relationship Id="rId5" Type="http://schemas.openxmlformats.org/officeDocument/2006/relationships/hyperlink" Target="https://www.recyclenow.com/local-recycling" TargetMode="External"/><Relationship Id="rId4" Type="http://schemas.openxmlformats.org/officeDocument/2006/relationships/image" Target="../media/image65.png"/></Relationships>
</file>

<file path=ppt/slides/_rels/slide17.xml.rels><?xml version="1.0" encoding="UTF-8" standalone="yes"?>
<Relationships xmlns="http://schemas.openxmlformats.org/package/2006/relationships"><Relationship Id="rId8" Type="http://schemas.openxmlformats.org/officeDocument/2006/relationships/hyperlink" Target="http://www.youtube.com/watch?v=8PBps0ccvXc" TargetMode="External"/><Relationship Id="rId3" Type="http://schemas.openxmlformats.org/officeDocument/2006/relationships/image" Target="../media/image4.jpeg"/><Relationship Id="rId7" Type="http://schemas.openxmlformats.org/officeDocument/2006/relationships/image" Target="../media/image71.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s>
</file>

<file path=ppt/slides/_rels/slide18.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75.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s>
</file>

<file path=ppt/slides/_rels/slide19.xml.rels><?xml version="1.0" encoding="UTF-8" standalone="yes"?>
<Relationships xmlns="http://schemas.openxmlformats.org/package/2006/relationships"><Relationship Id="rId8" Type="http://schemas.openxmlformats.org/officeDocument/2006/relationships/image" Target="../media/image78.emf"/><Relationship Id="rId3" Type="http://schemas.openxmlformats.org/officeDocument/2006/relationships/image" Target="../media/image4.jpeg"/><Relationship Id="rId7" Type="http://schemas.openxmlformats.org/officeDocument/2006/relationships/image" Target="../media/image28.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hyperlink" Target="https://www.youtube.com/watch?v=sLktjtlXCNo&amp;feature=youtu.be" TargetMode="External"/><Relationship Id="rId5" Type="http://schemas.openxmlformats.org/officeDocument/2006/relationships/image" Target="../media/image77.png"/><Relationship Id="rId4" Type="http://schemas.openxmlformats.org/officeDocument/2006/relationships/image" Target="../media/image76.pn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81.jpeg"/></Relationships>
</file>

<file path=ppt/slides/_rels/slide22.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hyperlink" Target="mailto:partnerenquiries@wrap.org.uk"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hyperlink" Target="http://www.recyclenow.com/" TargetMode="External"/><Relationship Id="rId5" Type="http://schemas.openxmlformats.org/officeDocument/2006/relationships/image" Target="../media/image6.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13.jpeg"/><Relationship Id="rId13" Type="http://schemas.openxmlformats.org/officeDocument/2006/relationships/image" Target="../media/image18.png"/><Relationship Id="rId3" Type="http://schemas.openxmlformats.org/officeDocument/2006/relationships/image" Target="../media/image8.jpeg"/><Relationship Id="rId7" Type="http://schemas.openxmlformats.org/officeDocument/2006/relationships/image" Target="../media/image12.jpeg"/><Relationship Id="rId12" Type="http://schemas.openxmlformats.org/officeDocument/2006/relationships/image" Target="../media/image17.png"/><Relationship Id="rId2" Type="http://schemas.openxmlformats.org/officeDocument/2006/relationships/notesSlide" Target="../notesSlides/notesSlide4.xml"/><Relationship Id="rId16"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11.jpeg"/><Relationship Id="rId11" Type="http://schemas.openxmlformats.org/officeDocument/2006/relationships/image" Target="../media/image16.jpeg"/><Relationship Id="rId5" Type="http://schemas.openxmlformats.org/officeDocument/2006/relationships/image" Target="../media/image10.jpeg"/><Relationship Id="rId15" Type="http://schemas.openxmlformats.org/officeDocument/2006/relationships/image" Target="../media/image20.png"/><Relationship Id="rId10" Type="http://schemas.openxmlformats.org/officeDocument/2006/relationships/image" Target="../media/image15.jpeg"/><Relationship Id="rId4" Type="http://schemas.openxmlformats.org/officeDocument/2006/relationships/image" Target="../media/image9.jpeg"/><Relationship Id="rId9" Type="http://schemas.openxmlformats.org/officeDocument/2006/relationships/image" Target="../media/image14.png"/><Relationship Id="rId1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8.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hyperlink" Target="https://vimeopro.com/edcoms/wrap-recycle-now/video/376335334" TargetMode="External"/><Relationship Id="rId5" Type="http://schemas.openxmlformats.org/officeDocument/2006/relationships/image" Target="../media/image27.png"/><Relationship Id="rId4" Type="http://schemas.openxmlformats.org/officeDocument/2006/relationships/image" Target="../media/image26.jpeg"/></Relationships>
</file>

<file path=ppt/slides/_rels/slide9.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jpeg"/><Relationship Id="rId7" Type="http://schemas.openxmlformats.org/officeDocument/2006/relationships/image" Target="../media/image33.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10" Type="http://schemas.openxmlformats.org/officeDocument/2006/relationships/image" Target="../media/image36.png"/><Relationship Id="rId4" Type="http://schemas.openxmlformats.org/officeDocument/2006/relationships/image" Target="../media/image30.png"/><Relationship Id="rId9" Type="http://schemas.openxmlformats.org/officeDocument/2006/relationships/image" Target="../media/image3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DDF62FA7-E50B-BA49-87D7-C252C3FB9CA9}"/>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17737683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81F800CA-4D72-C74F-84E2-1BF6C53730C9}"/>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0" y="199955"/>
            <a:ext cx="12192000" cy="6858000"/>
          </a:xfrm>
          <a:prstGeom prst="rect">
            <a:avLst/>
          </a:prstGeom>
        </p:spPr>
      </p:pic>
      <p:sp>
        <p:nvSpPr>
          <p:cNvPr id="3" name="Content Placeholder 2">
            <a:extLst>
              <a:ext uri="{FF2B5EF4-FFF2-40B4-BE49-F238E27FC236}">
                <a16:creationId xmlns:a16="http://schemas.microsoft.com/office/drawing/2014/main" id="{595E455E-E50F-4605-AAAB-244CE751E0F6}"/>
              </a:ext>
            </a:extLst>
          </p:cNvPr>
          <p:cNvSpPr>
            <a:spLocks noGrp="1"/>
          </p:cNvSpPr>
          <p:nvPr>
            <p:ph idx="1"/>
          </p:nvPr>
        </p:nvSpPr>
        <p:spPr/>
        <p:txBody>
          <a:bodyPr/>
          <a:lstStyle/>
          <a:p>
            <a:pPr marL="0" indent="0">
              <a:buNone/>
            </a:pPr>
            <a:endParaRPr lang="en-GB" dirty="0"/>
          </a:p>
          <a:p>
            <a:pPr marL="0" indent="0">
              <a:buNone/>
            </a:pPr>
            <a:endParaRPr lang="en-GB" dirty="0"/>
          </a:p>
        </p:txBody>
      </p:sp>
      <p:pic>
        <p:nvPicPr>
          <p:cNvPr id="7" name="Picture 6">
            <a:extLst>
              <a:ext uri="{FF2B5EF4-FFF2-40B4-BE49-F238E27FC236}">
                <a16:creationId xmlns:a16="http://schemas.microsoft.com/office/drawing/2014/main" id="{C9528C10-9B85-8347-B2C0-9DB1B0E36069}"/>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2495550" y="1676180"/>
            <a:ext cx="7200900" cy="4363772"/>
          </a:xfrm>
          <a:prstGeom prst="rect">
            <a:avLst/>
          </a:prstGeom>
        </p:spPr>
      </p:pic>
      <p:pic>
        <p:nvPicPr>
          <p:cNvPr id="9" name="Picture 8">
            <a:extLst>
              <a:ext uri="{FF2B5EF4-FFF2-40B4-BE49-F238E27FC236}">
                <a16:creationId xmlns:a16="http://schemas.microsoft.com/office/drawing/2014/main" id="{653096FC-95FA-564F-9EE4-85E5E547C44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945856" y="4742915"/>
            <a:ext cx="1008397" cy="504199"/>
          </a:xfrm>
          <a:prstGeom prst="rect">
            <a:avLst/>
          </a:prstGeom>
        </p:spPr>
      </p:pic>
      <p:pic>
        <p:nvPicPr>
          <p:cNvPr id="11" name="Picture 10" descr="A picture containing wheel&#10;&#10;Description automatically generated">
            <a:extLst>
              <a:ext uri="{FF2B5EF4-FFF2-40B4-BE49-F238E27FC236}">
                <a16:creationId xmlns:a16="http://schemas.microsoft.com/office/drawing/2014/main" id="{3C954BF8-368C-E642-8B8A-48279705CE6E}"/>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379499" y="3164082"/>
            <a:ext cx="2019795" cy="464873"/>
          </a:xfrm>
          <a:prstGeom prst="rect">
            <a:avLst/>
          </a:prstGeom>
        </p:spPr>
      </p:pic>
      <p:pic>
        <p:nvPicPr>
          <p:cNvPr id="13" name="Picture 12">
            <a:extLst>
              <a:ext uri="{FF2B5EF4-FFF2-40B4-BE49-F238E27FC236}">
                <a16:creationId xmlns:a16="http://schemas.microsoft.com/office/drawing/2014/main" id="{F4F33D82-6564-954A-BFAD-9A7F3D207908}"/>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24296" y="3100125"/>
            <a:ext cx="2393268" cy="622738"/>
          </a:xfrm>
          <a:prstGeom prst="rect">
            <a:avLst/>
          </a:prstGeom>
        </p:spPr>
      </p:pic>
      <p:pic>
        <p:nvPicPr>
          <p:cNvPr id="15" name="Picture 14" descr="A close up of a logo&#10;&#10;Description automatically generated">
            <a:extLst>
              <a:ext uri="{FF2B5EF4-FFF2-40B4-BE49-F238E27FC236}">
                <a16:creationId xmlns:a16="http://schemas.microsoft.com/office/drawing/2014/main" id="{483723ED-4408-664F-93B4-4497F57D6672}"/>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810855" y="4562301"/>
            <a:ext cx="2019795" cy="609524"/>
          </a:xfrm>
          <a:prstGeom prst="rect">
            <a:avLst/>
          </a:prstGeom>
        </p:spPr>
      </p:pic>
      <p:pic>
        <p:nvPicPr>
          <p:cNvPr id="19" name="Picture 18">
            <a:extLst>
              <a:ext uri="{FF2B5EF4-FFF2-40B4-BE49-F238E27FC236}">
                <a16:creationId xmlns:a16="http://schemas.microsoft.com/office/drawing/2014/main" id="{4F32852E-1C03-B345-93D9-536184BEFEB4}"/>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3597338" y="539371"/>
            <a:ext cx="4997325" cy="891779"/>
          </a:xfrm>
          <a:prstGeom prst="rect">
            <a:avLst/>
          </a:prstGeom>
        </p:spPr>
      </p:pic>
    </p:spTree>
    <p:extLst>
      <p:ext uri="{BB962C8B-B14F-4D97-AF65-F5344CB8AC3E}">
        <p14:creationId xmlns:p14="http://schemas.microsoft.com/office/powerpoint/2010/main" val="3816016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par>
                                <p:cTn id="11" presetID="10"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par>
                                <p:cTn id="14" presetID="10" presetClass="entr" presetSubtype="0"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par>
                                <p:cTn id="17" presetID="10"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path" presetSubtype="0" accel="50000" decel="50000" fill="hold" nodeType="clickEffect">
                                  <p:stCondLst>
                                    <p:cond delay="0"/>
                                  </p:stCondLst>
                                  <p:childTnLst>
                                    <p:animMotion origin="layout" path="M 4.16667E-7 -3.7037E-6 L 0.37526 -0.16111 " pathEditMode="relative" rAng="0" ptsTypes="AA">
                                      <p:cBhvr>
                                        <p:cTn id="23" dur="2000" fill="hold"/>
                                        <p:tgtEl>
                                          <p:spTgt spid="13"/>
                                        </p:tgtEl>
                                        <p:attrNameLst>
                                          <p:attrName>ppt_x</p:attrName>
                                          <p:attrName>ppt_y</p:attrName>
                                        </p:attrNameLst>
                                      </p:cBhvr>
                                      <p:rCtr x="18763" y="-8056"/>
                                    </p:animMotion>
                                  </p:childTnLst>
                                </p:cTn>
                              </p:par>
                            </p:childTnLst>
                          </p:cTn>
                        </p:par>
                      </p:childTnLst>
                    </p:cTn>
                  </p:par>
                  <p:par>
                    <p:cTn id="24" fill="hold">
                      <p:stCondLst>
                        <p:cond delay="indefinite"/>
                      </p:stCondLst>
                      <p:childTnLst>
                        <p:par>
                          <p:cTn id="25" fill="hold">
                            <p:stCondLst>
                              <p:cond delay="0"/>
                            </p:stCondLst>
                            <p:childTnLst>
                              <p:par>
                                <p:cTn id="26" presetID="42" presetClass="path" presetSubtype="0" accel="50000" decel="50000" fill="hold" nodeType="clickEffect">
                                  <p:stCondLst>
                                    <p:cond delay="0"/>
                                  </p:stCondLst>
                                  <p:childTnLst>
                                    <p:animMotion origin="layout" path="M 2.5E-6 -2.22222E-6 L -0.22344 -0.20972 " pathEditMode="relative" rAng="0" ptsTypes="AA">
                                      <p:cBhvr>
                                        <p:cTn id="27" dur="2000" fill="hold"/>
                                        <p:tgtEl>
                                          <p:spTgt spid="15"/>
                                        </p:tgtEl>
                                        <p:attrNameLst>
                                          <p:attrName>ppt_x</p:attrName>
                                          <p:attrName>ppt_y</p:attrName>
                                        </p:attrNameLst>
                                      </p:cBhvr>
                                      <p:rCtr x="-11172" y="-10486"/>
                                    </p:animMotion>
                                  </p:childTnLst>
                                </p:cTn>
                              </p:par>
                            </p:childTnLst>
                          </p:cTn>
                        </p:par>
                      </p:childTnLst>
                    </p:cTn>
                  </p:par>
                  <p:par>
                    <p:cTn id="28" fill="hold">
                      <p:stCondLst>
                        <p:cond delay="indefinite"/>
                      </p:stCondLst>
                      <p:childTnLst>
                        <p:par>
                          <p:cTn id="29" fill="hold">
                            <p:stCondLst>
                              <p:cond delay="0"/>
                            </p:stCondLst>
                            <p:childTnLst>
                              <p:par>
                                <p:cTn id="30" presetID="42" presetClass="path" presetSubtype="0" accel="50000" decel="50000" fill="hold" nodeType="clickEffect">
                                  <p:stCondLst>
                                    <p:cond delay="0"/>
                                  </p:stCondLst>
                                  <p:childTnLst>
                                    <p:animMotion origin="layout" path="M -3.33333E-6 1.11111E-6 L -0.33802 0.15602 " pathEditMode="relative" rAng="0" ptsTypes="AA">
                                      <p:cBhvr>
                                        <p:cTn id="31" dur="2000" fill="hold"/>
                                        <p:tgtEl>
                                          <p:spTgt spid="11"/>
                                        </p:tgtEl>
                                        <p:attrNameLst>
                                          <p:attrName>ppt_x</p:attrName>
                                          <p:attrName>ppt_y</p:attrName>
                                        </p:attrNameLst>
                                      </p:cBhvr>
                                      <p:rCtr x="-16901" y="7801"/>
                                    </p:animMotion>
                                  </p:childTnLst>
                                </p:cTn>
                              </p:par>
                            </p:childTnLst>
                          </p:cTn>
                        </p:par>
                      </p:childTnLst>
                    </p:cTn>
                  </p:par>
                  <p:par>
                    <p:cTn id="32" fill="hold">
                      <p:stCondLst>
                        <p:cond delay="indefinite"/>
                      </p:stCondLst>
                      <p:childTnLst>
                        <p:par>
                          <p:cTn id="33" fill="hold">
                            <p:stCondLst>
                              <p:cond delay="0"/>
                            </p:stCondLst>
                            <p:childTnLst>
                              <p:par>
                                <p:cTn id="34" presetID="42" presetClass="path" presetSubtype="0" accel="50000" decel="50000" fill="hold" nodeType="clickEffect">
                                  <p:stCondLst>
                                    <p:cond delay="0"/>
                                  </p:stCondLst>
                                  <p:childTnLst>
                                    <p:animMotion origin="layout" path="M -1.45833E-6 -7.40741E-7 L 0.29909 0.03681 " pathEditMode="relative" rAng="0" ptsTypes="AA">
                                      <p:cBhvr>
                                        <p:cTn id="35" dur="2000" fill="hold"/>
                                        <p:tgtEl>
                                          <p:spTgt spid="9"/>
                                        </p:tgtEl>
                                        <p:attrNameLst>
                                          <p:attrName>ppt_x</p:attrName>
                                          <p:attrName>ppt_y</p:attrName>
                                        </p:attrNameLst>
                                      </p:cBhvr>
                                      <p:rCtr x="14948" y="182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object 2">
            <a:extLst>
              <a:ext uri="{FF2B5EF4-FFF2-40B4-BE49-F238E27FC236}">
                <a16:creationId xmlns:a16="http://schemas.microsoft.com/office/drawing/2014/main" id="{C4A926C1-EF64-FA4F-93CC-A890D1C6D94A}"/>
              </a:ext>
            </a:extLst>
          </p:cNvPr>
          <p:cNvSpPr/>
          <p:nvPr/>
        </p:nvSpPr>
        <p:spPr>
          <a:xfrm>
            <a:off x="1" y="1"/>
            <a:ext cx="12191999" cy="6857999"/>
          </a:xfrm>
          <a:prstGeom prst="rect">
            <a:avLst/>
          </a:prstGeom>
          <a:blipFill>
            <a:blip r:embed="rId3"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26" name="object 3">
            <a:extLst>
              <a:ext uri="{FF2B5EF4-FFF2-40B4-BE49-F238E27FC236}">
                <a16:creationId xmlns:a16="http://schemas.microsoft.com/office/drawing/2014/main" id="{159ACCFA-470F-DC4C-B626-E79A6887BE30}"/>
              </a:ext>
            </a:extLst>
          </p:cNvPr>
          <p:cNvSpPr txBox="1">
            <a:spLocks/>
          </p:cNvSpPr>
          <p:nvPr/>
        </p:nvSpPr>
        <p:spPr>
          <a:xfrm>
            <a:off x="1792941" y="2191978"/>
            <a:ext cx="9005047" cy="1082476"/>
          </a:xfrm>
          <a:prstGeom prst="rect">
            <a:avLst/>
          </a:prstGeom>
        </p:spPr>
        <p:txBody>
          <a:bodyPr vert="horz" wrap="square" lIns="0" tIns="12700" rIns="0" bIns="0" rtlCol="0">
            <a:spAutoFit/>
          </a:bodyPr>
          <a:lstStyle>
            <a:lvl1pPr>
              <a:defRPr sz="2200" b="0" i="0">
                <a:solidFill>
                  <a:schemeClr val="tx1"/>
                </a:solidFill>
                <a:latin typeface="Arial"/>
                <a:ea typeface="+mj-ea"/>
                <a:cs typeface="Arial"/>
              </a:defRPr>
            </a:lvl1pPr>
          </a:lstStyle>
          <a:p>
            <a:pPr marL="3639820" marR="5080" lvl="0" indent="0" algn="l" defTabSz="914400" eaLnBrk="1" fontAlgn="auto" latinLnBrk="0" hangingPunct="1">
              <a:lnSpc>
                <a:spcPct val="107600"/>
              </a:lnSpc>
              <a:spcBef>
                <a:spcPts val="100"/>
              </a:spcBef>
              <a:spcAft>
                <a:spcPts val="0"/>
              </a:spcAft>
              <a:buClrTx/>
              <a:buSzTx/>
              <a:buFontTx/>
              <a:buNone/>
              <a:tabLst/>
              <a:defRPr/>
            </a:pPr>
            <a:r>
              <a:rPr kumimoji="0" lang="en-GB" sz="2200" b="0" i="0" u="none" strike="noStrike" kern="0" cap="none" spc="0" normalizeH="0" baseline="0" noProof="0" dirty="0">
                <a:ln>
                  <a:noFill/>
                </a:ln>
                <a:solidFill>
                  <a:sysClr val="windowText" lastClr="000000"/>
                </a:solidFill>
                <a:effectLst/>
                <a:uLnTx/>
                <a:uFillTx/>
                <a:latin typeface="Arial"/>
                <a:ea typeface="+mj-ea"/>
                <a:cs typeface="Arial"/>
              </a:rPr>
              <a:t>At the supermarket, </a:t>
            </a:r>
            <a:r>
              <a:rPr kumimoji="0" lang="en-GB" sz="2200" b="0" i="0" u="none" strike="noStrike" kern="0" cap="none" spc="-5" normalizeH="0" baseline="0" noProof="0" dirty="0">
                <a:ln>
                  <a:noFill/>
                </a:ln>
                <a:solidFill>
                  <a:sysClr val="windowText" lastClr="000000"/>
                </a:solidFill>
                <a:effectLst/>
                <a:uLnTx/>
                <a:uFillTx/>
                <a:latin typeface="Arial"/>
                <a:ea typeface="+mj-ea"/>
                <a:cs typeface="Arial"/>
              </a:rPr>
              <a:t>Nikhil puts his  </a:t>
            </a:r>
            <a:r>
              <a:rPr kumimoji="0" lang="en-GB" sz="2200" b="0" i="0" u="none" strike="noStrike" kern="0" cap="none" spc="0" normalizeH="0" baseline="0" noProof="0" dirty="0">
                <a:ln>
                  <a:noFill/>
                </a:ln>
                <a:solidFill>
                  <a:sysClr val="windowText" lastClr="000000"/>
                </a:solidFill>
                <a:effectLst/>
                <a:uLnTx/>
                <a:uFillTx/>
                <a:latin typeface="Arial"/>
                <a:ea typeface="+mj-ea"/>
                <a:cs typeface="Arial"/>
              </a:rPr>
              <a:t>shopping </a:t>
            </a:r>
            <a:r>
              <a:rPr kumimoji="0" lang="en-GB" sz="2200" b="0" i="0" u="none" strike="noStrike" kern="0" cap="none" spc="-5" normalizeH="0" baseline="0" noProof="0" dirty="0">
                <a:ln>
                  <a:noFill/>
                </a:ln>
                <a:solidFill>
                  <a:sysClr val="windowText" lastClr="000000"/>
                </a:solidFill>
                <a:effectLst/>
                <a:uLnTx/>
                <a:uFillTx/>
                <a:latin typeface="Arial"/>
                <a:ea typeface="+mj-ea"/>
                <a:cs typeface="Arial"/>
              </a:rPr>
              <a:t>in plastic </a:t>
            </a:r>
            <a:r>
              <a:rPr kumimoji="0" lang="en-GB" sz="2200" b="0" i="0" u="none" strike="noStrike" kern="0" cap="none" spc="0" normalizeH="0" baseline="0" noProof="0" dirty="0">
                <a:ln>
                  <a:noFill/>
                </a:ln>
                <a:solidFill>
                  <a:sysClr val="windowText" lastClr="000000"/>
                </a:solidFill>
                <a:effectLst/>
                <a:uLnTx/>
                <a:uFillTx/>
                <a:latin typeface="Arial"/>
                <a:ea typeface="+mj-ea"/>
                <a:cs typeface="Arial"/>
              </a:rPr>
              <a:t>carrier </a:t>
            </a:r>
            <a:r>
              <a:rPr kumimoji="0" lang="en-GB" sz="2200" b="0" i="0" u="none" strike="noStrike" kern="0" cap="none" spc="-5" normalizeH="0" baseline="0" noProof="0" dirty="0">
                <a:ln>
                  <a:noFill/>
                </a:ln>
                <a:solidFill>
                  <a:sysClr val="windowText" lastClr="000000"/>
                </a:solidFill>
                <a:effectLst/>
                <a:uLnTx/>
                <a:uFillTx/>
                <a:latin typeface="Arial"/>
                <a:ea typeface="+mj-ea"/>
                <a:cs typeface="Arial"/>
              </a:rPr>
              <a:t>bags. </a:t>
            </a:r>
            <a:r>
              <a:rPr kumimoji="0" lang="en-GB" sz="2200" b="0" i="0" u="none" strike="noStrike" kern="0" cap="none" spc="0" normalizeH="0" baseline="0" noProof="0" dirty="0">
                <a:ln>
                  <a:noFill/>
                </a:ln>
                <a:solidFill>
                  <a:sysClr val="windowText" lastClr="000000"/>
                </a:solidFill>
                <a:effectLst/>
                <a:uLnTx/>
                <a:uFillTx/>
                <a:latin typeface="Arial"/>
                <a:ea typeface="+mj-ea"/>
                <a:cs typeface="Arial"/>
              </a:rPr>
              <a:t>What  should </a:t>
            </a:r>
            <a:r>
              <a:rPr kumimoji="0" lang="en-GB" sz="2200" b="0" i="0" u="none" strike="noStrike" kern="0" cap="none" spc="-5" normalizeH="0" baseline="0" noProof="0" dirty="0">
                <a:ln>
                  <a:noFill/>
                </a:ln>
                <a:solidFill>
                  <a:sysClr val="windowText" lastClr="000000"/>
                </a:solidFill>
                <a:effectLst/>
                <a:uLnTx/>
                <a:uFillTx/>
                <a:latin typeface="Arial"/>
                <a:ea typeface="+mj-ea"/>
                <a:cs typeface="Arial"/>
              </a:rPr>
              <a:t>he do with </a:t>
            </a:r>
            <a:r>
              <a:rPr kumimoji="0" lang="en-GB" sz="2200" b="0" i="0" u="none" strike="noStrike" kern="0" cap="none" spc="0" normalizeH="0" baseline="0" noProof="0" dirty="0">
                <a:ln>
                  <a:noFill/>
                </a:ln>
                <a:solidFill>
                  <a:sysClr val="windowText" lastClr="000000"/>
                </a:solidFill>
                <a:effectLst/>
                <a:uLnTx/>
                <a:uFillTx/>
                <a:latin typeface="Arial"/>
                <a:ea typeface="+mj-ea"/>
                <a:cs typeface="Arial"/>
              </a:rPr>
              <a:t>the </a:t>
            </a:r>
            <a:r>
              <a:rPr kumimoji="0" lang="en-GB" sz="2200" b="0" i="0" u="none" strike="noStrike" kern="0" cap="none" spc="-5" normalizeH="0" baseline="0" noProof="0" dirty="0">
                <a:ln>
                  <a:noFill/>
                </a:ln>
                <a:solidFill>
                  <a:sysClr val="windowText" lastClr="000000"/>
                </a:solidFill>
                <a:effectLst/>
                <a:uLnTx/>
                <a:uFillTx/>
                <a:latin typeface="Arial"/>
                <a:ea typeface="+mj-ea"/>
                <a:cs typeface="Arial"/>
              </a:rPr>
              <a:t>plastic </a:t>
            </a:r>
            <a:r>
              <a:rPr kumimoji="0" lang="en-GB" sz="2200" b="0" i="0" u="none" strike="noStrike" kern="0" cap="none" spc="0" normalizeH="0" baseline="0" noProof="0" dirty="0">
                <a:ln>
                  <a:noFill/>
                </a:ln>
                <a:solidFill>
                  <a:sysClr val="windowText" lastClr="000000"/>
                </a:solidFill>
                <a:effectLst/>
                <a:uLnTx/>
                <a:uFillTx/>
                <a:latin typeface="Arial"/>
                <a:ea typeface="+mj-ea"/>
                <a:cs typeface="Arial"/>
              </a:rPr>
              <a:t>carrier</a:t>
            </a:r>
            <a:r>
              <a:rPr kumimoji="0" lang="en-GB" sz="2200" b="0" i="0" u="none" strike="noStrike" kern="0" cap="none" spc="-95" normalizeH="0" baseline="0" noProof="0" dirty="0">
                <a:ln>
                  <a:noFill/>
                </a:ln>
                <a:solidFill>
                  <a:sysClr val="windowText" lastClr="000000"/>
                </a:solidFill>
                <a:effectLst/>
                <a:uLnTx/>
                <a:uFillTx/>
                <a:latin typeface="Arial"/>
                <a:ea typeface="+mj-ea"/>
                <a:cs typeface="Arial"/>
              </a:rPr>
              <a:t> </a:t>
            </a:r>
            <a:r>
              <a:rPr kumimoji="0" lang="en-GB" sz="2200" b="0" i="0" u="none" strike="noStrike" kern="0" cap="none" spc="-5" normalizeH="0" baseline="0" noProof="0" dirty="0">
                <a:ln>
                  <a:noFill/>
                </a:ln>
                <a:solidFill>
                  <a:sysClr val="windowText" lastClr="000000"/>
                </a:solidFill>
                <a:effectLst/>
                <a:uLnTx/>
                <a:uFillTx/>
                <a:latin typeface="Arial"/>
                <a:ea typeface="+mj-ea"/>
                <a:cs typeface="Arial"/>
              </a:rPr>
              <a:t>bags?</a:t>
            </a:r>
          </a:p>
        </p:txBody>
      </p:sp>
      <p:grpSp>
        <p:nvGrpSpPr>
          <p:cNvPr id="27" name="Group 26">
            <a:extLst>
              <a:ext uri="{FF2B5EF4-FFF2-40B4-BE49-F238E27FC236}">
                <a16:creationId xmlns:a16="http://schemas.microsoft.com/office/drawing/2014/main" id="{7484C757-19DE-6346-8F07-3B5D76616A4F}"/>
              </a:ext>
            </a:extLst>
          </p:cNvPr>
          <p:cNvGrpSpPr/>
          <p:nvPr/>
        </p:nvGrpSpPr>
        <p:grpSpPr>
          <a:xfrm>
            <a:off x="1200374" y="4616999"/>
            <a:ext cx="2970670" cy="887972"/>
            <a:chOff x="1200374" y="4616999"/>
            <a:chExt cx="2970670" cy="887972"/>
          </a:xfrm>
        </p:grpSpPr>
        <p:sp>
          <p:nvSpPr>
            <p:cNvPr id="28" name="object 4">
              <a:extLst>
                <a:ext uri="{FF2B5EF4-FFF2-40B4-BE49-F238E27FC236}">
                  <a16:creationId xmlns:a16="http://schemas.microsoft.com/office/drawing/2014/main" id="{EE7DDAEF-DAFC-354F-977F-9C46F25E4B27}"/>
                </a:ext>
              </a:extLst>
            </p:cNvPr>
            <p:cNvSpPr/>
            <p:nvPr/>
          </p:nvSpPr>
          <p:spPr>
            <a:xfrm>
              <a:off x="1200374" y="4616999"/>
              <a:ext cx="2970670" cy="887972"/>
            </a:xfrm>
            <a:prstGeom prst="rect">
              <a:avLst/>
            </a:prstGeom>
            <a:blipFill>
              <a:blip r:embed="rId4" cstate="screen">
                <a:extLst>
                  <a:ext uri="{28A0092B-C50C-407E-A947-70E740481C1C}">
                    <a14:useLocalDpi xmlns:a14="http://schemas.microsoft.com/office/drawing/2010/main"/>
                  </a:ext>
                </a:extLst>
              </a:blip>
              <a:stretch>
                <a:fillRect/>
              </a:stretch>
            </a:blip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29" name="object 5">
              <a:extLst>
                <a:ext uri="{FF2B5EF4-FFF2-40B4-BE49-F238E27FC236}">
                  <a16:creationId xmlns:a16="http://schemas.microsoft.com/office/drawing/2014/main" id="{729301C1-6684-114B-B058-86BCBD50E478}"/>
                </a:ext>
              </a:extLst>
            </p:cNvPr>
            <p:cNvSpPr/>
            <p:nvPr/>
          </p:nvSpPr>
          <p:spPr>
            <a:xfrm>
              <a:off x="1892156" y="4824240"/>
              <a:ext cx="1469312" cy="392199"/>
            </a:xfrm>
            <a:prstGeom prst="rect">
              <a:avLst/>
            </a:prstGeom>
            <a:blipFill>
              <a:blip r:embed="rId5" cstate="screen">
                <a:extLst>
                  <a:ext uri="{28A0092B-C50C-407E-A947-70E740481C1C}">
                    <a14:useLocalDpi xmlns:a14="http://schemas.microsoft.com/office/drawing/2010/main"/>
                  </a:ext>
                </a:extLst>
              </a:blip>
              <a:stretch>
                <a:fillRect/>
              </a:stretch>
            </a:blip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grpSp>
      <p:grpSp>
        <p:nvGrpSpPr>
          <p:cNvPr id="30" name="Group 29">
            <a:extLst>
              <a:ext uri="{FF2B5EF4-FFF2-40B4-BE49-F238E27FC236}">
                <a16:creationId xmlns:a16="http://schemas.microsoft.com/office/drawing/2014/main" id="{1F4DB87E-C91F-4A4A-AEF8-FB1E5EED315D}"/>
              </a:ext>
            </a:extLst>
          </p:cNvPr>
          <p:cNvGrpSpPr/>
          <p:nvPr/>
        </p:nvGrpSpPr>
        <p:grpSpPr>
          <a:xfrm>
            <a:off x="4680564" y="4615522"/>
            <a:ext cx="2970664" cy="887963"/>
            <a:chOff x="4680564" y="4615522"/>
            <a:chExt cx="2970664" cy="887963"/>
          </a:xfrm>
        </p:grpSpPr>
        <p:sp>
          <p:nvSpPr>
            <p:cNvPr id="31" name="object 6">
              <a:extLst>
                <a:ext uri="{FF2B5EF4-FFF2-40B4-BE49-F238E27FC236}">
                  <a16:creationId xmlns:a16="http://schemas.microsoft.com/office/drawing/2014/main" id="{08E63667-DBAD-CD4D-BE43-EEF6E5BC4BB4}"/>
                </a:ext>
              </a:extLst>
            </p:cNvPr>
            <p:cNvSpPr/>
            <p:nvPr/>
          </p:nvSpPr>
          <p:spPr>
            <a:xfrm>
              <a:off x="4680564" y="4615522"/>
              <a:ext cx="2970664" cy="887963"/>
            </a:xfrm>
            <a:prstGeom prst="rect">
              <a:avLst/>
            </a:prstGeom>
            <a:blipFill>
              <a:blip r:embed="rId4" cstate="screen">
                <a:extLst>
                  <a:ext uri="{28A0092B-C50C-407E-A947-70E740481C1C}">
                    <a14:useLocalDpi xmlns:a14="http://schemas.microsoft.com/office/drawing/2010/main"/>
                  </a:ext>
                </a:extLst>
              </a:blip>
              <a:stretch>
                <a:fillRect/>
              </a:stretch>
            </a:blip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32" name="object 7">
              <a:extLst>
                <a:ext uri="{FF2B5EF4-FFF2-40B4-BE49-F238E27FC236}">
                  <a16:creationId xmlns:a16="http://schemas.microsoft.com/office/drawing/2014/main" id="{DCD19F91-B879-A743-A51A-21111E90ED85}"/>
                </a:ext>
              </a:extLst>
            </p:cNvPr>
            <p:cNvSpPr/>
            <p:nvPr/>
          </p:nvSpPr>
          <p:spPr>
            <a:xfrm>
              <a:off x="5512042" y="4822754"/>
              <a:ext cx="1189990" cy="392430"/>
            </a:xfrm>
            <a:custGeom>
              <a:avLst/>
              <a:gdLst/>
              <a:ahLst/>
              <a:cxnLst/>
              <a:rect l="l" t="t" r="r" b="b"/>
              <a:pathLst>
                <a:path w="1189990" h="392429">
                  <a:moveTo>
                    <a:pt x="45872" y="8875"/>
                  </a:moveTo>
                  <a:lnTo>
                    <a:pt x="20579" y="10807"/>
                  </a:lnTo>
                  <a:lnTo>
                    <a:pt x="6843" y="26379"/>
                  </a:lnTo>
                  <a:lnTo>
                    <a:pt x="1154" y="49509"/>
                  </a:lnTo>
                  <a:lnTo>
                    <a:pt x="0" y="74115"/>
                  </a:lnTo>
                  <a:lnTo>
                    <a:pt x="912" y="109456"/>
                  </a:lnTo>
                  <a:lnTo>
                    <a:pt x="3167" y="144711"/>
                  </a:lnTo>
                  <a:lnTo>
                    <a:pt x="5752" y="179943"/>
                  </a:lnTo>
                  <a:lnTo>
                    <a:pt x="7658" y="215212"/>
                  </a:lnTo>
                  <a:lnTo>
                    <a:pt x="7906" y="231922"/>
                  </a:lnTo>
                  <a:lnTo>
                    <a:pt x="7921" y="255441"/>
                  </a:lnTo>
                  <a:lnTo>
                    <a:pt x="8031" y="265238"/>
                  </a:lnTo>
                  <a:lnTo>
                    <a:pt x="9029" y="281913"/>
                  </a:lnTo>
                  <a:lnTo>
                    <a:pt x="9702" y="288999"/>
                  </a:lnTo>
                  <a:lnTo>
                    <a:pt x="10744" y="297000"/>
                  </a:lnTo>
                  <a:lnTo>
                    <a:pt x="11582" y="305166"/>
                  </a:lnTo>
                  <a:lnTo>
                    <a:pt x="11326" y="313224"/>
                  </a:lnTo>
                  <a:lnTo>
                    <a:pt x="11068" y="319920"/>
                  </a:lnTo>
                  <a:lnTo>
                    <a:pt x="10867" y="326617"/>
                  </a:lnTo>
                  <a:lnTo>
                    <a:pt x="10782" y="335761"/>
                  </a:lnTo>
                  <a:lnTo>
                    <a:pt x="7251" y="342453"/>
                  </a:lnTo>
                  <a:lnTo>
                    <a:pt x="7086" y="350327"/>
                  </a:lnTo>
                  <a:lnTo>
                    <a:pt x="12611" y="357135"/>
                  </a:lnTo>
                  <a:lnTo>
                    <a:pt x="16042" y="368975"/>
                  </a:lnTo>
                  <a:lnTo>
                    <a:pt x="21964" y="379069"/>
                  </a:lnTo>
                  <a:lnTo>
                    <a:pt x="30991" y="386765"/>
                  </a:lnTo>
                  <a:lnTo>
                    <a:pt x="43738" y="391412"/>
                  </a:lnTo>
                  <a:lnTo>
                    <a:pt x="68081" y="388735"/>
                  </a:lnTo>
                  <a:lnTo>
                    <a:pt x="89253" y="350110"/>
                  </a:lnTo>
                  <a:lnTo>
                    <a:pt x="94370" y="299113"/>
                  </a:lnTo>
                  <a:lnTo>
                    <a:pt x="94716" y="271105"/>
                  </a:lnTo>
                  <a:lnTo>
                    <a:pt x="199862" y="271105"/>
                  </a:lnTo>
                  <a:lnTo>
                    <a:pt x="174663" y="240676"/>
                  </a:lnTo>
                  <a:lnTo>
                    <a:pt x="167754" y="233538"/>
                  </a:lnTo>
                  <a:lnTo>
                    <a:pt x="187456" y="217669"/>
                  </a:lnTo>
                  <a:lnTo>
                    <a:pt x="200698" y="197097"/>
                  </a:lnTo>
                  <a:lnTo>
                    <a:pt x="208122" y="172431"/>
                  </a:lnTo>
                  <a:lnTo>
                    <a:pt x="112926" y="172431"/>
                  </a:lnTo>
                  <a:lnTo>
                    <a:pt x="101980" y="170571"/>
                  </a:lnTo>
                  <a:lnTo>
                    <a:pt x="91173" y="167282"/>
                  </a:lnTo>
                  <a:lnTo>
                    <a:pt x="90627" y="166800"/>
                  </a:lnTo>
                  <a:lnTo>
                    <a:pt x="90042" y="166330"/>
                  </a:lnTo>
                  <a:lnTo>
                    <a:pt x="89458" y="165898"/>
                  </a:lnTo>
                  <a:lnTo>
                    <a:pt x="88712" y="128320"/>
                  </a:lnTo>
                  <a:lnTo>
                    <a:pt x="87947" y="109456"/>
                  </a:lnTo>
                  <a:lnTo>
                    <a:pt x="86525" y="91070"/>
                  </a:lnTo>
                  <a:lnTo>
                    <a:pt x="85775" y="83805"/>
                  </a:lnTo>
                  <a:lnTo>
                    <a:pt x="85089" y="75538"/>
                  </a:lnTo>
                  <a:lnTo>
                    <a:pt x="83908" y="67105"/>
                  </a:lnTo>
                  <a:lnTo>
                    <a:pt x="93385" y="64791"/>
                  </a:lnTo>
                  <a:lnTo>
                    <a:pt x="103055" y="64184"/>
                  </a:lnTo>
                  <a:lnTo>
                    <a:pt x="197404" y="64184"/>
                  </a:lnTo>
                  <a:lnTo>
                    <a:pt x="190281" y="46885"/>
                  </a:lnTo>
                  <a:lnTo>
                    <a:pt x="168770" y="20928"/>
                  </a:lnTo>
                  <a:lnTo>
                    <a:pt x="155721" y="12167"/>
                  </a:lnTo>
                  <a:lnTo>
                    <a:pt x="154523" y="11669"/>
                  </a:lnTo>
                  <a:lnTo>
                    <a:pt x="54089" y="11669"/>
                  </a:lnTo>
                  <a:lnTo>
                    <a:pt x="51549" y="10514"/>
                  </a:lnTo>
                  <a:lnTo>
                    <a:pt x="48869" y="9523"/>
                  </a:lnTo>
                  <a:lnTo>
                    <a:pt x="45872" y="8875"/>
                  </a:lnTo>
                  <a:close/>
                </a:path>
                <a:path w="1189990" h="392429">
                  <a:moveTo>
                    <a:pt x="199862" y="271105"/>
                  </a:moveTo>
                  <a:lnTo>
                    <a:pt x="94716" y="271105"/>
                  </a:lnTo>
                  <a:lnTo>
                    <a:pt x="97913" y="277861"/>
                  </a:lnTo>
                  <a:lnTo>
                    <a:pt x="101079" y="284626"/>
                  </a:lnTo>
                  <a:lnTo>
                    <a:pt x="122397" y="322865"/>
                  </a:lnTo>
                  <a:lnTo>
                    <a:pt x="129901" y="335197"/>
                  </a:lnTo>
                  <a:lnTo>
                    <a:pt x="137363" y="347660"/>
                  </a:lnTo>
                  <a:lnTo>
                    <a:pt x="150907" y="365410"/>
                  </a:lnTo>
                  <a:lnTo>
                    <a:pt x="170192" y="381590"/>
                  </a:lnTo>
                  <a:lnTo>
                    <a:pt x="192373" y="390200"/>
                  </a:lnTo>
                  <a:lnTo>
                    <a:pt x="214604" y="385240"/>
                  </a:lnTo>
                  <a:lnTo>
                    <a:pt x="228342" y="366035"/>
                  </a:lnTo>
                  <a:lnTo>
                    <a:pt x="229665" y="340053"/>
                  </a:lnTo>
                  <a:lnTo>
                    <a:pt x="223118" y="313224"/>
                  </a:lnTo>
                  <a:lnTo>
                    <a:pt x="213245" y="291476"/>
                  </a:lnTo>
                  <a:lnTo>
                    <a:pt x="205411" y="278919"/>
                  </a:lnTo>
                  <a:lnTo>
                    <a:pt x="199862" y="271105"/>
                  </a:lnTo>
                  <a:close/>
                </a:path>
                <a:path w="1189990" h="392429">
                  <a:moveTo>
                    <a:pt x="197404" y="64184"/>
                  </a:moveTo>
                  <a:lnTo>
                    <a:pt x="103055" y="64184"/>
                  </a:lnTo>
                  <a:lnTo>
                    <a:pt x="112728" y="65587"/>
                  </a:lnTo>
                  <a:lnTo>
                    <a:pt x="122212" y="69302"/>
                  </a:lnTo>
                  <a:lnTo>
                    <a:pt x="141935" y="103286"/>
                  </a:lnTo>
                  <a:lnTo>
                    <a:pt x="144566" y="128320"/>
                  </a:lnTo>
                  <a:lnTo>
                    <a:pt x="142351" y="141732"/>
                  </a:lnTo>
                  <a:lnTo>
                    <a:pt x="137712" y="154527"/>
                  </a:lnTo>
                  <a:lnTo>
                    <a:pt x="130746" y="165873"/>
                  </a:lnTo>
                  <a:lnTo>
                    <a:pt x="122889" y="171363"/>
                  </a:lnTo>
                  <a:lnTo>
                    <a:pt x="112926" y="172431"/>
                  </a:lnTo>
                  <a:lnTo>
                    <a:pt x="208122" y="172431"/>
                  </a:lnTo>
                  <a:lnTo>
                    <a:pt x="210337" y="144711"/>
                  </a:lnTo>
                  <a:lnTo>
                    <a:pt x="210239" y="141732"/>
                  </a:lnTo>
                  <a:lnTo>
                    <a:pt x="208796" y="110610"/>
                  </a:lnTo>
                  <a:lnTo>
                    <a:pt x="202863" y="77443"/>
                  </a:lnTo>
                  <a:lnTo>
                    <a:pt x="197404" y="64184"/>
                  </a:lnTo>
                  <a:close/>
                </a:path>
                <a:path w="1189990" h="392429">
                  <a:moveTo>
                    <a:pt x="99923" y="263"/>
                  </a:moveTo>
                  <a:lnTo>
                    <a:pt x="59956" y="9142"/>
                  </a:lnTo>
                  <a:lnTo>
                    <a:pt x="54089" y="11669"/>
                  </a:lnTo>
                  <a:lnTo>
                    <a:pt x="154523" y="11669"/>
                  </a:lnTo>
                  <a:lnTo>
                    <a:pt x="140801" y="5972"/>
                  </a:lnTo>
                  <a:lnTo>
                    <a:pt x="125000" y="2098"/>
                  </a:lnTo>
                  <a:lnTo>
                    <a:pt x="109308" y="303"/>
                  </a:lnTo>
                  <a:lnTo>
                    <a:pt x="99923" y="263"/>
                  </a:lnTo>
                  <a:close/>
                </a:path>
                <a:path w="1189990" h="392429">
                  <a:moveTo>
                    <a:pt x="353248" y="1701"/>
                  </a:moveTo>
                  <a:lnTo>
                    <a:pt x="300240" y="14565"/>
                  </a:lnTo>
                  <a:lnTo>
                    <a:pt x="276023" y="57778"/>
                  </a:lnTo>
                  <a:lnTo>
                    <a:pt x="275116" y="85494"/>
                  </a:lnTo>
                  <a:lnTo>
                    <a:pt x="276466" y="110069"/>
                  </a:lnTo>
                  <a:lnTo>
                    <a:pt x="278045" y="139996"/>
                  </a:lnTo>
                  <a:lnTo>
                    <a:pt x="279365" y="169789"/>
                  </a:lnTo>
                  <a:lnTo>
                    <a:pt x="280270" y="199618"/>
                  </a:lnTo>
                  <a:lnTo>
                    <a:pt x="280468" y="217316"/>
                  </a:lnTo>
                  <a:lnTo>
                    <a:pt x="280547" y="239245"/>
                  </a:lnTo>
                  <a:lnTo>
                    <a:pt x="280423" y="259177"/>
                  </a:lnTo>
                  <a:lnTo>
                    <a:pt x="280135" y="286736"/>
                  </a:lnTo>
                  <a:lnTo>
                    <a:pt x="280148" y="324541"/>
                  </a:lnTo>
                  <a:lnTo>
                    <a:pt x="284338" y="369430"/>
                  </a:lnTo>
                  <a:lnTo>
                    <a:pt x="320792" y="390591"/>
                  </a:lnTo>
                  <a:lnTo>
                    <a:pt x="332176" y="388588"/>
                  </a:lnTo>
                  <a:lnTo>
                    <a:pt x="343814" y="386370"/>
                  </a:lnTo>
                  <a:lnTo>
                    <a:pt x="356821" y="385138"/>
                  </a:lnTo>
                  <a:lnTo>
                    <a:pt x="370041" y="384892"/>
                  </a:lnTo>
                  <a:lnTo>
                    <a:pt x="439545" y="384892"/>
                  </a:lnTo>
                  <a:lnTo>
                    <a:pt x="445668" y="382509"/>
                  </a:lnTo>
                  <a:lnTo>
                    <a:pt x="460309" y="365255"/>
                  </a:lnTo>
                  <a:lnTo>
                    <a:pt x="461249" y="344460"/>
                  </a:lnTo>
                  <a:lnTo>
                    <a:pt x="455978" y="333487"/>
                  </a:lnTo>
                  <a:lnTo>
                    <a:pt x="426148" y="333487"/>
                  </a:lnTo>
                  <a:lnTo>
                    <a:pt x="421106" y="333017"/>
                  </a:lnTo>
                  <a:lnTo>
                    <a:pt x="424167" y="331836"/>
                  </a:lnTo>
                  <a:lnTo>
                    <a:pt x="455185" y="331836"/>
                  </a:lnTo>
                  <a:lnTo>
                    <a:pt x="451681" y="324541"/>
                  </a:lnTo>
                  <a:lnTo>
                    <a:pt x="434797" y="309916"/>
                  </a:lnTo>
                  <a:lnTo>
                    <a:pt x="424155" y="305408"/>
                  </a:lnTo>
                  <a:lnTo>
                    <a:pt x="412783" y="302683"/>
                  </a:lnTo>
                  <a:lnTo>
                    <a:pt x="404244" y="301826"/>
                  </a:lnTo>
                  <a:lnTo>
                    <a:pt x="387832" y="301826"/>
                  </a:lnTo>
                  <a:lnTo>
                    <a:pt x="387320" y="286736"/>
                  </a:lnTo>
                  <a:lnTo>
                    <a:pt x="386573" y="271657"/>
                  </a:lnTo>
                  <a:lnTo>
                    <a:pt x="385634" y="256588"/>
                  </a:lnTo>
                  <a:lnTo>
                    <a:pt x="384543" y="241527"/>
                  </a:lnTo>
                  <a:lnTo>
                    <a:pt x="387946" y="241234"/>
                  </a:lnTo>
                  <a:lnTo>
                    <a:pt x="394665" y="240536"/>
                  </a:lnTo>
                  <a:lnTo>
                    <a:pt x="400501" y="240015"/>
                  </a:lnTo>
                  <a:lnTo>
                    <a:pt x="407338" y="239245"/>
                  </a:lnTo>
                  <a:lnTo>
                    <a:pt x="439893" y="217316"/>
                  </a:lnTo>
                  <a:lnTo>
                    <a:pt x="443979" y="190504"/>
                  </a:lnTo>
                  <a:lnTo>
                    <a:pt x="436533" y="175547"/>
                  </a:lnTo>
                  <a:lnTo>
                    <a:pt x="422854" y="165567"/>
                  </a:lnTo>
                  <a:lnTo>
                    <a:pt x="411169" y="163218"/>
                  </a:lnTo>
                  <a:lnTo>
                    <a:pt x="378409" y="163218"/>
                  </a:lnTo>
                  <a:lnTo>
                    <a:pt x="377863" y="154925"/>
                  </a:lnTo>
                  <a:lnTo>
                    <a:pt x="377621" y="150772"/>
                  </a:lnTo>
                  <a:lnTo>
                    <a:pt x="377897" y="139996"/>
                  </a:lnTo>
                  <a:lnTo>
                    <a:pt x="378015" y="129919"/>
                  </a:lnTo>
                  <a:lnTo>
                    <a:pt x="378138" y="98208"/>
                  </a:lnTo>
                  <a:lnTo>
                    <a:pt x="378409" y="87463"/>
                  </a:lnTo>
                  <a:lnTo>
                    <a:pt x="381711" y="86879"/>
                  </a:lnTo>
                  <a:lnTo>
                    <a:pt x="388137" y="85494"/>
                  </a:lnTo>
                  <a:lnTo>
                    <a:pt x="395461" y="84103"/>
                  </a:lnTo>
                  <a:lnTo>
                    <a:pt x="410277" y="81588"/>
                  </a:lnTo>
                  <a:lnTo>
                    <a:pt x="417537" y="80033"/>
                  </a:lnTo>
                  <a:lnTo>
                    <a:pt x="433815" y="72889"/>
                  </a:lnTo>
                  <a:lnTo>
                    <a:pt x="446376" y="60833"/>
                  </a:lnTo>
                  <a:lnTo>
                    <a:pt x="452531" y="45216"/>
                  </a:lnTo>
                  <a:lnTo>
                    <a:pt x="449592" y="27392"/>
                  </a:lnTo>
                  <a:lnTo>
                    <a:pt x="443938" y="18449"/>
                  </a:lnTo>
                  <a:lnTo>
                    <a:pt x="436486" y="11828"/>
                  </a:lnTo>
                  <a:lnTo>
                    <a:pt x="427672" y="7321"/>
                  </a:lnTo>
                  <a:lnTo>
                    <a:pt x="417931" y="4722"/>
                  </a:lnTo>
                  <a:lnTo>
                    <a:pt x="415251" y="3859"/>
                  </a:lnTo>
                  <a:lnTo>
                    <a:pt x="412280" y="3376"/>
                  </a:lnTo>
                  <a:lnTo>
                    <a:pt x="408990" y="3363"/>
                  </a:lnTo>
                  <a:lnTo>
                    <a:pt x="381938" y="2365"/>
                  </a:lnTo>
                  <a:lnTo>
                    <a:pt x="353248" y="1701"/>
                  </a:lnTo>
                  <a:close/>
                </a:path>
                <a:path w="1189990" h="392429">
                  <a:moveTo>
                    <a:pt x="439545" y="384892"/>
                  </a:moveTo>
                  <a:lnTo>
                    <a:pt x="370041" y="384892"/>
                  </a:lnTo>
                  <a:lnTo>
                    <a:pt x="383263" y="385354"/>
                  </a:lnTo>
                  <a:lnTo>
                    <a:pt x="396278" y="386243"/>
                  </a:lnTo>
                  <a:lnTo>
                    <a:pt x="408635" y="387417"/>
                  </a:lnTo>
                  <a:lnTo>
                    <a:pt x="421554" y="388138"/>
                  </a:lnTo>
                  <a:lnTo>
                    <a:pt x="434182" y="386979"/>
                  </a:lnTo>
                  <a:lnTo>
                    <a:pt x="439545" y="384892"/>
                  </a:lnTo>
                  <a:close/>
                </a:path>
                <a:path w="1189990" h="392429">
                  <a:moveTo>
                    <a:pt x="455185" y="331836"/>
                  </a:moveTo>
                  <a:lnTo>
                    <a:pt x="424167" y="331836"/>
                  </a:lnTo>
                  <a:lnTo>
                    <a:pt x="426148" y="333487"/>
                  </a:lnTo>
                  <a:lnTo>
                    <a:pt x="455978" y="333487"/>
                  </a:lnTo>
                  <a:lnTo>
                    <a:pt x="455185" y="331836"/>
                  </a:lnTo>
                  <a:close/>
                </a:path>
                <a:path w="1189990" h="392429">
                  <a:moveTo>
                    <a:pt x="401109" y="301511"/>
                  </a:moveTo>
                  <a:lnTo>
                    <a:pt x="389559" y="301661"/>
                  </a:lnTo>
                  <a:lnTo>
                    <a:pt x="388988" y="301699"/>
                  </a:lnTo>
                  <a:lnTo>
                    <a:pt x="388416" y="301775"/>
                  </a:lnTo>
                  <a:lnTo>
                    <a:pt x="387832" y="301826"/>
                  </a:lnTo>
                  <a:lnTo>
                    <a:pt x="404244" y="301826"/>
                  </a:lnTo>
                  <a:lnTo>
                    <a:pt x="401109" y="301511"/>
                  </a:lnTo>
                  <a:close/>
                </a:path>
                <a:path w="1189990" h="392429">
                  <a:moveTo>
                    <a:pt x="404914" y="161961"/>
                  </a:moveTo>
                  <a:lnTo>
                    <a:pt x="398245" y="162040"/>
                  </a:lnTo>
                  <a:lnTo>
                    <a:pt x="391599" y="162256"/>
                  </a:lnTo>
                  <a:lnTo>
                    <a:pt x="384984" y="162640"/>
                  </a:lnTo>
                  <a:lnTo>
                    <a:pt x="378409" y="163218"/>
                  </a:lnTo>
                  <a:lnTo>
                    <a:pt x="411169" y="163218"/>
                  </a:lnTo>
                  <a:lnTo>
                    <a:pt x="404914" y="161961"/>
                  </a:lnTo>
                  <a:close/>
                </a:path>
                <a:path w="1189990" h="392429">
                  <a:moveTo>
                    <a:pt x="559592" y="0"/>
                  </a:moveTo>
                  <a:lnTo>
                    <a:pt x="548979" y="2254"/>
                  </a:lnTo>
                  <a:lnTo>
                    <a:pt x="539470" y="7643"/>
                  </a:lnTo>
                  <a:lnTo>
                    <a:pt x="529234" y="7831"/>
                  </a:lnTo>
                  <a:lnTo>
                    <a:pt x="520074" y="11753"/>
                  </a:lnTo>
                  <a:lnTo>
                    <a:pt x="513624" y="19422"/>
                  </a:lnTo>
                  <a:lnTo>
                    <a:pt x="511517" y="30846"/>
                  </a:lnTo>
                  <a:lnTo>
                    <a:pt x="511302" y="39697"/>
                  </a:lnTo>
                  <a:lnTo>
                    <a:pt x="510219" y="48487"/>
                  </a:lnTo>
                  <a:lnTo>
                    <a:pt x="508817" y="57257"/>
                  </a:lnTo>
                  <a:lnTo>
                    <a:pt x="507644" y="66051"/>
                  </a:lnTo>
                  <a:lnTo>
                    <a:pt x="506884" y="79505"/>
                  </a:lnTo>
                  <a:lnTo>
                    <a:pt x="506963" y="95235"/>
                  </a:lnTo>
                  <a:lnTo>
                    <a:pt x="507260" y="106756"/>
                  </a:lnTo>
                  <a:lnTo>
                    <a:pt x="507479" y="120267"/>
                  </a:lnTo>
                  <a:lnTo>
                    <a:pt x="507731" y="165061"/>
                  </a:lnTo>
                  <a:lnTo>
                    <a:pt x="510336" y="209751"/>
                  </a:lnTo>
                  <a:lnTo>
                    <a:pt x="513900" y="252440"/>
                  </a:lnTo>
                  <a:lnTo>
                    <a:pt x="519690" y="295954"/>
                  </a:lnTo>
                  <a:lnTo>
                    <a:pt x="533243" y="336194"/>
                  </a:lnTo>
                  <a:lnTo>
                    <a:pt x="560095" y="369060"/>
                  </a:lnTo>
                  <a:lnTo>
                    <a:pt x="599368" y="388454"/>
                  </a:lnTo>
                  <a:lnTo>
                    <a:pt x="643242" y="392199"/>
                  </a:lnTo>
                  <a:lnTo>
                    <a:pt x="664441" y="387403"/>
                  </a:lnTo>
                  <a:lnTo>
                    <a:pt x="695568" y="361537"/>
                  </a:lnTo>
                  <a:lnTo>
                    <a:pt x="713056" y="319877"/>
                  </a:lnTo>
                  <a:lnTo>
                    <a:pt x="716230" y="305179"/>
                  </a:lnTo>
                  <a:lnTo>
                    <a:pt x="620864" y="305179"/>
                  </a:lnTo>
                  <a:lnTo>
                    <a:pt x="619912" y="301813"/>
                  </a:lnTo>
                  <a:lnTo>
                    <a:pt x="619548" y="300594"/>
                  </a:lnTo>
                  <a:lnTo>
                    <a:pt x="619260" y="299755"/>
                  </a:lnTo>
                  <a:lnTo>
                    <a:pt x="619159" y="299007"/>
                  </a:lnTo>
                  <a:lnTo>
                    <a:pt x="614988" y="276617"/>
                  </a:lnTo>
                  <a:lnTo>
                    <a:pt x="612068" y="251867"/>
                  </a:lnTo>
                  <a:lnTo>
                    <a:pt x="610212" y="226971"/>
                  </a:lnTo>
                  <a:lnTo>
                    <a:pt x="609028" y="204254"/>
                  </a:lnTo>
                  <a:lnTo>
                    <a:pt x="608907" y="200837"/>
                  </a:lnTo>
                  <a:lnTo>
                    <a:pt x="608701" y="189943"/>
                  </a:lnTo>
                  <a:lnTo>
                    <a:pt x="608976" y="176416"/>
                  </a:lnTo>
                  <a:lnTo>
                    <a:pt x="609325" y="164733"/>
                  </a:lnTo>
                  <a:lnTo>
                    <a:pt x="609472" y="152144"/>
                  </a:lnTo>
                  <a:lnTo>
                    <a:pt x="608981" y="137887"/>
                  </a:lnTo>
                  <a:lnTo>
                    <a:pt x="607065" y="109481"/>
                  </a:lnTo>
                  <a:lnTo>
                    <a:pt x="606602" y="95235"/>
                  </a:lnTo>
                  <a:lnTo>
                    <a:pt x="606693" y="79505"/>
                  </a:lnTo>
                  <a:lnTo>
                    <a:pt x="606663" y="70716"/>
                  </a:lnTo>
                  <a:lnTo>
                    <a:pt x="605050" y="47472"/>
                  </a:lnTo>
                  <a:lnTo>
                    <a:pt x="598137" y="25021"/>
                  </a:lnTo>
                  <a:lnTo>
                    <a:pt x="582599" y="7224"/>
                  </a:lnTo>
                  <a:lnTo>
                    <a:pt x="570926" y="1462"/>
                  </a:lnTo>
                  <a:lnTo>
                    <a:pt x="559592" y="0"/>
                  </a:lnTo>
                  <a:close/>
                </a:path>
                <a:path w="1189990" h="392429">
                  <a:moveTo>
                    <a:pt x="662927" y="5205"/>
                  </a:moveTo>
                  <a:lnTo>
                    <a:pt x="637299" y="29195"/>
                  </a:lnTo>
                  <a:lnTo>
                    <a:pt x="630467" y="70716"/>
                  </a:lnTo>
                  <a:lnTo>
                    <a:pt x="633268" y="116103"/>
                  </a:lnTo>
                  <a:lnTo>
                    <a:pt x="636536" y="151687"/>
                  </a:lnTo>
                  <a:lnTo>
                    <a:pt x="637445" y="177991"/>
                  </a:lnTo>
                  <a:lnTo>
                    <a:pt x="638336" y="200837"/>
                  </a:lnTo>
                  <a:lnTo>
                    <a:pt x="638433" y="230509"/>
                  </a:lnTo>
                  <a:lnTo>
                    <a:pt x="636155" y="256792"/>
                  </a:lnTo>
                  <a:lnTo>
                    <a:pt x="625563" y="299007"/>
                  </a:lnTo>
                  <a:lnTo>
                    <a:pt x="620864" y="305179"/>
                  </a:lnTo>
                  <a:lnTo>
                    <a:pt x="716230" y="305179"/>
                  </a:lnTo>
                  <a:lnTo>
                    <a:pt x="723252" y="249502"/>
                  </a:lnTo>
                  <a:lnTo>
                    <a:pt x="725798" y="200837"/>
                  </a:lnTo>
                  <a:lnTo>
                    <a:pt x="725974" y="176416"/>
                  </a:lnTo>
                  <a:lnTo>
                    <a:pt x="724808" y="151687"/>
                  </a:lnTo>
                  <a:lnTo>
                    <a:pt x="722279" y="114265"/>
                  </a:lnTo>
                  <a:lnTo>
                    <a:pt x="714652" y="61367"/>
                  </a:lnTo>
                  <a:lnTo>
                    <a:pt x="696641" y="17123"/>
                  </a:lnTo>
                  <a:lnTo>
                    <a:pt x="662927" y="5205"/>
                  </a:lnTo>
                  <a:close/>
                </a:path>
                <a:path w="1189990" h="392429">
                  <a:moveTo>
                    <a:pt x="619125" y="299172"/>
                  </a:moveTo>
                  <a:lnTo>
                    <a:pt x="619455" y="300594"/>
                  </a:lnTo>
                  <a:lnTo>
                    <a:pt x="619298" y="299755"/>
                  </a:lnTo>
                  <a:lnTo>
                    <a:pt x="619125" y="299172"/>
                  </a:lnTo>
                  <a:close/>
                </a:path>
                <a:path w="1189990" h="392429">
                  <a:moveTo>
                    <a:pt x="619298" y="299755"/>
                  </a:moveTo>
                  <a:lnTo>
                    <a:pt x="619455" y="300594"/>
                  </a:lnTo>
                  <a:lnTo>
                    <a:pt x="619298" y="299755"/>
                  </a:lnTo>
                  <a:close/>
                </a:path>
                <a:path w="1189990" h="392429">
                  <a:moveTo>
                    <a:pt x="619190" y="299172"/>
                  </a:moveTo>
                  <a:lnTo>
                    <a:pt x="619298" y="299755"/>
                  </a:lnTo>
                  <a:lnTo>
                    <a:pt x="619190" y="299172"/>
                  </a:lnTo>
                  <a:close/>
                </a:path>
                <a:path w="1189990" h="392429">
                  <a:moveTo>
                    <a:pt x="826840" y="249098"/>
                  </a:moveTo>
                  <a:lnTo>
                    <a:pt x="789532" y="271692"/>
                  </a:lnTo>
                  <a:lnTo>
                    <a:pt x="781456" y="307770"/>
                  </a:lnTo>
                  <a:lnTo>
                    <a:pt x="784873" y="329175"/>
                  </a:lnTo>
                  <a:lnTo>
                    <a:pt x="794697" y="348499"/>
                  </a:lnTo>
                  <a:lnTo>
                    <a:pt x="809172" y="365155"/>
                  </a:lnTo>
                  <a:lnTo>
                    <a:pt x="826541" y="378560"/>
                  </a:lnTo>
                  <a:lnTo>
                    <a:pt x="867687" y="390458"/>
                  </a:lnTo>
                  <a:lnTo>
                    <a:pt x="906595" y="379123"/>
                  </a:lnTo>
                  <a:lnTo>
                    <a:pt x="937741" y="351051"/>
                  </a:lnTo>
                  <a:lnTo>
                    <a:pt x="955414" y="313131"/>
                  </a:lnTo>
                  <a:lnTo>
                    <a:pt x="862089" y="313131"/>
                  </a:lnTo>
                  <a:lnTo>
                    <a:pt x="855268" y="310030"/>
                  </a:lnTo>
                  <a:lnTo>
                    <a:pt x="851915" y="300967"/>
                  </a:lnTo>
                  <a:lnTo>
                    <a:pt x="851395" y="289458"/>
                  </a:lnTo>
                  <a:lnTo>
                    <a:pt x="851281" y="276112"/>
                  </a:lnTo>
                  <a:lnTo>
                    <a:pt x="849337" y="265695"/>
                  </a:lnTo>
                  <a:lnTo>
                    <a:pt x="843867" y="257581"/>
                  </a:lnTo>
                  <a:lnTo>
                    <a:pt x="836064" y="251945"/>
                  </a:lnTo>
                  <a:lnTo>
                    <a:pt x="826840" y="249098"/>
                  </a:lnTo>
                  <a:close/>
                </a:path>
                <a:path w="1189990" h="392429">
                  <a:moveTo>
                    <a:pt x="855700" y="2157"/>
                  </a:moveTo>
                  <a:lnTo>
                    <a:pt x="815168" y="12076"/>
                  </a:lnTo>
                  <a:lnTo>
                    <a:pt x="785571" y="41616"/>
                  </a:lnTo>
                  <a:lnTo>
                    <a:pt x="773242" y="82176"/>
                  </a:lnTo>
                  <a:lnTo>
                    <a:pt x="770764" y="121461"/>
                  </a:lnTo>
                  <a:lnTo>
                    <a:pt x="770659" y="125195"/>
                  </a:lnTo>
                  <a:lnTo>
                    <a:pt x="771334" y="146842"/>
                  </a:lnTo>
                  <a:lnTo>
                    <a:pt x="782968" y="189351"/>
                  </a:lnTo>
                  <a:lnTo>
                    <a:pt x="814782" y="221864"/>
                  </a:lnTo>
                  <a:lnTo>
                    <a:pt x="847111" y="237114"/>
                  </a:lnTo>
                  <a:lnTo>
                    <a:pt x="859185" y="242482"/>
                  </a:lnTo>
                  <a:lnTo>
                    <a:pt x="870503" y="248855"/>
                  </a:lnTo>
                  <a:lnTo>
                    <a:pt x="878992" y="256538"/>
                  </a:lnTo>
                  <a:lnTo>
                    <a:pt x="883093" y="265524"/>
                  </a:lnTo>
                  <a:lnTo>
                    <a:pt x="884216" y="276130"/>
                  </a:lnTo>
                  <a:lnTo>
                    <a:pt x="883085" y="286895"/>
                  </a:lnTo>
                  <a:lnTo>
                    <a:pt x="880414" y="296467"/>
                  </a:lnTo>
                  <a:lnTo>
                    <a:pt x="876216" y="303588"/>
                  </a:lnTo>
                  <a:lnTo>
                    <a:pt x="869589" y="310064"/>
                  </a:lnTo>
                  <a:lnTo>
                    <a:pt x="862089" y="313131"/>
                  </a:lnTo>
                  <a:lnTo>
                    <a:pt x="955414" y="313131"/>
                  </a:lnTo>
                  <a:lnTo>
                    <a:pt x="955598" y="312735"/>
                  </a:lnTo>
                  <a:lnTo>
                    <a:pt x="958876" y="286490"/>
                  </a:lnTo>
                  <a:lnTo>
                    <a:pt x="957167" y="259640"/>
                  </a:lnTo>
                  <a:lnTo>
                    <a:pt x="938809" y="209916"/>
                  </a:lnTo>
                  <a:lnTo>
                    <a:pt x="911144" y="182559"/>
                  </a:lnTo>
                  <a:lnTo>
                    <a:pt x="888631" y="170254"/>
                  </a:lnTo>
                  <a:lnTo>
                    <a:pt x="867924" y="156958"/>
                  </a:lnTo>
                  <a:lnTo>
                    <a:pt x="855279" y="138914"/>
                  </a:lnTo>
                  <a:lnTo>
                    <a:pt x="850157" y="116883"/>
                  </a:lnTo>
                  <a:lnTo>
                    <a:pt x="852017" y="91628"/>
                  </a:lnTo>
                  <a:lnTo>
                    <a:pt x="854106" y="83305"/>
                  </a:lnTo>
                  <a:lnTo>
                    <a:pt x="858077" y="74201"/>
                  </a:lnTo>
                  <a:lnTo>
                    <a:pt x="864288" y="68568"/>
                  </a:lnTo>
                  <a:lnTo>
                    <a:pt x="944327" y="68568"/>
                  </a:lnTo>
                  <a:lnTo>
                    <a:pt x="942957" y="60091"/>
                  </a:lnTo>
                  <a:lnTo>
                    <a:pt x="921537" y="25207"/>
                  </a:lnTo>
                  <a:lnTo>
                    <a:pt x="879828" y="4537"/>
                  </a:lnTo>
                  <a:lnTo>
                    <a:pt x="864196" y="3300"/>
                  </a:lnTo>
                  <a:lnTo>
                    <a:pt x="861402" y="2741"/>
                  </a:lnTo>
                  <a:lnTo>
                    <a:pt x="858570" y="2309"/>
                  </a:lnTo>
                  <a:lnTo>
                    <a:pt x="855700" y="2157"/>
                  </a:lnTo>
                  <a:close/>
                </a:path>
                <a:path w="1189990" h="392429">
                  <a:moveTo>
                    <a:pt x="944327" y="68568"/>
                  </a:moveTo>
                  <a:lnTo>
                    <a:pt x="864288" y="68568"/>
                  </a:lnTo>
                  <a:lnTo>
                    <a:pt x="873099" y="70661"/>
                  </a:lnTo>
                  <a:lnTo>
                    <a:pt x="875806" y="77573"/>
                  </a:lnTo>
                  <a:lnTo>
                    <a:pt x="875134" y="88611"/>
                  </a:lnTo>
                  <a:lnTo>
                    <a:pt x="873867" y="100713"/>
                  </a:lnTo>
                  <a:lnTo>
                    <a:pt x="874788" y="110818"/>
                  </a:lnTo>
                  <a:lnTo>
                    <a:pt x="884818" y="125195"/>
                  </a:lnTo>
                  <a:lnTo>
                    <a:pt x="899880" y="132618"/>
                  </a:lnTo>
                  <a:lnTo>
                    <a:pt x="916661" y="132307"/>
                  </a:lnTo>
                  <a:lnTo>
                    <a:pt x="931849" y="123480"/>
                  </a:lnTo>
                  <a:lnTo>
                    <a:pt x="932484" y="122832"/>
                  </a:lnTo>
                  <a:lnTo>
                    <a:pt x="933005" y="122134"/>
                  </a:lnTo>
                  <a:lnTo>
                    <a:pt x="933576" y="121461"/>
                  </a:lnTo>
                  <a:lnTo>
                    <a:pt x="940269" y="117752"/>
                  </a:lnTo>
                  <a:lnTo>
                    <a:pt x="945362" y="111059"/>
                  </a:lnTo>
                  <a:lnTo>
                    <a:pt x="945946" y="101357"/>
                  </a:lnTo>
                  <a:lnTo>
                    <a:pt x="946110" y="79596"/>
                  </a:lnTo>
                  <a:lnTo>
                    <a:pt x="944327" y="68568"/>
                  </a:lnTo>
                  <a:close/>
                </a:path>
                <a:path w="1189990" h="392429">
                  <a:moveTo>
                    <a:pt x="1081911" y="1701"/>
                  </a:moveTo>
                  <a:lnTo>
                    <a:pt x="1028903" y="14565"/>
                  </a:lnTo>
                  <a:lnTo>
                    <a:pt x="1004685" y="57778"/>
                  </a:lnTo>
                  <a:lnTo>
                    <a:pt x="1003779" y="85494"/>
                  </a:lnTo>
                  <a:lnTo>
                    <a:pt x="1005128" y="110069"/>
                  </a:lnTo>
                  <a:lnTo>
                    <a:pt x="1006707" y="139996"/>
                  </a:lnTo>
                  <a:lnTo>
                    <a:pt x="1008027" y="169789"/>
                  </a:lnTo>
                  <a:lnTo>
                    <a:pt x="1008932" y="199618"/>
                  </a:lnTo>
                  <a:lnTo>
                    <a:pt x="1009130" y="217316"/>
                  </a:lnTo>
                  <a:lnTo>
                    <a:pt x="1009210" y="239245"/>
                  </a:lnTo>
                  <a:lnTo>
                    <a:pt x="1009088" y="259177"/>
                  </a:lnTo>
                  <a:lnTo>
                    <a:pt x="1008803" y="286736"/>
                  </a:lnTo>
                  <a:lnTo>
                    <a:pt x="1008821" y="324541"/>
                  </a:lnTo>
                  <a:lnTo>
                    <a:pt x="1013002" y="369430"/>
                  </a:lnTo>
                  <a:lnTo>
                    <a:pt x="1049454" y="390591"/>
                  </a:lnTo>
                  <a:lnTo>
                    <a:pt x="1060838" y="388588"/>
                  </a:lnTo>
                  <a:lnTo>
                    <a:pt x="1072476" y="386370"/>
                  </a:lnTo>
                  <a:lnTo>
                    <a:pt x="1085489" y="385138"/>
                  </a:lnTo>
                  <a:lnTo>
                    <a:pt x="1098708" y="384892"/>
                  </a:lnTo>
                  <a:lnTo>
                    <a:pt x="1168207" y="384892"/>
                  </a:lnTo>
                  <a:lnTo>
                    <a:pt x="1174330" y="382509"/>
                  </a:lnTo>
                  <a:lnTo>
                    <a:pt x="1188973" y="365255"/>
                  </a:lnTo>
                  <a:lnTo>
                    <a:pt x="1189916" y="344460"/>
                  </a:lnTo>
                  <a:lnTo>
                    <a:pt x="1180349" y="324541"/>
                  </a:lnTo>
                  <a:lnTo>
                    <a:pt x="1163459" y="309916"/>
                  </a:lnTo>
                  <a:lnTo>
                    <a:pt x="1152817" y="305408"/>
                  </a:lnTo>
                  <a:lnTo>
                    <a:pt x="1141447" y="302683"/>
                  </a:lnTo>
                  <a:lnTo>
                    <a:pt x="1132910" y="301826"/>
                  </a:lnTo>
                  <a:lnTo>
                    <a:pt x="1116495" y="301826"/>
                  </a:lnTo>
                  <a:lnTo>
                    <a:pt x="1115983" y="286736"/>
                  </a:lnTo>
                  <a:lnTo>
                    <a:pt x="1115237" y="271657"/>
                  </a:lnTo>
                  <a:lnTo>
                    <a:pt x="1114301" y="256588"/>
                  </a:lnTo>
                  <a:lnTo>
                    <a:pt x="1113218" y="241527"/>
                  </a:lnTo>
                  <a:lnTo>
                    <a:pt x="1116609" y="241234"/>
                  </a:lnTo>
                  <a:lnTo>
                    <a:pt x="1123340" y="240536"/>
                  </a:lnTo>
                  <a:lnTo>
                    <a:pt x="1129168" y="240015"/>
                  </a:lnTo>
                  <a:lnTo>
                    <a:pt x="1136002" y="239245"/>
                  </a:lnTo>
                  <a:lnTo>
                    <a:pt x="1168555" y="217316"/>
                  </a:lnTo>
                  <a:lnTo>
                    <a:pt x="1172642" y="190504"/>
                  </a:lnTo>
                  <a:lnTo>
                    <a:pt x="1165198" y="175547"/>
                  </a:lnTo>
                  <a:lnTo>
                    <a:pt x="1151521" y="165567"/>
                  </a:lnTo>
                  <a:lnTo>
                    <a:pt x="1139842" y="163218"/>
                  </a:lnTo>
                  <a:lnTo>
                    <a:pt x="1107071" y="163218"/>
                  </a:lnTo>
                  <a:lnTo>
                    <a:pt x="1106525" y="154925"/>
                  </a:lnTo>
                  <a:lnTo>
                    <a:pt x="1106284" y="150772"/>
                  </a:lnTo>
                  <a:lnTo>
                    <a:pt x="1106569" y="139996"/>
                  </a:lnTo>
                  <a:lnTo>
                    <a:pt x="1106678" y="129919"/>
                  </a:lnTo>
                  <a:lnTo>
                    <a:pt x="1106801" y="98208"/>
                  </a:lnTo>
                  <a:lnTo>
                    <a:pt x="1107071" y="87463"/>
                  </a:lnTo>
                  <a:lnTo>
                    <a:pt x="1110373" y="86879"/>
                  </a:lnTo>
                  <a:lnTo>
                    <a:pt x="1116799" y="85494"/>
                  </a:lnTo>
                  <a:lnTo>
                    <a:pt x="1124124" y="84103"/>
                  </a:lnTo>
                  <a:lnTo>
                    <a:pt x="1138940" y="81588"/>
                  </a:lnTo>
                  <a:lnTo>
                    <a:pt x="1146200" y="80033"/>
                  </a:lnTo>
                  <a:lnTo>
                    <a:pt x="1162478" y="72889"/>
                  </a:lnTo>
                  <a:lnTo>
                    <a:pt x="1175040" y="60833"/>
                  </a:lnTo>
                  <a:lnTo>
                    <a:pt x="1181199" y="45216"/>
                  </a:lnTo>
                  <a:lnTo>
                    <a:pt x="1178267" y="27392"/>
                  </a:lnTo>
                  <a:lnTo>
                    <a:pt x="1172606" y="18449"/>
                  </a:lnTo>
                  <a:lnTo>
                    <a:pt x="1165150" y="11828"/>
                  </a:lnTo>
                  <a:lnTo>
                    <a:pt x="1156334" y="7321"/>
                  </a:lnTo>
                  <a:lnTo>
                    <a:pt x="1146594" y="4722"/>
                  </a:lnTo>
                  <a:lnTo>
                    <a:pt x="1143927" y="3859"/>
                  </a:lnTo>
                  <a:lnTo>
                    <a:pt x="1140942" y="3376"/>
                  </a:lnTo>
                  <a:lnTo>
                    <a:pt x="1137653" y="3363"/>
                  </a:lnTo>
                  <a:lnTo>
                    <a:pt x="1110600" y="2365"/>
                  </a:lnTo>
                  <a:lnTo>
                    <a:pt x="1081911" y="1701"/>
                  </a:lnTo>
                  <a:close/>
                </a:path>
                <a:path w="1189990" h="392429">
                  <a:moveTo>
                    <a:pt x="1168207" y="384892"/>
                  </a:moveTo>
                  <a:lnTo>
                    <a:pt x="1098708" y="384892"/>
                  </a:lnTo>
                  <a:lnTo>
                    <a:pt x="1111928" y="385354"/>
                  </a:lnTo>
                  <a:lnTo>
                    <a:pt x="1124940" y="386243"/>
                  </a:lnTo>
                  <a:lnTo>
                    <a:pt x="1137297" y="387417"/>
                  </a:lnTo>
                  <a:lnTo>
                    <a:pt x="1150216" y="388138"/>
                  </a:lnTo>
                  <a:lnTo>
                    <a:pt x="1162845" y="386979"/>
                  </a:lnTo>
                  <a:lnTo>
                    <a:pt x="1168207" y="384892"/>
                  </a:lnTo>
                  <a:close/>
                </a:path>
                <a:path w="1189990" h="392429">
                  <a:moveTo>
                    <a:pt x="1129776" y="301511"/>
                  </a:moveTo>
                  <a:lnTo>
                    <a:pt x="1118235" y="301661"/>
                  </a:lnTo>
                  <a:lnTo>
                    <a:pt x="1117650" y="301699"/>
                  </a:lnTo>
                  <a:lnTo>
                    <a:pt x="1117079" y="301775"/>
                  </a:lnTo>
                  <a:lnTo>
                    <a:pt x="1116495" y="301826"/>
                  </a:lnTo>
                  <a:lnTo>
                    <a:pt x="1132910" y="301826"/>
                  </a:lnTo>
                  <a:lnTo>
                    <a:pt x="1129776" y="301511"/>
                  </a:lnTo>
                  <a:close/>
                </a:path>
                <a:path w="1189990" h="392429">
                  <a:moveTo>
                    <a:pt x="1133589" y="161961"/>
                  </a:moveTo>
                  <a:lnTo>
                    <a:pt x="1126915" y="162040"/>
                  </a:lnTo>
                  <a:lnTo>
                    <a:pt x="1120268" y="162256"/>
                  </a:lnTo>
                  <a:lnTo>
                    <a:pt x="1113652" y="162640"/>
                  </a:lnTo>
                  <a:lnTo>
                    <a:pt x="1107071" y="163218"/>
                  </a:lnTo>
                  <a:lnTo>
                    <a:pt x="1139842" y="163218"/>
                  </a:lnTo>
                  <a:lnTo>
                    <a:pt x="1133589" y="161961"/>
                  </a:lnTo>
                  <a:close/>
                </a:path>
              </a:pathLst>
            </a:custGeom>
            <a:solidFill>
              <a:srgbClr val="000000"/>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grpSp>
      <p:grpSp>
        <p:nvGrpSpPr>
          <p:cNvPr id="33" name="Group 32">
            <a:extLst>
              <a:ext uri="{FF2B5EF4-FFF2-40B4-BE49-F238E27FC236}">
                <a16:creationId xmlns:a16="http://schemas.microsoft.com/office/drawing/2014/main" id="{6A79146E-85D0-B747-A13D-4A8921DA2237}"/>
              </a:ext>
            </a:extLst>
          </p:cNvPr>
          <p:cNvGrpSpPr/>
          <p:nvPr/>
        </p:nvGrpSpPr>
        <p:grpSpPr>
          <a:xfrm>
            <a:off x="8106753" y="4616999"/>
            <a:ext cx="2970670" cy="887972"/>
            <a:chOff x="8106753" y="4616999"/>
            <a:chExt cx="2970670" cy="887972"/>
          </a:xfrm>
        </p:grpSpPr>
        <p:sp>
          <p:nvSpPr>
            <p:cNvPr id="34" name="object 8">
              <a:extLst>
                <a:ext uri="{FF2B5EF4-FFF2-40B4-BE49-F238E27FC236}">
                  <a16:creationId xmlns:a16="http://schemas.microsoft.com/office/drawing/2014/main" id="{260D48CA-C10D-594D-A413-09C776E143BE}"/>
                </a:ext>
              </a:extLst>
            </p:cNvPr>
            <p:cNvSpPr/>
            <p:nvPr/>
          </p:nvSpPr>
          <p:spPr>
            <a:xfrm>
              <a:off x="8106753" y="4616999"/>
              <a:ext cx="2970670" cy="887972"/>
            </a:xfrm>
            <a:prstGeom prst="rect">
              <a:avLst/>
            </a:prstGeom>
            <a:blipFill>
              <a:blip r:embed="rId4" cstate="screen">
                <a:extLst>
                  <a:ext uri="{28A0092B-C50C-407E-A947-70E740481C1C}">
                    <a14:useLocalDpi xmlns:a14="http://schemas.microsoft.com/office/drawing/2010/main"/>
                  </a:ext>
                </a:extLst>
              </a:blip>
              <a:stretch>
                <a:fillRect/>
              </a:stretch>
            </a:blip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35" name="object 9">
              <a:extLst>
                <a:ext uri="{FF2B5EF4-FFF2-40B4-BE49-F238E27FC236}">
                  <a16:creationId xmlns:a16="http://schemas.microsoft.com/office/drawing/2014/main" id="{44857830-165F-7B49-A3FC-DCE62B833F78}"/>
                </a:ext>
              </a:extLst>
            </p:cNvPr>
            <p:cNvSpPr/>
            <p:nvPr/>
          </p:nvSpPr>
          <p:spPr>
            <a:xfrm>
              <a:off x="8657997" y="4823745"/>
              <a:ext cx="1750383" cy="393464"/>
            </a:xfrm>
            <a:prstGeom prst="rect">
              <a:avLst/>
            </a:prstGeom>
            <a:blipFill>
              <a:blip r:embed="rId6" cstate="screen">
                <a:extLst>
                  <a:ext uri="{28A0092B-C50C-407E-A947-70E740481C1C}">
                    <a14:useLocalDpi xmlns:a14="http://schemas.microsoft.com/office/drawing/2010/main"/>
                  </a:ext>
                </a:extLst>
              </a:blip>
              <a:stretch>
                <a:fillRect/>
              </a:stretch>
            </a:blip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grpSp>
      <p:sp>
        <p:nvSpPr>
          <p:cNvPr id="25" name="object 2">
            <a:extLst>
              <a:ext uri="{FF2B5EF4-FFF2-40B4-BE49-F238E27FC236}">
                <a16:creationId xmlns:a16="http://schemas.microsoft.com/office/drawing/2014/main" id="{C16B2FBB-4CE6-4A42-87F2-75791C432E17}"/>
              </a:ext>
            </a:extLst>
          </p:cNvPr>
          <p:cNvSpPr/>
          <p:nvPr/>
        </p:nvSpPr>
        <p:spPr>
          <a:xfrm>
            <a:off x="1115798" y="1110743"/>
            <a:ext cx="3841598" cy="3060699"/>
          </a:xfrm>
          <a:prstGeom prst="rect">
            <a:avLst/>
          </a:prstGeom>
          <a:blipFill>
            <a:blip r:embed="rId7" cstate="screen">
              <a:extLst>
                <a:ext uri="{28A0092B-C50C-407E-A947-70E740481C1C}">
                  <a14:useLocalDpi xmlns:a14="http://schemas.microsoft.com/office/drawing/2010/main"/>
                </a:ext>
              </a:extLst>
            </a:blip>
            <a:stretch>
              <a:fillRect/>
            </a:stretch>
          </a:blip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Tree>
    <p:extLst>
      <p:ext uri="{BB962C8B-B14F-4D97-AF65-F5344CB8AC3E}">
        <p14:creationId xmlns:p14="http://schemas.microsoft.com/office/powerpoint/2010/main" val="2992376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6" presetClass="emph" presetSubtype="0" fill="hold" nodeType="clickEffect">
                                  <p:stCondLst>
                                    <p:cond delay="0"/>
                                  </p:stCondLst>
                                  <p:childTnLst>
                                    <p:animScale>
                                      <p:cBhvr>
                                        <p:cTn id="18" dur="1000" fill="hold"/>
                                        <p:tgtEl>
                                          <p:spTgt spid="30"/>
                                        </p:tgtEl>
                                      </p:cBhvr>
                                      <p:by x="120000" y="12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object 2">
            <a:extLst>
              <a:ext uri="{FF2B5EF4-FFF2-40B4-BE49-F238E27FC236}">
                <a16:creationId xmlns:a16="http://schemas.microsoft.com/office/drawing/2014/main" id="{D497B8D1-AFFF-4A49-80B9-115A1EE3625F}"/>
              </a:ext>
            </a:extLst>
          </p:cNvPr>
          <p:cNvSpPr/>
          <p:nvPr/>
        </p:nvSpPr>
        <p:spPr>
          <a:xfrm>
            <a:off x="1" y="1"/>
            <a:ext cx="12191999" cy="6857999"/>
          </a:xfrm>
          <a:prstGeom prst="rect">
            <a:avLst/>
          </a:prstGeom>
          <a:blipFill>
            <a:blip r:embed="rId3"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2" name="object 2">
            <a:extLst>
              <a:ext uri="{FF2B5EF4-FFF2-40B4-BE49-F238E27FC236}">
                <a16:creationId xmlns:a16="http://schemas.microsoft.com/office/drawing/2014/main" id="{AE68983A-22B2-8C48-8D8A-0C68A555AA4B}"/>
              </a:ext>
            </a:extLst>
          </p:cNvPr>
          <p:cNvSpPr/>
          <p:nvPr/>
        </p:nvSpPr>
        <p:spPr>
          <a:xfrm>
            <a:off x="1126377" y="1089737"/>
            <a:ext cx="3841598" cy="3060699"/>
          </a:xfrm>
          <a:prstGeom prst="rect">
            <a:avLst/>
          </a:prstGeom>
          <a:blipFill>
            <a:blip r:embed="rId4"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grpSp>
        <p:nvGrpSpPr>
          <p:cNvPr id="14" name="Group 13">
            <a:extLst>
              <a:ext uri="{FF2B5EF4-FFF2-40B4-BE49-F238E27FC236}">
                <a16:creationId xmlns:a16="http://schemas.microsoft.com/office/drawing/2014/main" id="{C3CFFDC4-0063-AD47-988A-1E24B7BD4A5C}"/>
              </a:ext>
            </a:extLst>
          </p:cNvPr>
          <p:cNvGrpSpPr/>
          <p:nvPr/>
        </p:nvGrpSpPr>
        <p:grpSpPr>
          <a:xfrm>
            <a:off x="1200374" y="4616999"/>
            <a:ext cx="2970670" cy="887972"/>
            <a:chOff x="1200374" y="4616999"/>
            <a:chExt cx="2970670" cy="887972"/>
          </a:xfrm>
        </p:grpSpPr>
        <p:sp>
          <p:nvSpPr>
            <p:cNvPr id="15" name="object 4">
              <a:extLst>
                <a:ext uri="{FF2B5EF4-FFF2-40B4-BE49-F238E27FC236}">
                  <a16:creationId xmlns:a16="http://schemas.microsoft.com/office/drawing/2014/main" id="{9BD87362-5414-EC43-8663-DA8B59E5E01F}"/>
                </a:ext>
              </a:extLst>
            </p:cNvPr>
            <p:cNvSpPr/>
            <p:nvPr/>
          </p:nvSpPr>
          <p:spPr>
            <a:xfrm>
              <a:off x="1200374" y="4616999"/>
              <a:ext cx="2970670" cy="887972"/>
            </a:xfrm>
            <a:prstGeom prst="rect">
              <a:avLst/>
            </a:prstGeom>
            <a:blipFill>
              <a:blip r:embed="rId5"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6" name="object 5">
              <a:extLst>
                <a:ext uri="{FF2B5EF4-FFF2-40B4-BE49-F238E27FC236}">
                  <a16:creationId xmlns:a16="http://schemas.microsoft.com/office/drawing/2014/main" id="{C3568351-5556-2D4F-A630-E3825DF98FC5}"/>
                </a:ext>
              </a:extLst>
            </p:cNvPr>
            <p:cNvSpPr/>
            <p:nvPr/>
          </p:nvSpPr>
          <p:spPr>
            <a:xfrm>
              <a:off x="1892156" y="4824240"/>
              <a:ext cx="1469312" cy="392199"/>
            </a:xfrm>
            <a:prstGeom prst="rect">
              <a:avLst/>
            </a:prstGeom>
            <a:blipFill>
              <a:blip r:embed="rId6"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grpSp>
      <p:grpSp>
        <p:nvGrpSpPr>
          <p:cNvPr id="17" name="Group 16">
            <a:extLst>
              <a:ext uri="{FF2B5EF4-FFF2-40B4-BE49-F238E27FC236}">
                <a16:creationId xmlns:a16="http://schemas.microsoft.com/office/drawing/2014/main" id="{552591B6-E8B7-104B-985A-F1DAF2577568}"/>
              </a:ext>
            </a:extLst>
          </p:cNvPr>
          <p:cNvGrpSpPr/>
          <p:nvPr/>
        </p:nvGrpSpPr>
        <p:grpSpPr>
          <a:xfrm>
            <a:off x="4680564" y="4615522"/>
            <a:ext cx="2970664" cy="887963"/>
            <a:chOff x="4680564" y="4615522"/>
            <a:chExt cx="2970664" cy="887963"/>
          </a:xfrm>
        </p:grpSpPr>
        <p:sp>
          <p:nvSpPr>
            <p:cNvPr id="18" name="object 6">
              <a:extLst>
                <a:ext uri="{FF2B5EF4-FFF2-40B4-BE49-F238E27FC236}">
                  <a16:creationId xmlns:a16="http://schemas.microsoft.com/office/drawing/2014/main" id="{78CCA047-84BE-694F-A9B0-113E652A4616}"/>
                </a:ext>
              </a:extLst>
            </p:cNvPr>
            <p:cNvSpPr/>
            <p:nvPr/>
          </p:nvSpPr>
          <p:spPr>
            <a:xfrm>
              <a:off x="4680564" y="4615522"/>
              <a:ext cx="2970664" cy="887963"/>
            </a:xfrm>
            <a:prstGeom prst="rect">
              <a:avLst/>
            </a:prstGeom>
            <a:blipFill>
              <a:blip r:embed="rId5"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9" name="object 7">
              <a:extLst>
                <a:ext uri="{FF2B5EF4-FFF2-40B4-BE49-F238E27FC236}">
                  <a16:creationId xmlns:a16="http://schemas.microsoft.com/office/drawing/2014/main" id="{BB1B6338-570A-3F47-A859-0ACE69AAE23B}"/>
                </a:ext>
              </a:extLst>
            </p:cNvPr>
            <p:cNvSpPr/>
            <p:nvPr/>
          </p:nvSpPr>
          <p:spPr>
            <a:xfrm>
              <a:off x="5512042" y="4822754"/>
              <a:ext cx="1189990" cy="392430"/>
            </a:xfrm>
            <a:custGeom>
              <a:avLst/>
              <a:gdLst/>
              <a:ahLst/>
              <a:cxnLst/>
              <a:rect l="l" t="t" r="r" b="b"/>
              <a:pathLst>
                <a:path w="1189990" h="392429">
                  <a:moveTo>
                    <a:pt x="45872" y="8875"/>
                  </a:moveTo>
                  <a:lnTo>
                    <a:pt x="20579" y="10807"/>
                  </a:lnTo>
                  <a:lnTo>
                    <a:pt x="6843" y="26379"/>
                  </a:lnTo>
                  <a:lnTo>
                    <a:pt x="1154" y="49509"/>
                  </a:lnTo>
                  <a:lnTo>
                    <a:pt x="0" y="74115"/>
                  </a:lnTo>
                  <a:lnTo>
                    <a:pt x="912" y="109456"/>
                  </a:lnTo>
                  <a:lnTo>
                    <a:pt x="3167" y="144711"/>
                  </a:lnTo>
                  <a:lnTo>
                    <a:pt x="5752" y="179943"/>
                  </a:lnTo>
                  <a:lnTo>
                    <a:pt x="7658" y="215212"/>
                  </a:lnTo>
                  <a:lnTo>
                    <a:pt x="7906" y="231922"/>
                  </a:lnTo>
                  <a:lnTo>
                    <a:pt x="7921" y="255441"/>
                  </a:lnTo>
                  <a:lnTo>
                    <a:pt x="8031" y="265238"/>
                  </a:lnTo>
                  <a:lnTo>
                    <a:pt x="9029" y="281913"/>
                  </a:lnTo>
                  <a:lnTo>
                    <a:pt x="9702" y="288999"/>
                  </a:lnTo>
                  <a:lnTo>
                    <a:pt x="10744" y="297000"/>
                  </a:lnTo>
                  <a:lnTo>
                    <a:pt x="11582" y="305166"/>
                  </a:lnTo>
                  <a:lnTo>
                    <a:pt x="11326" y="313224"/>
                  </a:lnTo>
                  <a:lnTo>
                    <a:pt x="11068" y="319920"/>
                  </a:lnTo>
                  <a:lnTo>
                    <a:pt x="10867" y="326617"/>
                  </a:lnTo>
                  <a:lnTo>
                    <a:pt x="10782" y="335761"/>
                  </a:lnTo>
                  <a:lnTo>
                    <a:pt x="7251" y="342453"/>
                  </a:lnTo>
                  <a:lnTo>
                    <a:pt x="7086" y="350327"/>
                  </a:lnTo>
                  <a:lnTo>
                    <a:pt x="12611" y="357135"/>
                  </a:lnTo>
                  <a:lnTo>
                    <a:pt x="16042" y="368975"/>
                  </a:lnTo>
                  <a:lnTo>
                    <a:pt x="21964" y="379069"/>
                  </a:lnTo>
                  <a:lnTo>
                    <a:pt x="30991" y="386765"/>
                  </a:lnTo>
                  <a:lnTo>
                    <a:pt x="43738" y="391412"/>
                  </a:lnTo>
                  <a:lnTo>
                    <a:pt x="68081" y="388735"/>
                  </a:lnTo>
                  <a:lnTo>
                    <a:pt x="89253" y="350110"/>
                  </a:lnTo>
                  <a:lnTo>
                    <a:pt x="94370" y="299113"/>
                  </a:lnTo>
                  <a:lnTo>
                    <a:pt x="94716" y="271105"/>
                  </a:lnTo>
                  <a:lnTo>
                    <a:pt x="199862" y="271105"/>
                  </a:lnTo>
                  <a:lnTo>
                    <a:pt x="174663" y="240676"/>
                  </a:lnTo>
                  <a:lnTo>
                    <a:pt x="167754" y="233538"/>
                  </a:lnTo>
                  <a:lnTo>
                    <a:pt x="187456" y="217669"/>
                  </a:lnTo>
                  <a:lnTo>
                    <a:pt x="200698" y="197097"/>
                  </a:lnTo>
                  <a:lnTo>
                    <a:pt x="208122" y="172431"/>
                  </a:lnTo>
                  <a:lnTo>
                    <a:pt x="112926" y="172431"/>
                  </a:lnTo>
                  <a:lnTo>
                    <a:pt x="101980" y="170571"/>
                  </a:lnTo>
                  <a:lnTo>
                    <a:pt x="91173" y="167282"/>
                  </a:lnTo>
                  <a:lnTo>
                    <a:pt x="90627" y="166800"/>
                  </a:lnTo>
                  <a:lnTo>
                    <a:pt x="90042" y="166330"/>
                  </a:lnTo>
                  <a:lnTo>
                    <a:pt x="89458" y="165898"/>
                  </a:lnTo>
                  <a:lnTo>
                    <a:pt x="88712" y="128320"/>
                  </a:lnTo>
                  <a:lnTo>
                    <a:pt x="87947" y="109456"/>
                  </a:lnTo>
                  <a:lnTo>
                    <a:pt x="86525" y="91070"/>
                  </a:lnTo>
                  <a:lnTo>
                    <a:pt x="85775" y="83805"/>
                  </a:lnTo>
                  <a:lnTo>
                    <a:pt x="85089" y="75538"/>
                  </a:lnTo>
                  <a:lnTo>
                    <a:pt x="83908" y="67105"/>
                  </a:lnTo>
                  <a:lnTo>
                    <a:pt x="93385" y="64791"/>
                  </a:lnTo>
                  <a:lnTo>
                    <a:pt x="103055" y="64184"/>
                  </a:lnTo>
                  <a:lnTo>
                    <a:pt x="197404" y="64184"/>
                  </a:lnTo>
                  <a:lnTo>
                    <a:pt x="190281" y="46885"/>
                  </a:lnTo>
                  <a:lnTo>
                    <a:pt x="168770" y="20928"/>
                  </a:lnTo>
                  <a:lnTo>
                    <a:pt x="155721" y="12167"/>
                  </a:lnTo>
                  <a:lnTo>
                    <a:pt x="154523" y="11669"/>
                  </a:lnTo>
                  <a:lnTo>
                    <a:pt x="54089" y="11669"/>
                  </a:lnTo>
                  <a:lnTo>
                    <a:pt x="51549" y="10514"/>
                  </a:lnTo>
                  <a:lnTo>
                    <a:pt x="48869" y="9523"/>
                  </a:lnTo>
                  <a:lnTo>
                    <a:pt x="45872" y="8875"/>
                  </a:lnTo>
                  <a:close/>
                </a:path>
                <a:path w="1189990" h="392429">
                  <a:moveTo>
                    <a:pt x="199862" y="271105"/>
                  </a:moveTo>
                  <a:lnTo>
                    <a:pt x="94716" y="271105"/>
                  </a:lnTo>
                  <a:lnTo>
                    <a:pt x="97913" y="277861"/>
                  </a:lnTo>
                  <a:lnTo>
                    <a:pt x="101079" y="284626"/>
                  </a:lnTo>
                  <a:lnTo>
                    <a:pt x="122397" y="322865"/>
                  </a:lnTo>
                  <a:lnTo>
                    <a:pt x="129901" y="335197"/>
                  </a:lnTo>
                  <a:lnTo>
                    <a:pt x="137363" y="347660"/>
                  </a:lnTo>
                  <a:lnTo>
                    <a:pt x="150907" y="365410"/>
                  </a:lnTo>
                  <a:lnTo>
                    <a:pt x="170192" y="381590"/>
                  </a:lnTo>
                  <a:lnTo>
                    <a:pt x="192373" y="390200"/>
                  </a:lnTo>
                  <a:lnTo>
                    <a:pt x="214604" y="385240"/>
                  </a:lnTo>
                  <a:lnTo>
                    <a:pt x="228342" y="366035"/>
                  </a:lnTo>
                  <a:lnTo>
                    <a:pt x="229665" y="340053"/>
                  </a:lnTo>
                  <a:lnTo>
                    <a:pt x="223118" y="313224"/>
                  </a:lnTo>
                  <a:lnTo>
                    <a:pt x="213245" y="291476"/>
                  </a:lnTo>
                  <a:lnTo>
                    <a:pt x="205411" y="278919"/>
                  </a:lnTo>
                  <a:lnTo>
                    <a:pt x="199862" y="271105"/>
                  </a:lnTo>
                  <a:close/>
                </a:path>
                <a:path w="1189990" h="392429">
                  <a:moveTo>
                    <a:pt x="197404" y="64184"/>
                  </a:moveTo>
                  <a:lnTo>
                    <a:pt x="103055" y="64184"/>
                  </a:lnTo>
                  <a:lnTo>
                    <a:pt x="112728" y="65587"/>
                  </a:lnTo>
                  <a:lnTo>
                    <a:pt x="122212" y="69302"/>
                  </a:lnTo>
                  <a:lnTo>
                    <a:pt x="141935" y="103286"/>
                  </a:lnTo>
                  <a:lnTo>
                    <a:pt x="144566" y="128320"/>
                  </a:lnTo>
                  <a:lnTo>
                    <a:pt x="142351" y="141732"/>
                  </a:lnTo>
                  <a:lnTo>
                    <a:pt x="137712" y="154527"/>
                  </a:lnTo>
                  <a:lnTo>
                    <a:pt x="130746" y="165873"/>
                  </a:lnTo>
                  <a:lnTo>
                    <a:pt x="122889" y="171363"/>
                  </a:lnTo>
                  <a:lnTo>
                    <a:pt x="112926" y="172431"/>
                  </a:lnTo>
                  <a:lnTo>
                    <a:pt x="208122" y="172431"/>
                  </a:lnTo>
                  <a:lnTo>
                    <a:pt x="210337" y="144711"/>
                  </a:lnTo>
                  <a:lnTo>
                    <a:pt x="210239" y="141732"/>
                  </a:lnTo>
                  <a:lnTo>
                    <a:pt x="208796" y="110610"/>
                  </a:lnTo>
                  <a:lnTo>
                    <a:pt x="202863" y="77443"/>
                  </a:lnTo>
                  <a:lnTo>
                    <a:pt x="197404" y="64184"/>
                  </a:lnTo>
                  <a:close/>
                </a:path>
                <a:path w="1189990" h="392429">
                  <a:moveTo>
                    <a:pt x="99923" y="263"/>
                  </a:moveTo>
                  <a:lnTo>
                    <a:pt x="59956" y="9142"/>
                  </a:lnTo>
                  <a:lnTo>
                    <a:pt x="54089" y="11669"/>
                  </a:lnTo>
                  <a:lnTo>
                    <a:pt x="154523" y="11669"/>
                  </a:lnTo>
                  <a:lnTo>
                    <a:pt x="140801" y="5972"/>
                  </a:lnTo>
                  <a:lnTo>
                    <a:pt x="125000" y="2098"/>
                  </a:lnTo>
                  <a:lnTo>
                    <a:pt x="109308" y="303"/>
                  </a:lnTo>
                  <a:lnTo>
                    <a:pt x="99923" y="263"/>
                  </a:lnTo>
                  <a:close/>
                </a:path>
                <a:path w="1189990" h="392429">
                  <a:moveTo>
                    <a:pt x="353248" y="1701"/>
                  </a:moveTo>
                  <a:lnTo>
                    <a:pt x="300240" y="14565"/>
                  </a:lnTo>
                  <a:lnTo>
                    <a:pt x="276023" y="57778"/>
                  </a:lnTo>
                  <a:lnTo>
                    <a:pt x="275116" y="85494"/>
                  </a:lnTo>
                  <a:lnTo>
                    <a:pt x="276466" y="110069"/>
                  </a:lnTo>
                  <a:lnTo>
                    <a:pt x="278045" y="139996"/>
                  </a:lnTo>
                  <a:lnTo>
                    <a:pt x="279365" y="169789"/>
                  </a:lnTo>
                  <a:lnTo>
                    <a:pt x="280270" y="199618"/>
                  </a:lnTo>
                  <a:lnTo>
                    <a:pt x="280468" y="217316"/>
                  </a:lnTo>
                  <a:lnTo>
                    <a:pt x="280547" y="239245"/>
                  </a:lnTo>
                  <a:lnTo>
                    <a:pt x="280423" y="259177"/>
                  </a:lnTo>
                  <a:lnTo>
                    <a:pt x="280135" y="286736"/>
                  </a:lnTo>
                  <a:lnTo>
                    <a:pt x="280148" y="324541"/>
                  </a:lnTo>
                  <a:lnTo>
                    <a:pt x="284338" y="369430"/>
                  </a:lnTo>
                  <a:lnTo>
                    <a:pt x="320792" y="390591"/>
                  </a:lnTo>
                  <a:lnTo>
                    <a:pt x="332176" y="388588"/>
                  </a:lnTo>
                  <a:lnTo>
                    <a:pt x="343814" y="386370"/>
                  </a:lnTo>
                  <a:lnTo>
                    <a:pt x="356821" y="385138"/>
                  </a:lnTo>
                  <a:lnTo>
                    <a:pt x="370041" y="384892"/>
                  </a:lnTo>
                  <a:lnTo>
                    <a:pt x="439545" y="384892"/>
                  </a:lnTo>
                  <a:lnTo>
                    <a:pt x="445668" y="382509"/>
                  </a:lnTo>
                  <a:lnTo>
                    <a:pt x="460309" y="365255"/>
                  </a:lnTo>
                  <a:lnTo>
                    <a:pt x="461249" y="344460"/>
                  </a:lnTo>
                  <a:lnTo>
                    <a:pt x="455978" y="333487"/>
                  </a:lnTo>
                  <a:lnTo>
                    <a:pt x="426148" y="333487"/>
                  </a:lnTo>
                  <a:lnTo>
                    <a:pt x="421106" y="333017"/>
                  </a:lnTo>
                  <a:lnTo>
                    <a:pt x="424167" y="331836"/>
                  </a:lnTo>
                  <a:lnTo>
                    <a:pt x="455185" y="331836"/>
                  </a:lnTo>
                  <a:lnTo>
                    <a:pt x="451681" y="324541"/>
                  </a:lnTo>
                  <a:lnTo>
                    <a:pt x="434797" y="309916"/>
                  </a:lnTo>
                  <a:lnTo>
                    <a:pt x="424155" y="305408"/>
                  </a:lnTo>
                  <a:lnTo>
                    <a:pt x="412783" y="302683"/>
                  </a:lnTo>
                  <a:lnTo>
                    <a:pt x="404244" y="301826"/>
                  </a:lnTo>
                  <a:lnTo>
                    <a:pt x="387832" y="301826"/>
                  </a:lnTo>
                  <a:lnTo>
                    <a:pt x="387320" y="286736"/>
                  </a:lnTo>
                  <a:lnTo>
                    <a:pt x="386573" y="271657"/>
                  </a:lnTo>
                  <a:lnTo>
                    <a:pt x="385634" y="256588"/>
                  </a:lnTo>
                  <a:lnTo>
                    <a:pt x="384543" y="241527"/>
                  </a:lnTo>
                  <a:lnTo>
                    <a:pt x="387946" y="241234"/>
                  </a:lnTo>
                  <a:lnTo>
                    <a:pt x="394665" y="240536"/>
                  </a:lnTo>
                  <a:lnTo>
                    <a:pt x="400501" y="240015"/>
                  </a:lnTo>
                  <a:lnTo>
                    <a:pt x="407338" y="239245"/>
                  </a:lnTo>
                  <a:lnTo>
                    <a:pt x="439893" y="217316"/>
                  </a:lnTo>
                  <a:lnTo>
                    <a:pt x="443979" y="190504"/>
                  </a:lnTo>
                  <a:lnTo>
                    <a:pt x="436533" y="175547"/>
                  </a:lnTo>
                  <a:lnTo>
                    <a:pt x="422854" y="165567"/>
                  </a:lnTo>
                  <a:lnTo>
                    <a:pt x="411169" y="163218"/>
                  </a:lnTo>
                  <a:lnTo>
                    <a:pt x="378409" y="163218"/>
                  </a:lnTo>
                  <a:lnTo>
                    <a:pt x="377863" y="154925"/>
                  </a:lnTo>
                  <a:lnTo>
                    <a:pt x="377621" y="150772"/>
                  </a:lnTo>
                  <a:lnTo>
                    <a:pt x="377897" y="139996"/>
                  </a:lnTo>
                  <a:lnTo>
                    <a:pt x="378015" y="129919"/>
                  </a:lnTo>
                  <a:lnTo>
                    <a:pt x="378138" y="98208"/>
                  </a:lnTo>
                  <a:lnTo>
                    <a:pt x="378409" y="87463"/>
                  </a:lnTo>
                  <a:lnTo>
                    <a:pt x="381711" y="86879"/>
                  </a:lnTo>
                  <a:lnTo>
                    <a:pt x="388137" y="85494"/>
                  </a:lnTo>
                  <a:lnTo>
                    <a:pt x="395461" y="84103"/>
                  </a:lnTo>
                  <a:lnTo>
                    <a:pt x="410277" y="81588"/>
                  </a:lnTo>
                  <a:lnTo>
                    <a:pt x="417537" y="80033"/>
                  </a:lnTo>
                  <a:lnTo>
                    <a:pt x="433815" y="72889"/>
                  </a:lnTo>
                  <a:lnTo>
                    <a:pt x="446376" y="60833"/>
                  </a:lnTo>
                  <a:lnTo>
                    <a:pt x="452531" y="45216"/>
                  </a:lnTo>
                  <a:lnTo>
                    <a:pt x="449592" y="27392"/>
                  </a:lnTo>
                  <a:lnTo>
                    <a:pt x="443938" y="18449"/>
                  </a:lnTo>
                  <a:lnTo>
                    <a:pt x="436486" y="11828"/>
                  </a:lnTo>
                  <a:lnTo>
                    <a:pt x="427672" y="7321"/>
                  </a:lnTo>
                  <a:lnTo>
                    <a:pt x="417931" y="4722"/>
                  </a:lnTo>
                  <a:lnTo>
                    <a:pt x="415251" y="3859"/>
                  </a:lnTo>
                  <a:lnTo>
                    <a:pt x="412280" y="3376"/>
                  </a:lnTo>
                  <a:lnTo>
                    <a:pt x="408990" y="3363"/>
                  </a:lnTo>
                  <a:lnTo>
                    <a:pt x="381938" y="2365"/>
                  </a:lnTo>
                  <a:lnTo>
                    <a:pt x="353248" y="1701"/>
                  </a:lnTo>
                  <a:close/>
                </a:path>
                <a:path w="1189990" h="392429">
                  <a:moveTo>
                    <a:pt x="439545" y="384892"/>
                  </a:moveTo>
                  <a:lnTo>
                    <a:pt x="370041" y="384892"/>
                  </a:lnTo>
                  <a:lnTo>
                    <a:pt x="383263" y="385354"/>
                  </a:lnTo>
                  <a:lnTo>
                    <a:pt x="396278" y="386243"/>
                  </a:lnTo>
                  <a:lnTo>
                    <a:pt x="408635" y="387417"/>
                  </a:lnTo>
                  <a:lnTo>
                    <a:pt x="421554" y="388138"/>
                  </a:lnTo>
                  <a:lnTo>
                    <a:pt x="434182" y="386979"/>
                  </a:lnTo>
                  <a:lnTo>
                    <a:pt x="439545" y="384892"/>
                  </a:lnTo>
                  <a:close/>
                </a:path>
                <a:path w="1189990" h="392429">
                  <a:moveTo>
                    <a:pt x="455185" y="331836"/>
                  </a:moveTo>
                  <a:lnTo>
                    <a:pt x="424167" y="331836"/>
                  </a:lnTo>
                  <a:lnTo>
                    <a:pt x="426148" y="333487"/>
                  </a:lnTo>
                  <a:lnTo>
                    <a:pt x="455978" y="333487"/>
                  </a:lnTo>
                  <a:lnTo>
                    <a:pt x="455185" y="331836"/>
                  </a:lnTo>
                  <a:close/>
                </a:path>
                <a:path w="1189990" h="392429">
                  <a:moveTo>
                    <a:pt x="401109" y="301511"/>
                  </a:moveTo>
                  <a:lnTo>
                    <a:pt x="389559" y="301661"/>
                  </a:lnTo>
                  <a:lnTo>
                    <a:pt x="388988" y="301699"/>
                  </a:lnTo>
                  <a:lnTo>
                    <a:pt x="388416" y="301775"/>
                  </a:lnTo>
                  <a:lnTo>
                    <a:pt x="387832" y="301826"/>
                  </a:lnTo>
                  <a:lnTo>
                    <a:pt x="404244" y="301826"/>
                  </a:lnTo>
                  <a:lnTo>
                    <a:pt x="401109" y="301511"/>
                  </a:lnTo>
                  <a:close/>
                </a:path>
                <a:path w="1189990" h="392429">
                  <a:moveTo>
                    <a:pt x="404914" y="161961"/>
                  </a:moveTo>
                  <a:lnTo>
                    <a:pt x="398245" y="162040"/>
                  </a:lnTo>
                  <a:lnTo>
                    <a:pt x="391599" y="162256"/>
                  </a:lnTo>
                  <a:lnTo>
                    <a:pt x="384984" y="162640"/>
                  </a:lnTo>
                  <a:lnTo>
                    <a:pt x="378409" y="163218"/>
                  </a:lnTo>
                  <a:lnTo>
                    <a:pt x="411169" y="163218"/>
                  </a:lnTo>
                  <a:lnTo>
                    <a:pt x="404914" y="161961"/>
                  </a:lnTo>
                  <a:close/>
                </a:path>
                <a:path w="1189990" h="392429">
                  <a:moveTo>
                    <a:pt x="559592" y="0"/>
                  </a:moveTo>
                  <a:lnTo>
                    <a:pt x="548979" y="2254"/>
                  </a:lnTo>
                  <a:lnTo>
                    <a:pt x="539470" y="7643"/>
                  </a:lnTo>
                  <a:lnTo>
                    <a:pt x="529234" y="7831"/>
                  </a:lnTo>
                  <a:lnTo>
                    <a:pt x="520074" y="11753"/>
                  </a:lnTo>
                  <a:lnTo>
                    <a:pt x="513624" y="19422"/>
                  </a:lnTo>
                  <a:lnTo>
                    <a:pt x="511517" y="30846"/>
                  </a:lnTo>
                  <a:lnTo>
                    <a:pt x="511302" y="39697"/>
                  </a:lnTo>
                  <a:lnTo>
                    <a:pt x="510219" y="48487"/>
                  </a:lnTo>
                  <a:lnTo>
                    <a:pt x="508817" y="57257"/>
                  </a:lnTo>
                  <a:lnTo>
                    <a:pt x="507644" y="66051"/>
                  </a:lnTo>
                  <a:lnTo>
                    <a:pt x="506884" y="79505"/>
                  </a:lnTo>
                  <a:lnTo>
                    <a:pt x="506963" y="95235"/>
                  </a:lnTo>
                  <a:lnTo>
                    <a:pt x="507260" y="106756"/>
                  </a:lnTo>
                  <a:lnTo>
                    <a:pt x="507479" y="120267"/>
                  </a:lnTo>
                  <a:lnTo>
                    <a:pt x="507731" y="165061"/>
                  </a:lnTo>
                  <a:lnTo>
                    <a:pt x="510336" y="209751"/>
                  </a:lnTo>
                  <a:lnTo>
                    <a:pt x="513900" y="252440"/>
                  </a:lnTo>
                  <a:lnTo>
                    <a:pt x="519690" y="295954"/>
                  </a:lnTo>
                  <a:lnTo>
                    <a:pt x="533243" y="336194"/>
                  </a:lnTo>
                  <a:lnTo>
                    <a:pt x="560095" y="369060"/>
                  </a:lnTo>
                  <a:lnTo>
                    <a:pt x="599368" y="388454"/>
                  </a:lnTo>
                  <a:lnTo>
                    <a:pt x="643242" y="392199"/>
                  </a:lnTo>
                  <a:lnTo>
                    <a:pt x="664441" y="387403"/>
                  </a:lnTo>
                  <a:lnTo>
                    <a:pt x="695568" y="361537"/>
                  </a:lnTo>
                  <a:lnTo>
                    <a:pt x="713056" y="319877"/>
                  </a:lnTo>
                  <a:lnTo>
                    <a:pt x="716230" y="305179"/>
                  </a:lnTo>
                  <a:lnTo>
                    <a:pt x="620864" y="305179"/>
                  </a:lnTo>
                  <a:lnTo>
                    <a:pt x="619912" y="301813"/>
                  </a:lnTo>
                  <a:lnTo>
                    <a:pt x="619548" y="300594"/>
                  </a:lnTo>
                  <a:lnTo>
                    <a:pt x="619260" y="299755"/>
                  </a:lnTo>
                  <a:lnTo>
                    <a:pt x="619159" y="299007"/>
                  </a:lnTo>
                  <a:lnTo>
                    <a:pt x="614988" y="276617"/>
                  </a:lnTo>
                  <a:lnTo>
                    <a:pt x="612068" y="251867"/>
                  </a:lnTo>
                  <a:lnTo>
                    <a:pt x="610212" y="226971"/>
                  </a:lnTo>
                  <a:lnTo>
                    <a:pt x="609028" y="204254"/>
                  </a:lnTo>
                  <a:lnTo>
                    <a:pt x="608907" y="200837"/>
                  </a:lnTo>
                  <a:lnTo>
                    <a:pt x="608701" y="189943"/>
                  </a:lnTo>
                  <a:lnTo>
                    <a:pt x="608976" y="176416"/>
                  </a:lnTo>
                  <a:lnTo>
                    <a:pt x="609325" y="164733"/>
                  </a:lnTo>
                  <a:lnTo>
                    <a:pt x="609472" y="152144"/>
                  </a:lnTo>
                  <a:lnTo>
                    <a:pt x="608981" y="137887"/>
                  </a:lnTo>
                  <a:lnTo>
                    <a:pt x="607065" y="109481"/>
                  </a:lnTo>
                  <a:lnTo>
                    <a:pt x="606602" y="95235"/>
                  </a:lnTo>
                  <a:lnTo>
                    <a:pt x="606693" y="79505"/>
                  </a:lnTo>
                  <a:lnTo>
                    <a:pt x="606663" y="70716"/>
                  </a:lnTo>
                  <a:lnTo>
                    <a:pt x="605050" y="47472"/>
                  </a:lnTo>
                  <a:lnTo>
                    <a:pt x="598137" y="25021"/>
                  </a:lnTo>
                  <a:lnTo>
                    <a:pt x="582599" y="7224"/>
                  </a:lnTo>
                  <a:lnTo>
                    <a:pt x="570926" y="1462"/>
                  </a:lnTo>
                  <a:lnTo>
                    <a:pt x="559592" y="0"/>
                  </a:lnTo>
                  <a:close/>
                </a:path>
                <a:path w="1189990" h="392429">
                  <a:moveTo>
                    <a:pt x="662927" y="5205"/>
                  </a:moveTo>
                  <a:lnTo>
                    <a:pt x="637299" y="29195"/>
                  </a:lnTo>
                  <a:lnTo>
                    <a:pt x="630467" y="70716"/>
                  </a:lnTo>
                  <a:lnTo>
                    <a:pt x="633268" y="116103"/>
                  </a:lnTo>
                  <a:lnTo>
                    <a:pt x="636536" y="151687"/>
                  </a:lnTo>
                  <a:lnTo>
                    <a:pt x="637445" y="177991"/>
                  </a:lnTo>
                  <a:lnTo>
                    <a:pt x="638336" y="200837"/>
                  </a:lnTo>
                  <a:lnTo>
                    <a:pt x="638433" y="230509"/>
                  </a:lnTo>
                  <a:lnTo>
                    <a:pt x="636155" y="256792"/>
                  </a:lnTo>
                  <a:lnTo>
                    <a:pt x="625563" y="299007"/>
                  </a:lnTo>
                  <a:lnTo>
                    <a:pt x="620864" y="305179"/>
                  </a:lnTo>
                  <a:lnTo>
                    <a:pt x="716230" y="305179"/>
                  </a:lnTo>
                  <a:lnTo>
                    <a:pt x="723252" y="249502"/>
                  </a:lnTo>
                  <a:lnTo>
                    <a:pt x="725798" y="200837"/>
                  </a:lnTo>
                  <a:lnTo>
                    <a:pt x="725974" y="176416"/>
                  </a:lnTo>
                  <a:lnTo>
                    <a:pt x="724808" y="151687"/>
                  </a:lnTo>
                  <a:lnTo>
                    <a:pt x="722279" y="114265"/>
                  </a:lnTo>
                  <a:lnTo>
                    <a:pt x="714652" y="61367"/>
                  </a:lnTo>
                  <a:lnTo>
                    <a:pt x="696641" y="17123"/>
                  </a:lnTo>
                  <a:lnTo>
                    <a:pt x="662927" y="5205"/>
                  </a:lnTo>
                  <a:close/>
                </a:path>
                <a:path w="1189990" h="392429">
                  <a:moveTo>
                    <a:pt x="619125" y="299172"/>
                  </a:moveTo>
                  <a:lnTo>
                    <a:pt x="619455" y="300594"/>
                  </a:lnTo>
                  <a:lnTo>
                    <a:pt x="619298" y="299755"/>
                  </a:lnTo>
                  <a:lnTo>
                    <a:pt x="619125" y="299172"/>
                  </a:lnTo>
                  <a:close/>
                </a:path>
                <a:path w="1189990" h="392429">
                  <a:moveTo>
                    <a:pt x="619298" y="299755"/>
                  </a:moveTo>
                  <a:lnTo>
                    <a:pt x="619455" y="300594"/>
                  </a:lnTo>
                  <a:lnTo>
                    <a:pt x="619298" y="299755"/>
                  </a:lnTo>
                  <a:close/>
                </a:path>
                <a:path w="1189990" h="392429">
                  <a:moveTo>
                    <a:pt x="619190" y="299172"/>
                  </a:moveTo>
                  <a:lnTo>
                    <a:pt x="619298" y="299755"/>
                  </a:lnTo>
                  <a:lnTo>
                    <a:pt x="619190" y="299172"/>
                  </a:lnTo>
                  <a:close/>
                </a:path>
                <a:path w="1189990" h="392429">
                  <a:moveTo>
                    <a:pt x="826840" y="249098"/>
                  </a:moveTo>
                  <a:lnTo>
                    <a:pt x="789532" y="271692"/>
                  </a:lnTo>
                  <a:lnTo>
                    <a:pt x="781456" y="307770"/>
                  </a:lnTo>
                  <a:lnTo>
                    <a:pt x="784873" y="329175"/>
                  </a:lnTo>
                  <a:lnTo>
                    <a:pt x="794697" y="348499"/>
                  </a:lnTo>
                  <a:lnTo>
                    <a:pt x="809172" y="365155"/>
                  </a:lnTo>
                  <a:lnTo>
                    <a:pt x="826541" y="378560"/>
                  </a:lnTo>
                  <a:lnTo>
                    <a:pt x="867687" y="390458"/>
                  </a:lnTo>
                  <a:lnTo>
                    <a:pt x="906595" y="379123"/>
                  </a:lnTo>
                  <a:lnTo>
                    <a:pt x="937741" y="351051"/>
                  </a:lnTo>
                  <a:lnTo>
                    <a:pt x="955414" y="313131"/>
                  </a:lnTo>
                  <a:lnTo>
                    <a:pt x="862089" y="313131"/>
                  </a:lnTo>
                  <a:lnTo>
                    <a:pt x="855268" y="310030"/>
                  </a:lnTo>
                  <a:lnTo>
                    <a:pt x="851915" y="300967"/>
                  </a:lnTo>
                  <a:lnTo>
                    <a:pt x="851395" y="289458"/>
                  </a:lnTo>
                  <a:lnTo>
                    <a:pt x="851281" y="276112"/>
                  </a:lnTo>
                  <a:lnTo>
                    <a:pt x="849337" y="265695"/>
                  </a:lnTo>
                  <a:lnTo>
                    <a:pt x="843867" y="257581"/>
                  </a:lnTo>
                  <a:lnTo>
                    <a:pt x="836064" y="251945"/>
                  </a:lnTo>
                  <a:lnTo>
                    <a:pt x="826840" y="249098"/>
                  </a:lnTo>
                  <a:close/>
                </a:path>
                <a:path w="1189990" h="392429">
                  <a:moveTo>
                    <a:pt x="855700" y="2157"/>
                  </a:moveTo>
                  <a:lnTo>
                    <a:pt x="815168" y="12076"/>
                  </a:lnTo>
                  <a:lnTo>
                    <a:pt x="785571" y="41616"/>
                  </a:lnTo>
                  <a:lnTo>
                    <a:pt x="773242" y="82176"/>
                  </a:lnTo>
                  <a:lnTo>
                    <a:pt x="770764" y="121461"/>
                  </a:lnTo>
                  <a:lnTo>
                    <a:pt x="770659" y="125195"/>
                  </a:lnTo>
                  <a:lnTo>
                    <a:pt x="771334" y="146842"/>
                  </a:lnTo>
                  <a:lnTo>
                    <a:pt x="782968" y="189351"/>
                  </a:lnTo>
                  <a:lnTo>
                    <a:pt x="814782" y="221864"/>
                  </a:lnTo>
                  <a:lnTo>
                    <a:pt x="847111" y="237114"/>
                  </a:lnTo>
                  <a:lnTo>
                    <a:pt x="859185" y="242482"/>
                  </a:lnTo>
                  <a:lnTo>
                    <a:pt x="870503" y="248855"/>
                  </a:lnTo>
                  <a:lnTo>
                    <a:pt x="878992" y="256538"/>
                  </a:lnTo>
                  <a:lnTo>
                    <a:pt x="883093" y="265524"/>
                  </a:lnTo>
                  <a:lnTo>
                    <a:pt x="884216" y="276130"/>
                  </a:lnTo>
                  <a:lnTo>
                    <a:pt x="883085" y="286895"/>
                  </a:lnTo>
                  <a:lnTo>
                    <a:pt x="880414" y="296467"/>
                  </a:lnTo>
                  <a:lnTo>
                    <a:pt x="876216" y="303588"/>
                  </a:lnTo>
                  <a:lnTo>
                    <a:pt x="869589" y="310064"/>
                  </a:lnTo>
                  <a:lnTo>
                    <a:pt x="862089" y="313131"/>
                  </a:lnTo>
                  <a:lnTo>
                    <a:pt x="955414" y="313131"/>
                  </a:lnTo>
                  <a:lnTo>
                    <a:pt x="955598" y="312735"/>
                  </a:lnTo>
                  <a:lnTo>
                    <a:pt x="958876" y="286490"/>
                  </a:lnTo>
                  <a:lnTo>
                    <a:pt x="957167" y="259640"/>
                  </a:lnTo>
                  <a:lnTo>
                    <a:pt x="938809" y="209916"/>
                  </a:lnTo>
                  <a:lnTo>
                    <a:pt x="911144" y="182559"/>
                  </a:lnTo>
                  <a:lnTo>
                    <a:pt x="888631" y="170254"/>
                  </a:lnTo>
                  <a:lnTo>
                    <a:pt x="867924" y="156958"/>
                  </a:lnTo>
                  <a:lnTo>
                    <a:pt x="855279" y="138914"/>
                  </a:lnTo>
                  <a:lnTo>
                    <a:pt x="850157" y="116883"/>
                  </a:lnTo>
                  <a:lnTo>
                    <a:pt x="852017" y="91628"/>
                  </a:lnTo>
                  <a:lnTo>
                    <a:pt x="854106" y="83305"/>
                  </a:lnTo>
                  <a:lnTo>
                    <a:pt x="858077" y="74201"/>
                  </a:lnTo>
                  <a:lnTo>
                    <a:pt x="864288" y="68568"/>
                  </a:lnTo>
                  <a:lnTo>
                    <a:pt x="944327" y="68568"/>
                  </a:lnTo>
                  <a:lnTo>
                    <a:pt x="942957" y="60091"/>
                  </a:lnTo>
                  <a:lnTo>
                    <a:pt x="921537" y="25207"/>
                  </a:lnTo>
                  <a:lnTo>
                    <a:pt x="879828" y="4537"/>
                  </a:lnTo>
                  <a:lnTo>
                    <a:pt x="864196" y="3300"/>
                  </a:lnTo>
                  <a:lnTo>
                    <a:pt x="861402" y="2741"/>
                  </a:lnTo>
                  <a:lnTo>
                    <a:pt x="858570" y="2309"/>
                  </a:lnTo>
                  <a:lnTo>
                    <a:pt x="855700" y="2157"/>
                  </a:lnTo>
                  <a:close/>
                </a:path>
                <a:path w="1189990" h="392429">
                  <a:moveTo>
                    <a:pt x="944327" y="68568"/>
                  </a:moveTo>
                  <a:lnTo>
                    <a:pt x="864288" y="68568"/>
                  </a:lnTo>
                  <a:lnTo>
                    <a:pt x="873099" y="70661"/>
                  </a:lnTo>
                  <a:lnTo>
                    <a:pt x="875806" y="77573"/>
                  </a:lnTo>
                  <a:lnTo>
                    <a:pt x="875134" y="88611"/>
                  </a:lnTo>
                  <a:lnTo>
                    <a:pt x="873867" y="100713"/>
                  </a:lnTo>
                  <a:lnTo>
                    <a:pt x="874788" y="110818"/>
                  </a:lnTo>
                  <a:lnTo>
                    <a:pt x="884818" y="125195"/>
                  </a:lnTo>
                  <a:lnTo>
                    <a:pt x="899880" y="132618"/>
                  </a:lnTo>
                  <a:lnTo>
                    <a:pt x="916661" y="132307"/>
                  </a:lnTo>
                  <a:lnTo>
                    <a:pt x="931849" y="123480"/>
                  </a:lnTo>
                  <a:lnTo>
                    <a:pt x="932484" y="122832"/>
                  </a:lnTo>
                  <a:lnTo>
                    <a:pt x="933005" y="122134"/>
                  </a:lnTo>
                  <a:lnTo>
                    <a:pt x="933576" y="121461"/>
                  </a:lnTo>
                  <a:lnTo>
                    <a:pt x="940269" y="117752"/>
                  </a:lnTo>
                  <a:lnTo>
                    <a:pt x="945362" y="111059"/>
                  </a:lnTo>
                  <a:lnTo>
                    <a:pt x="945946" y="101357"/>
                  </a:lnTo>
                  <a:lnTo>
                    <a:pt x="946110" y="79596"/>
                  </a:lnTo>
                  <a:lnTo>
                    <a:pt x="944327" y="68568"/>
                  </a:lnTo>
                  <a:close/>
                </a:path>
                <a:path w="1189990" h="392429">
                  <a:moveTo>
                    <a:pt x="1081911" y="1701"/>
                  </a:moveTo>
                  <a:lnTo>
                    <a:pt x="1028903" y="14565"/>
                  </a:lnTo>
                  <a:lnTo>
                    <a:pt x="1004685" y="57778"/>
                  </a:lnTo>
                  <a:lnTo>
                    <a:pt x="1003779" y="85494"/>
                  </a:lnTo>
                  <a:lnTo>
                    <a:pt x="1005128" y="110069"/>
                  </a:lnTo>
                  <a:lnTo>
                    <a:pt x="1006707" y="139996"/>
                  </a:lnTo>
                  <a:lnTo>
                    <a:pt x="1008027" y="169789"/>
                  </a:lnTo>
                  <a:lnTo>
                    <a:pt x="1008932" y="199618"/>
                  </a:lnTo>
                  <a:lnTo>
                    <a:pt x="1009130" y="217316"/>
                  </a:lnTo>
                  <a:lnTo>
                    <a:pt x="1009210" y="239245"/>
                  </a:lnTo>
                  <a:lnTo>
                    <a:pt x="1009088" y="259177"/>
                  </a:lnTo>
                  <a:lnTo>
                    <a:pt x="1008803" y="286736"/>
                  </a:lnTo>
                  <a:lnTo>
                    <a:pt x="1008821" y="324541"/>
                  </a:lnTo>
                  <a:lnTo>
                    <a:pt x="1013002" y="369430"/>
                  </a:lnTo>
                  <a:lnTo>
                    <a:pt x="1049454" y="390591"/>
                  </a:lnTo>
                  <a:lnTo>
                    <a:pt x="1060838" y="388588"/>
                  </a:lnTo>
                  <a:lnTo>
                    <a:pt x="1072476" y="386370"/>
                  </a:lnTo>
                  <a:lnTo>
                    <a:pt x="1085489" y="385138"/>
                  </a:lnTo>
                  <a:lnTo>
                    <a:pt x="1098708" y="384892"/>
                  </a:lnTo>
                  <a:lnTo>
                    <a:pt x="1168207" y="384892"/>
                  </a:lnTo>
                  <a:lnTo>
                    <a:pt x="1174330" y="382509"/>
                  </a:lnTo>
                  <a:lnTo>
                    <a:pt x="1188973" y="365255"/>
                  </a:lnTo>
                  <a:lnTo>
                    <a:pt x="1189916" y="344460"/>
                  </a:lnTo>
                  <a:lnTo>
                    <a:pt x="1180349" y="324541"/>
                  </a:lnTo>
                  <a:lnTo>
                    <a:pt x="1163459" y="309916"/>
                  </a:lnTo>
                  <a:lnTo>
                    <a:pt x="1152817" y="305408"/>
                  </a:lnTo>
                  <a:lnTo>
                    <a:pt x="1141447" y="302683"/>
                  </a:lnTo>
                  <a:lnTo>
                    <a:pt x="1132910" y="301826"/>
                  </a:lnTo>
                  <a:lnTo>
                    <a:pt x="1116495" y="301826"/>
                  </a:lnTo>
                  <a:lnTo>
                    <a:pt x="1115983" y="286736"/>
                  </a:lnTo>
                  <a:lnTo>
                    <a:pt x="1115237" y="271657"/>
                  </a:lnTo>
                  <a:lnTo>
                    <a:pt x="1114301" y="256588"/>
                  </a:lnTo>
                  <a:lnTo>
                    <a:pt x="1113218" y="241527"/>
                  </a:lnTo>
                  <a:lnTo>
                    <a:pt x="1116609" y="241234"/>
                  </a:lnTo>
                  <a:lnTo>
                    <a:pt x="1123340" y="240536"/>
                  </a:lnTo>
                  <a:lnTo>
                    <a:pt x="1129168" y="240015"/>
                  </a:lnTo>
                  <a:lnTo>
                    <a:pt x="1136002" y="239245"/>
                  </a:lnTo>
                  <a:lnTo>
                    <a:pt x="1168555" y="217316"/>
                  </a:lnTo>
                  <a:lnTo>
                    <a:pt x="1172642" y="190504"/>
                  </a:lnTo>
                  <a:lnTo>
                    <a:pt x="1165198" y="175547"/>
                  </a:lnTo>
                  <a:lnTo>
                    <a:pt x="1151521" y="165567"/>
                  </a:lnTo>
                  <a:lnTo>
                    <a:pt x="1139842" y="163218"/>
                  </a:lnTo>
                  <a:lnTo>
                    <a:pt x="1107071" y="163218"/>
                  </a:lnTo>
                  <a:lnTo>
                    <a:pt x="1106525" y="154925"/>
                  </a:lnTo>
                  <a:lnTo>
                    <a:pt x="1106284" y="150772"/>
                  </a:lnTo>
                  <a:lnTo>
                    <a:pt x="1106569" y="139996"/>
                  </a:lnTo>
                  <a:lnTo>
                    <a:pt x="1106678" y="129919"/>
                  </a:lnTo>
                  <a:lnTo>
                    <a:pt x="1106801" y="98208"/>
                  </a:lnTo>
                  <a:lnTo>
                    <a:pt x="1107071" y="87463"/>
                  </a:lnTo>
                  <a:lnTo>
                    <a:pt x="1110373" y="86879"/>
                  </a:lnTo>
                  <a:lnTo>
                    <a:pt x="1116799" y="85494"/>
                  </a:lnTo>
                  <a:lnTo>
                    <a:pt x="1124124" y="84103"/>
                  </a:lnTo>
                  <a:lnTo>
                    <a:pt x="1138940" y="81588"/>
                  </a:lnTo>
                  <a:lnTo>
                    <a:pt x="1146200" y="80033"/>
                  </a:lnTo>
                  <a:lnTo>
                    <a:pt x="1162478" y="72889"/>
                  </a:lnTo>
                  <a:lnTo>
                    <a:pt x="1175040" y="60833"/>
                  </a:lnTo>
                  <a:lnTo>
                    <a:pt x="1181199" y="45216"/>
                  </a:lnTo>
                  <a:lnTo>
                    <a:pt x="1178267" y="27392"/>
                  </a:lnTo>
                  <a:lnTo>
                    <a:pt x="1172606" y="18449"/>
                  </a:lnTo>
                  <a:lnTo>
                    <a:pt x="1165150" y="11828"/>
                  </a:lnTo>
                  <a:lnTo>
                    <a:pt x="1156334" y="7321"/>
                  </a:lnTo>
                  <a:lnTo>
                    <a:pt x="1146594" y="4722"/>
                  </a:lnTo>
                  <a:lnTo>
                    <a:pt x="1143927" y="3859"/>
                  </a:lnTo>
                  <a:lnTo>
                    <a:pt x="1140942" y="3376"/>
                  </a:lnTo>
                  <a:lnTo>
                    <a:pt x="1137653" y="3363"/>
                  </a:lnTo>
                  <a:lnTo>
                    <a:pt x="1110600" y="2365"/>
                  </a:lnTo>
                  <a:lnTo>
                    <a:pt x="1081911" y="1701"/>
                  </a:lnTo>
                  <a:close/>
                </a:path>
                <a:path w="1189990" h="392429">
                  <a:moveTo>
                    <a:pt x="1168207" y="384892"/>
                  </a:moveTo>
                  <a:lnTo>
                    <a:pt x="1098708" y="384892"/>
                  </a:lnTo>
                  <a:lnTo>
                    <a:pt x="1111928" y="385354"/>
                  </a:lnTo>
                  <a:lnTo>
                    <a:pt x="1124940" y="386243"/>
                  </a:lnTo>
                  <a:lnTo>
                    <a:pt x="1137297" y="387417"/>
                  </a:lnTo>
                  <a:lnTo>
                    <a:pt x="1150216" y="388138"/>
                  </a:lnTo>
                  <a:lnTo>
                    <a:pt x="1162845" y="386979"/>
                  </a:lnTo>
                  <a:lnTo>
                    <a:pt x="1168207" y="384892"/>
                  </a:lnTo>
                  <a:close/>
                </a:path>
                <a:path w="1189990" h="392429">
                  <a:moveTo>
                    <a:pt x="1129776" y="301511"/>
                  </a:moveTo>
                  <a:lnTo>
                    <a:pt x="1118235" y="301661"/>
                  </a:lnTo>
                  <a:lnTo>
                    <a:pt x="1117650" y="301699"/>
                  </a:lnTo>
                  <a:lnTo>
                    <a:pt x="1117079" y="301775"/>
                  </a:lnTo>
                  <a:lnTo>
                    <a:pt x="1116495" y="301826"/>
                  </a:lnTo>
                  <a:lnTo>
                    <a:pt x="1132910" y="301826"/>
                  </a:lnTo>
                  <a:lnTo>
                    <a:pt x="1129776" y="301511"/>
                  </a:lnTo>
                  <a:close/>
                </a:path>
                <a:path w="1189990" h="392429">
                  <a:moveTo>
                    <a:pt x="1133589" y="161961"/>
                  </a:moveTo>
                  <a:lnTo>
                    <a:pt x="1126915" y="162040"/>
                  </a:lnTo>
                  <a:lnTo>
                    <a:pt x="1120268" y="162256"/>
                  </a:lnTo>
                  <a:lnTo>
                    <a:pt x="1113652" y="162640"/>
                  </a:lnTo>
                  <a:lnTo>
                    <a:pt x="1107071" y="163218"/>
                  </a:lnTo>
                  <a:lnTo>
                    <a:pt x="1139842" y="163218"/>
                  </a:lnTo>
                  <a:lnTo>
                    <a:pt x="1133589" y="161961"/>
                  </a:lnTo>
                  <a:close/>
                </a:path>
              </a:pathLst>
            </a:custGeom>
            <a:solidFill>
              <a:srgbClr val="000000"/>
            </a:solidFill>
          </p:spPr>
          <p:txBody>
            <a:bodyPr wrap="square" lIns="0" tIns="0" rIns="0" bIns="0" rtlCol="0"/>
            <a:lstStyle/>
            <a:p>
              <a:endParaRPr/>
            </a:p>
          </p:txBody>
        </p:sp>
      </p:grpSp>
      <p:grpSp>
        <p:nvGrpSpPr>
          <p:cNvPr id="20" name="Group 19">
            <a:extLst>
              <a:ext uri="{FF2B5EF4-FFF2-40B4-BE49-F238E27FC236}">
                <a16:creationId xmlns:a16="http://schemas.microsoft.com/office/drawing/2014/main" id="{DB4923A3-C629-9B41-8957-F6597A86A8F0}"/>
              </a:ext>
            </a:extLst>
          </p:cNvPr>
          <p:cNvGrpSpPr/>
          <p:nvPr/>
        </p:nvGrpSpPr>
        <p:grpSpPr>
          <a:xfrm>
            <a:off x="8106753" y="4616999"/>
            <a:ext cx="2970670" cy="887972"/>
            <a:chOff x="8106753" y="4616999"/>
            <a:chExt cx="2970670" cy="887972"/>
          </a:xfrm>
        </p:grpSpPr>
        <p:sp>
          <p:nvSpPr>
            <p:cNvPr id="21" name="object 8">
              <a:extLst>
                <a:ext uri="{FF2B5EF4-FFF2-40B4-BE49-F238E27FC236}">
                  <a16:creationId xmlns:a16="http://schemas.microsoft.com/office/drawing/2014/main" id="{912A05AE-134F-2349-B505-3C0D5BA971EC}"/>
                </a:ext>
              </a:extLst>
            </p:cNvPr>
            <p:cNvSpPr/>
            <p:nvPr/>
          </p:nvSpPr>
          <p:spPr>
            <a:xfrm>
              <a:off x="8106753" y="4616999"/>
              <a:ext cx="2970670" cy="887972"/>
            </a:xfrm>
            <a:prstGeom prst="rect">
              <a:avLst/>
            </a:prstGeom>
            <a:blipFill>
              <a:blip r:embed="rId5"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22" name="object 9">
              <a:extLst>
                <a:ext uri="{FF2B5EF4-FFF2-40B4-BE49-F238E27FC236}">
                  <a16:creationId xmlns:a16="http://schemas.microsoft.com/office/drawing/2014/main" id="{A72E4BFF-1386-F04C-98B9-71C9113BFDAF}"/>
                </a:ext>
              </a:extLst>
            </p:cNvPr>
            <p:cNvSpPr/>
            <p:nvPr/>
          </p:nvSpPr>
          <p:spPr>
            <a:xfrm>
              <a:off x="8657997" y="4823745"/>
              <a:ext cx="1750383" cy="393464"/>
            </a:xfrm>
            <a:prstGeom prst="rect">
              <a:avLst/>
            </a:prstGeom>
            <a:blipFill>
              <a:blip r:embed="rId7"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grpSp>
      <p:sp>
        <p:nvSpPr>
          <p:cNvPr id="27" name="object 3">
            <a:extLst>
              <a:ext uri="{FF2B5EF4-FFF2-40B4-BE49-F238E27FC236}">
                <a16:creationId xmlns:a16="http://schemas.microsoft.com/office/drawing/2014/main" id="{C63E7B59-5D00-FE47-81C8-DB82B33E4E9D}"/>
              </a:ext>
            </a:extLst>
          </p:cNvPr>
          <p:cNvSpPr txBox="1">
            <a:spLocks/>
          </p:cNvSpPr>
          <p:nvPr/>
        </p:nvSpPr>
        <p:spPr>
          <a:xfrm>
            <a:off x="1673502" y="2241001"/>
            <a:ext cx="8867069" cy="840681"/>
          </a:xfrm>
          <a:prstGeom prst="rect">
            <a:avLst/>
          </a:prstGeom>
        </p:spPr>
        <p:txBody>
          <a:bodyPr vert="horz" wrap="square" lIns="0" tIns="135321" rIns="0" bIns="0" rtlCol="0">
            <a:spAutoFit/>
          </a:bodyPr>
          <a:lstStyle>
            <a:lvl1pPr>
              <a:defRPr sz="2200" b="0" i="0">
                <a:solidFill>
                  <a:schemeClr val="tx1"/>
                </a:solidFill>
                <a:latin typeface="Arial"/>
                <a:ea typeface="+mj-ea"/>
                <a:cs typeface="Arial"/>
              </a:defRPr>
            </a:lvl1pPr>
          </a:lstStyle>
          <a:p>
            <a:pPr marL="3639820" marR="5080" lvl="0" indent="0" defTabSz="914400" eaLnBrk="1" fontAlgn="auto" latinLnBrk="0" hangingPunct="1">
              <a:lnSpc>
                <a:spcPct val="107600"/>
              </a:lnSpc>
              <a:spcBef>
                <a:spcPts val="100"/>
              </a:spcBef>
              <a:spcAft>
                <a:spcPts val="0"/>
              </a:spcAft>
              <a:buClrTx/>
              <a:buSzTx/>
              <a:buFontTx/>
              <a:buNone/>
              <a:tabLst/>
              <a:defRPr/>
            </a:pPr>
            <a:r>
              <a:rPr kumimoji="0" lang="en-GB" sz="2200" b="0" i="0" u="none" strike="noStrike" kern="0" cap="none" spc="-5" normalizeH="0" baseline="0" noProof="0" dirty="0">
                <a:ln>
                  <a:noFill/>
                </a:ln>
                <a:solidFill>
                  <a:sysClr val="windowText" lastClr="000000"/>
                </a:solidFill>
                <a:effectLst/>
                <a:uLnTx/>
                <a:uFillTx/>
                <a:latin typeface="Arial"/>
                <a:ea typeface="+mj-ea"/>
                <a:cs typeface="Arial"/>
              </a:rPr>
              <a:t>Carla has some empty drinks </a:t>
            </a:r>
            <a:r>
              <a:rPr kumimoji="0" lang="en-GB" sz="2200" b="0" i="0" u="none" strike="noStrike" kern="0" cap="none" spc="0" normalizeH="0" baseline="0" noProof="0" dirty="0">
                <a:ln>
                  <a:noFill/>
                </a:ln>
                <a:solidFill>
                  <a:sysClr val="windowText" lastClr="000000"/>
                </a:solidFill>
                <a:effectLst/>
                <a:uLnTx/>
                <a:uFillTx/>
                <a:latin typeface="Arial"/>
                <a:ea typeface="+mj-ea"/>
                <a:cs typeface="Arial"/>
              </a:rPr>
              <a:t>cans, </a:t>
            </a:r>
            <a:r>
              <a:rPr kumimoji="0" lang="en-GB" sz="2200" b="0" i="0" u="none" strike="noStrike" kern="0" cap="none" spc="-5" normalizeH="0" baseline="0" noProof="0" dirty="0">
                <a:ln>
                  <a:noFill/>
                </a:ln>
                <a:solidFill>
                  <a:sysClr val="windowText" lastClr="000000"/>
                </a:solidFill>
                <a:effectLst/>
                <a:uLnTx/>
                <a:uFillTx/>
                <a:latin typeface="Arial"/>
                <a:ea typeface="+mj-ea"/>
                <a:cs typeface="Arial"/>
              </a:rPr>
              <a:t>what  </a:t>
            </a:r>
            <a:r>
              <a:rPr kumimoji="0" lang="en-GB" sz="2200" b="0" i="0" u="none" strike="noStrike" kern="0" cap="none" spc="0" normalizeH="0" baseline="0" noProof="0" dirty="0">
                <a:ln>
                  <a:noFill/>
                </a:ln>
                <a:solidFill>
                  <a:sysClr val="windowText" lastClr="000000"/>
                </a:solidFill>
                <a:effectLst/>
                <a:uLnTx/>
                <a:uFillTx/>
                <a:latin typeface="Arial"/>
                <a:ea typeface="+mj-ea"/>
                <a:cs typeface="Arial"/>
              </a:rPr>
              <a:t>should she </a:t>
            </a:r>
            <a:r>
              <a:rPr kumimoji="0" lang="en-GB" sz="2200" b="0" i="0" u="none" strike="noStrike" kern="0" cap="none" spc="-5" normalizeH="0" baseline="0" noProof="0" dirty="0">
                <a:ln>
                  <a:noFill/>
                </a:ln>
                <a:solidFill>
                  <a:sysClr val="windowText" lastClr="000000"/>
                </a:solidFill>
                <a:effectLst/>
                <a:uLnTx/>
                <a:uFillTx/>
                <a:latin typeface="Arial"/>
                <a:ea typeface="+mj-ea"/>
                <a:cs typeface="Arial"/>
              </a:rPr>
              <a:t>do with</a:t>
            </a:r>
            <a:r>
              <a:rPr kumimoji="0" lang="en-GB" sz="2200" b="0" i="0" u="none" strike="noStrike" kern="0" cap="none" spc="-20" normalizeH="0" baseline="0" noProof="0" dirty="0">
                <a:ln>
                  <a:noFill/>
                </a:ln>
                <a:solidFill>
                  <a:sysClr val="windowText" lastClr="000000"/>
                </a:solidFill>
                <a:effectLst/>
                <a:uLnTx/>
                <a:uFillTx/>
                <a:latin typeface="Arial"/>
                <a:ea typeface="+mj-ea"/>
                <a:cs typeface="Arial"/>
              </a:rPr>
              <a:t> </a:t>
            </a:r>
            <a:r>
              <a:rPr lang="en-GB" kern="0" spc="-5" dirty="0">
                <a:solidFill>
                  <a:sysClr val="windowText" lastClr="000000"/>
                </a:solidFill>
              </a:rPr>
              <a:t>them</a:t>
            </a:r>
            <a:r>
              <a:rPr kumimoji="0" lang="en-GB" sz="2200" b="0" i="0" u="none" strike="noStrike" kern="0" cap="none" spc="-5" normalizeH="0" baseline="0" noProof="0" dirty="0">
                <a:ln>
                  <a:noFill/>
                </a:ln>
                <a:solidFill>
                  <a:sysClr val="windowText" lastClr="000000"/>
                </a:solidFill>
                <a:effectLst/>
                <a:uLnTx/>
                <a:uFillTx/>
                <a:latin typeface="Arial"/>
                <a:ea typeface="+mj-ea"/>
                <a:cs typeface="Arial"/>
              </a:rPr>
              <a:t>?</a:t>
            </a:r>
          </a:p>
        </p:txBody>
      </p:sp>
    </p:spTree>
    <p:extLst>
      <p:ext uri="{BB962C8B-B14F-4D97-AF65-F5344CB8AC3E}">
        <p14:creationId xmlns:p14="http://schemas.microsoft.com/office/powerpoint/2010/main" val="2872555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6" presetClass="emph" presetSubtype="0" fill="hold" nodeType="clickEffect">
                                  <p:stCondLst>
                                    <p:cond delay="0"/>
                                  </p:stCondLst>
                                  <p:childTnLst>
                                    <p:animScale>
                                      <p:cBhvr>
                                        <p:cTn id="18" dur="1000" fill="hold"/>
                                        <p:tgtEl>
                                          <p:spTgt spid="20"/>
                                        </p:tgtEl>
                                      </p:cBhvr>
                                      <p:by x="120000" y="12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object 2">
            <a:extLst>
              <a:ext uri="{FF2B5EF4-FFF2-40B4-BE49-F238E27FC236}">
                <a16:creationId xmlns:a16="http://schemas.microsoft.com/office/drawing/2014/main" id="{DD1AFBD3-9F4B-334B-A07E-45BE9CB4C9A9}"/>
              </a:ext>
            </a:extLst>
          </p:cNvPr>
          <p:cNvSpPr/>
          <p:nvPr/>
        </p:nvSpPr>
        <p:spPr>
          <a:xfrm>
            <a:off x="1" y="-1808"/>
            <a:ext cx="12191999" cy="6857999"/>
          </a:xfrm>
          <a:prstGeom prst="rect">
            <a:avLst/>
          </a:prstGeom>
          <a:blipFill>
            <a:blip r:embed="rId3"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22" name="object 10">
            <a:extLst>
              <a:ext uri="{FF2B5EF4-FFF2-40B4-BE49-F238E27FC236}">
                <a16:creationId xmlns:a16="http://schemas.microsoft.com/office/drawing/2014/main" id="{15C65D9A-FB79-3349-8D2A-42E7B15AC0FF}"/>
              </a:ext>
            </a:extLst>
          </p:cNvPr>
          <p:cNvSpPr/>
          <p:nvPr/>
        </p:nvSpPr>
        <p:spPr>
          <a:xfrm>
            <a:off x="6956596" y="800615"/>
            <a:ext cx="2455545" cy="507365"/>
          </a:xfrm>
          <a:custGeom>
            <a:avLst/>
            <a:gdLst/>
            <a:ahLst/>
            <a:cxnLst/>
            <a:rect l="l" t="t" r="r" b="b"/>
            <a:pathLst>
              <a:path w="2455545" h="507365">
                <a:moveTo>
                  <a:pt x="14719" y="0"/>
                </a:moveTo>
                <a:lnTo>
                  <a:pt x="0" y="421589"/>
                </a:lnTo>
                <a:lnTo>
                  <a:pt x="2440774" y="506818"/>
                </a:lnTo>
                <a:lnTo>
                  <a:pt x="2455494" y="85229"/>
                </a:lnTo>
                <a:lnTo>
                  <a:pt x="14719" y="0"/>
                </a:lnTo>
                <a:close/>
              </a:path>
            </a:pathLst>
          </a:custGeom>
          <a:solidFill>
            <a:srgbClr val="7DB928"/>
          </a:solidFill>
        </p:spPr>
        <p:txBody>
          <a:bodyPr wrap="square" lIns="0" tIns="0" rIns="0" bIns="0" rtlCol="0"/>
          <a:lstStyle/>
          <a:p>
            <a:endParaRPr/>
          </a:p>
        </p:txBody>
      </p:sp>
      <p:sp>
        <p:nvSpPr>
          <p:cNvPr id="23" name="object 11">
            <a:extLst>
              <a:ext uri="{FF2B5EF4-FFF2-40B4-BE49-F238E27FC236}">
                <a16:creationId xmlns:a16="http://schemas.microsoft.com/office/drawing/2014/main" id="{8CB65429-6D5A-ED4A-9D86-E993D8D1A746}"/>
              </a:ext>
            </a:extLst>
          </p:cNvPr>
          <p:cNvSpPr/>
          <p:nvPr/>
        </p:nvSpPr>
        <p:spPr>
          <a:xfrm>
            <a:off x="2668922" y="609005"/>
            <a:ext cx="6825005" cy="870381"/>
          </a:xfrm>
          <a:prstGeom prst="rect">
            <a:avLst/>
          </a:prstGeom>
          <a:blipFill>
            <a:blip r:embed="rId4"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grpSp>
        <p:nvGrpSpPr>
          <p:cNvPr id="28" name="Group 27">
            <a:extLst>
              <a:ext uri="{FF2B5EF4-FFF2-40B4-BE49-F238E27FC236}">
                <a16:creationId xmlns:a16="http://schemas.microsoft.com/office/drawing/2014/main" id="{EBF7498C-250A-6F4C-9BBB-691A85E41421}"/>
              </a:ext>
            </a:extLst>
          </p:cNvPr>
          <p:cNvGrpSpPr/>
          <p:nvPr/>
        </p:nvGrpSpPr>
        <p:grpSpPr>
          <a:xfrm>
            <a:off x="490081" y="2286000"/>
            <a:ext cx="2832100" cy="2286000"/>
            <a:chOff x="490081" y="2286000"/>
            <a:chExt cx="2832100" cy="2286000"/>
          </a:xfrm>
        </p:grpSpPr>
        <p:pic>
          <p:nvPicPr>
            <p:cNvPr id="26" name="Picture 25">
              <a:extLst>
                <a:ext uri="{FF2B5EF4-FFF2-40B4-BE49-F238E27FC236}">
                  <a16:creationId xmlns:a16="http://schemas.microsoft.com/office/drawing/2014/main" id="{A6AD1AFD-3F73-B940-A5D4-FFAF9D429FC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90081" y="2286000"/>
              <a:ext cx="2832100" cy="2286000"/>
            </a:xfrm>
            <a:prstGeom prst="rect">
              <a:avLst/>
            </a:prstGeom>
          </p:spPr>
        </p:pic>
        <p:sp>
          <p:nvSpPr>
            <p:cNvPr id="17" name="object 5">
              <a:extLst>
                <a:ext uri="{FF2B5EF4-FFF2-40B4-BE49-F238E27FC236}">
                  <a16:creationId xmlns:a16="http://schemas.microsoft.com/office/drawing/2014/main" id="{90697803-70FE-B745-ADD7-4146623BB4C5}"/>
                </a:ext>
              </a:extLst>
            </p:cNvPr>
            <p:cNvSpPr txBox="1"/>
            <p:nvPr/>
          </p:nvSpPr>
          <p:spPr>
            <a:xfrm>
              <a:off x="875414" y="2984915"/>
              <a:ext cx="2049780" cy="884555"/>
            </a:xfrm>
            <a:prstGeom prst="rect">
              <a:avLst/>
            </a:prstGeom>
          </p:spPr>
          <p:txBody>
            <a:bodyPr vert="horz" wrap="square" lIns="0" tIns="26034" rIns="0" bIns="0" rtlCol="0">
              <a:spAutoFit/>
            </a:bodyPr>
            <a:lstStyle/>
            <a:p>
              <a:pPr marL="12700" marR="5080" algn="ctr">
                <a:lnSpc>
                  <a:spcPts val="2240"/>
                </a:lnSpc>
                <a:spcBef>
                  <a:spcPts val="204"/>
                </a:spcBef>
              </a:pPr>
              <a:r>
                <a:rPr sz="1900" spc="-5" dirty="0">
                  <a:solidFill>
                    <a:srgbClr val="FFFFFF"/>
                  </a:solidFill>
                  <a:latin typeface="Arial"/>
                  <a:cs typeface="Arial"/>
                </a:rPr>
                <a:t>Recycling is</a:t>
              </a:r>
              <a:r>
                <a:rPr sz="1900" spc="-95" dirty="0">
                  <a:solidFill>
                    <a:srgbClr val="FFFFFF"/>
                  </a:solidFill>
                  <a:latin typeface="Arial"/>
                  <a:cs typeface="Arial"/>
                </a:rPr>
                <a:t> </a:t>
              </a:r>
              <a:r>
                <a:rPr sz="1900" dirty="0">
                  <a:solidFill>
                    <a:srgbClr val="FFFFFF"/>
                  </a:solidFill>
                  <a:latin typeface="Arial"/>
                  <a:cs typeface="Arial"/>
                </a:rPr>
                <a:t>sorted  </a:t>
              </a:r>
              <a:r>
                <a:rPr sz="1900" spc="-5" dirty="0">
                  <a:solidFill>
                    <a:srgbClr val="FFFFFF"/>
                  </a:solidFill>
                  <a:latin typeface="Arial"/>
                  <a:cs typeface="Arial"/>
                </a:rPr>
                <a:t>into glass, </a:t>
              </a:r>
              <a:r>
                <a:rPr sz="1900" spc="-25" dirty="0">
                  <a:solidFill>
                    <a:srgbClr val="FFFFFF"/>
                  </a:solidFill>
                  <a:latin typeface="Arial"/>
                  <a:cs typeface="Arial"/>
                </a:rPr>
                <a:t>paper,  </a:t>
              </a:r>
              <a:r>
                <a:rPr sz="1900" spc="-5" dirty="0">
                  <a:solidFill>
                    <a:srgbClr val="FFFFFF"/>
                  </a:solidFill>
                  <a:latin typeface="Arial"/>
                  <a:cs typeface="Arial"/>
                </a:rPr>
                <a:t>plastic or</a:t>
              </a:r>
              <a:r>
                <a:rPr sz="1900" spc="-45" dirty="0">
                  <a:solidFill>
                    <a:srgbClr val="FFFFFF"/>
                  </a:solidFill>
                  <a:latin typeface="Arial"/>
                  <a:cs typeface="Arial"/>
                </a:rPr>
                <a:t> </a:t>
              </a:r>
              <a:r>
                <a:rPr sz="1900" dirty="0">
                  <a:solidFill>
                    <a:srgbClr val="FFFFFF"/>
                  </a:solidFill>
                  <a:latin typeface="Arial"/>
                  <a:cs typeface="Arial"/>
                </a:rPr>
                <a:t>metal</a:t>
              </a:r>
              <a:endParaRPr sz="1900" dirty="0">
                <a:latin typeface="Arial"/>
                <a:cs typeface="Arial"/>
              </a:endParaRPr>
            </a:p>
          </p:txBody>
        </p:sp>
      </p:grpSp>
      <p:grpSp>
        <p:nvGrpSpPr>
          <p:cNvPr id="29" name="Group 28">
            <a:extLst>
              <a:ext uri="{FF2B5EF4-FFF2-40B4-BE49-F238E27FC236}">
                <a16:creationId xmlns:a16="http://schemas.microsoft.com/office/drawing/2014/main" id="{D31AEDE0-6680-B942-A765-9F87CC5073E9}"/>
              </a:ext>
            </a:extLst>
          </p:cNvPr>
          <p:cNvGrpSpPr/>
          <p:nvPr/>
        </p:nvGrpSpPr>
        <p:grpSpPr>
          <a:xfrm>
            <a:off x="4752799" y="2286000"/>
            <a:ext cx="2832100" cy="2286000"/>
            <a:chOff x="4752799" y="2286000"/>
            <a:chExt cx="2832100" cy="2286000"/>
          </a:xfrm>
        </p:grpSpPr>
        <p:pic>
          <p:nvPicPr>
            <p:cNvPr id="10" name="Picture 9">
              <a:extLst>
                <a:ext uri="{FF2B5EF4-FFF2-40B4-BE49-F238E27FC236}">
                  <a16:creationId xmlns:a16="http://schemas.microsoft.com/office/drawing/2014/main" id="{5A74D777-8EE0-1146-B529-0C8650D640C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752799" y="2286000"/>
              <a:ext cx="2832100" cy="2286000"/>
            </a:xfrm>
            <a:prstGeom prst="rect">
              <a:avLst/>
            </a:prstGeom>
          </p:spPr>
        </p:pic>
        <p:sp>
          <p:nvSpPr>
            <p:cNvPr id="18" name="object 6">
              <a:extLst>
                <a:ext uri="{FF2B5EF4-FFF2-40B4-BE49-F238E27FC236}">
                  <a16:creationId xmlns:a16="http://schemas.microsoft.com/office/drawing/2014/main" id="{FAE3A6D6-D47D-714F-9797-71298A30237D}"/>
                </a:ext>
              </a:extLst>
            </p:cNvPr>
            <p:cNvSpPr txBox="1"/>
            <p:nvPr/>
          </p:nvSpPr>
          <p:spPr>
            <a:xfrm>
              <a:off x="5223092" y="2984915"/>
              <a:ext cx="1862455" cy="884555"/>
            </a:xfrm>
            <a:prstGeom prst="rect">
              <a:avLst/>
            </a:prstGeom>
          </p:spPr>
          <p:txBody>
            <a:bodyPr vert="horz" wrap="square" lIns="0" tIns="26034" rIns="0" bIns="0" rtlCol="0">
              <a:spAutoFit/>
            </a:bodyPr>
            <a:lstStyle/>
            <a:p>
              <a:pPr marL="12700" marR="5080" indent="635" algn="ctr">
                <a:lnSpc>
                  <a:spcPts val="2240"/>
                </a:lnSpc>
                <a:spcBef>
                  <a:spcPts val="204"/>
                </a:spcBef>
              </a:pPr>
              <a:r>
                <a:rPr sz="1900" dirty="0">
                  <a:solidFill>
                    <a:srgbClr val="FFFFFF"/>
                  </a:solidFill>
                  <a:latin typeface="Arial"/>
                  <a:cs typeface="Arial"/>
                </a:rPr>
                <a:t>Materials </a:t>
              </a:r>
              <a:r>
                <a:rPr sz="1900" spc="-5" dirty="0">
                  <a:solidFill>
                    <a:srgbClr val="FFFFFF"/>
                  </a:solidFill>
                  <a:latin typeface="Arial"/>
                  <a:cs typeface="Arial"/>
                </a:rPr>
                <a:t>are  broken down</a:t>
              </a:r>
              <a:r>
                <a:rPr sz="1900" spc="-95" dirty="0">
                  <a:solidFill>
                    <a:srgbClr val="FFFFFF"/>
                  </a:solidFill>
                  <a:latin typeface="Arial"/>
                  <a:cs typeface="Arial"/>
                </a:rPr>
                <a:t> </a:t>
              </a:r>
              <a:r>
                <a:rPr sz="1900" spc="-5" dirty="0">
                  <a:solidFill>
                    <a:srgbClr val="FFFFFF"/>
                  </a:solidFill>
                  <a:latin typeface="Arial"/>
                  <a:cs typeface="Arial"/>
                </a:rPr>
                <a:t>into  </a:t>
              </a:r>
              <a:r>
                <a:rPr sz="1900" dirty="0">
                  <a:solidFill>
                    <a:srgbClr val="FFFFFF"/>
                  </a:solidFill>
                  <a:latin typeface="Arial"/>
                  <a:cs typeface="Arial"/>
                </a:rPr>
                <a:t>small</a:t>
              </a:r>
              <a:r>
                <a:rPr sz="1900" spc="-20" dirty="0">
                  <a:solidFill>
                    <a:srgbClr val="FFFFFF"/>
                  </a:solidFill>
                  <a:latin typeface="Arial"/>
                  <a:cs typeface="Arial"/>
                </a:rPr>
                <a:t> </a:t>
              </a:r>
              <a:r>
                <a:rPr sz="1900" spc="-5" dirty="0">
                  <a:solidFill>
                    <a:srgbClr val="FFFFFF"/>
                  </a:solidFill>
                  <a:latin typeface="Arial"/>
                  <a:cs typeface="Arial"/>
                </a:rPr>
                <a:t>parts</a:t>
              </a:r>
              <a:endParaRPr sz="1900" dirty="0">
                <a:latin typeface="Arial"/>
                <a:cs typeface="Arial"/>
              </a:endParaRPr>
            </a:p>
          </p:txBody>
        </p:sp>
      </p:grpSp>
      <p:sp>
        <p:nvSpPr>
          <p:cNvPr id="24" name="object 12">
            <a:extLst>
              <a:ext uri="{FF2B5EF4-FFF2-40B4-BE49-F238E27FC236}">
                <a16:creationId xmlns:a16="http://schemas.microsoft.com/office/drawing/2014/main" id="{7024F0A6-B0E1-6140-B39A-9708697F72B6}"/>
              </a:ext>
            </a:extLst>
          </p:cNvPr>
          <p:cNvSpPr/>
          <p:nvPr/>
        </p:nvSpPr>
        <p:spPr>
          <a:xfrm>
            <a:off x="3408413" y="2997009"/>
            <a:ext cx="1279524" cy="755980"/>
          </a:xfrm>
          <a:prstGeom prst="rect">
            <a:avLst/>
          </a:prstGeom>
          <a:blipFill>
            <a:blip r:embed="rId6"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25" name="object 13">
            <a:extLst>
              <a:ext uri="{FF2B5EF4-FFF2-40B4-BE49-F238E27FC236}">
                <a16:creationId xmlns:a16="http://schemas.microsoft.com/office/drawing/2014/main" id="{25892D21-EDCE-684D-8F1E-57E01B4CFB6A}"/>
              </a:ext>
            </a:extLst>
          </p:cNvPr>
          <p:cNvSpPr/>
          <p:nvPr/>
        </p:nvSpPr>
        <p:spPr>
          <a:xfrm>
            <a:off x="7572006" y="2997009"/>
            <a:ext cx="1279524" cy="755980"/>
          </a:xfrm>
          <a:prstGeom prst="rect">
            <a:avLst/>
          </a:prstGeom>
          <a:blipFill>
            <a:blip r:embed="rId6"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grpSp>
        <p:nvGrpSpPr>
          <p:cNvPr id="34" name="Group 33">
            <a:extLst>
              <a:ext uri="{FF2B5EF4-FFF2-40B4-BE49-F238E27FC236}">
                <a16:creationId xmlns:a16="http://schemas.microsoft.com/office/drawing/2014/main" id="{F64DBBBA-E298-1D4B-B472-417F06D83B7E}"/>
              </a:ext>
            </a:extLst>
          </p:cNvPr>
          <p:cNvGrpSpPr/>
          <p:nvPr/>
        </p:nvGrpSpPr>
        <p:grpSpPr>
          <a:xfrm>
            <a:off x="9015517" y="2286000"/>
            <a:ext cx="2832100" cy="2286000"/>
            <a:chOff x="9015517" y="2286000"/>
            <a:chExt cx="2832100" cy="2286000"/>
          </a:xfrm>
        </p:grpSpPr>
        <p:pic>
          <p:nvPicPr>
            <p:cNvPr id="27" name="Picture 26">
              <a:extLst>
                <a:ext uri="{FF2B5EF4-FFF2-40B4-BE49-F238E27FC236}">
                  <a16:creationId xmlns:a16="http://schemas.microsoft.com/office/drawing/2014/main" id="{7974C4F9-E9CF-E14E-86A1-FA05192668E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015517" y="2286000"/>
              <a:ext cx="2832100" cy="2286000"/>
            </a:xfrm>
            <a:prstGeom prst="rect">
              <a:avLst/>
            </a:prstGeom>
          </p:spPr>
        </p:pic>
        <p:sp>
          <p:nvSpPr>
            <p:cNvPr id="33" name="TextBox 32">
              <a:extLst>
                <a:ext uri="{FF2B5EF4-FFF2-40B4-BE49-F238E27FC236}">
                  <a16:creationId xmlns:a16="http://schemas.microsoft.com/office/drawing/2014/main" id="{7E44EF8E-1CBA-4840-A594-422864C110A9}"/>
                </a:ext>
              </a:extLst>
            </p:cNvPr>
            <p:cNvSpPr txBox="1"/>
            <p:nvPr/>
          </p:nvSpPr>
          <p:spPr>
            <a:xfrm>
              <a:off x="9520237" y="2836591"/>
              <a:ext cx="1822659" cy="1261884"/>
            </a:xfrm>
            <a:prstGeom prst="rect">
              <a:avLst/>
            </a:prstGeom>
            <a:noFill/>
          </p:spPr>
          <p:txBody>
            <a:bodyPr wrap="square" rtlCol="0">
              <a:spAutoFit/>
            </a:bodyPr>
            <a:lstStyle/>
            <a:p>
              <a:pPr algn="ctr"/>
              <a:r>
                <a:rPr lang="en-GB" sz="1900" spc="-5" dirty="0">
                  <a:solidFill>
                    <a:srgbClr val="FFFFFF"/>
                  </a:solidFill>
                  <a:latin typeface="Arial" panose="020B0604020202020204" pitchFamily="34" charset="0"/>
                  <a:cs typeface="Arial" panose="020B0604020202020204" pitchFamily="34" charset="0"/>
                </a:rPr>
                <a:t>New </a:t>
              </a:r>
              <a:r>
                <a:rPr lang="en-GB" sz="1900" dirty="0">
                  <a:solidFill>
                    <a:srgbClr val="FFFFFF"/>
                  </a:solidFill>
                  <a:latin typeface="Arial" panose="020B0604020202020204" pitchFamily="34" charset="0"/>
                  <a:cs typeface="Arial" panose="020B0604020202020204" pitchFamily="34" charset="0"/>
                </a:rPr>
                <a:t>things</a:t>
              </a:r>
              <a:r>
                <a:rPr lang="en-GB" sz="1900" spc="-95" dirty="0">
                  <a:solidFill>
                    <a:srgbClr val="FFFFFF"/>
                  </a:solidFill>
                  <a:latin typeface="Arial" panose="020B0604020202020204" pitchFamily="34" charset="0"/>
                  <a:cs typeface="Arial" panose="020B0604020202020204" pitchFamily="34" charset="0"/>
                </a:rPr>
                <a:t> </a:t>
              </a:r>
              <a:r>
                <a:rPr lang="en-GB" sz="1900" spc="-5" dirty="0">
                  <a:solidFill>
                    <a:srgbClr val="FFFFFF"/>
                  </a:solidFill>
                  <a:latin typeface="Arial" panose="020B0604020202020204" pitchFamily="34" charset="0"/>
                  <a:cs typeface="Arial" panose="020B0604020202020204" pitchFamily="34" charset="0"/>
                </a:rPr>
                <a:t>are  </a:t>
              </a:r>
              <a:r>
                <a:rPr lang="en-GB" sz="1900" dirty="0">
                  <a:solidFill>
                    <a:srgbClr val="FFFFFF"/>
                  </a:solidFill>
                  <a:latin typeface="Arial" panose="020B0604020202020204" pitchFamily="34" charset="0"/>
                  <a:cs typeface="Arial" panose="020B0604020202020204" pitchFamily="34" charset="0"/>
                </a:rPr>
                <a:t>made from the  </a:t>
              </a:r>
              <a:r>
                <a:rPr lang="en-GB" sz="1900" spc="-5" dirty="0">
                  <a:solidFill>
                    <a:srgbClr val="FFFFFF"/>
                  </a:solidFill>
                  <a:latin typeface="Arial" panose="020B0604020202020204" pitchFamily="34" charset="0"/>
                  <a:cs typeface="Arial" panose="020B0604020202020204" pitchFamily="34" charset="0"/>
                </a:rPr>
                <a:t>broken down  pieces</a:t>
              </a:r>
              <a:endParaRPr lang="en-US" sz="1900" dirty="0"/>
            </a:p>
          </p:txBody>
        </p:sp>
      </p:grpSp>
    </p:spTree>
    <p:extLst>
      <p:ext uri="{BB962C8B-B14F-4D97-AF65-F5344CB8AC3E}">
        <p14:creationId xmlns:p14="http://schemas.microsoft.com/office/powerpoint/2010/main" val="3308917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535EDBB-FF3A-D640-9B75-6F0B6CB2B12A}"/>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9" name="Picture 8">
            <a:extLst>
              <a:ext uri="{FF2B5EF4-FFF2-40B4-BE49-F238E27FC236}">
                <a16:creationId xmlns:a16="http://schemas.microsoft.com/office/drawing/2014/main" id="{FBD7358A-68F7-4550-AEA5-65E7B0E21FE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787650" y="600710"/>
            <a:ext cx="6616700" cy="1104900"/>
          </a:xfrm>
          <a:prstGeom prst="rect">
            <a:avLst/>
          </a:prstGeom>
        </p:spPr>
      </p:pic>
      <p:pic>
        <p:nvPicPr>
          <p:cNvPr id="10" name="Picture 9" descr="A close up of a sign&#10;&#10;Description automatically generated">
            <a:extLst>
              <a:ext uri="{FF2B5EF4-FFF2-40B4-BE49-F238E27FC236}">
                <a16:creationId xmlns:a16="http://schemas.microsoft.com/office/drawing/2014/main" id="{9704CEF4-01D6-5F4C-B9D8-5154F956713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338325" y="1532482"/>
            <a:ext cx="3435347" cy="2236434"/>
          </a:xfrm>
          <a:prstGeom prst="rect">
            <a:avLst/>
          </a:prstGeom>
        </p:spPr>
      </p:pic>
      <p:pic>
        <p:nvPicPr>
          <p:cNvPr id="11" name="Picture 10" descr="A close up of a sign&#10;&#10;Description automatically generated">
            <a:extLst>
              <a:ext uri="{FF2B5EF4-FFF2-40B4-BE49-F238E27FC236}">
                <a16:creationId xmlns:a16="http://schemas.microsoft.com/office/drawing/2014/main" id="{0BE7DBA2-0B4F-6349-9227-E42E7F77B392}"/>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59622" y="3209382"/>
            <a:ext cx="5746024" cy="2547554"/>
          </a:xfrm>
          <a:prstGeom prst="rect">
            <a:avLst/>
          </a:prstGeom>
        </p:spPr>
      </p:pic>
      <p:pic>
        <p:nvPicPr>
          <p:cNvPr id="12" name="Picture 11">
            <a:extLst>
              <a:ext uri="{FF2B5EF4-FFF2-40B4-BE49-F238E27FC236}">
                <a16:creationId xmlns:a16="http://schemas.microsoft.com/office/drawing/2014/main" id="{216AA2DC-44FA-2F4F-8346-1304F4C674CE}"/>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rot="187906">
            <a:off x="5405876" y="1591366"/>
            <a:ext cx="5412241" cy="2399568"/>
          </a:xfrm>
          <a:prstGeom prst="rect">
            <a:avLst/>
          </a:prstGeom>
        </p:spPr>
      </p:pic>
      <p:pic>
        <p:nvPicPr>
          <p:cNvPr id="13" name="Picture 12">
            <a:extLst>
              <a:ext uri="{FF2B5EF4-FFF2-40B4-BE49-F238E27FC236}">
                <a16:creationId xmlns:a16="http://schemas.microsoft.com/office/drawing/2014/main" id="{9533E284-A94F-7D4E-917E-10138A5C5FF1}"/>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3985129" y="3544328"/>
            <a:ext cx="4805295" cy="2130473"/>
          </a:xfrm>
          <a:prstGeom prst="rect">
            <a:avLst/>
          </a:prstGeom>
        </p:spPr>
      </p:pic>
      <p:pic>
        <p:nvPicPr>
          <p:cNvPr id="15" name="Picture 14">
            <a:extLst>
              <a:ext uri="{FF2B5EF4-FFF2-40B4-BE49-F238E27FC236}">
                <a16:creationId xmlns:a16="http://schemas.microsoft.com/office/drawing/2014/main" id="{4BC70B70-D1D8-2A42-B13F-247A1C11A53A}"/>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561660" y="3374796"/>
            <a:ext cx="4805297" cy="2130473"/>
          </a:xfrm>
          <a:prstGeom prst="rect">
            <a:avLst/>
          </a:prstGeom>
        </p:spPr>
      </p:pic>
    </p:spTree>
    <p:extLst>
      <p:ext uri="{BB962C8B-B14F-4D97-AF65-F5344CB8AC3E}">
        <p14:creationId xmlns:p14="http://schemas.microsoft.com/office/powerpoint/2010/main" val="3069151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AF8F5F2C-F608-4A43-9325-E50208D71D4D}"/>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19" name="Picture 18" descr="A bottle of wine on a table&#10;&#10;Description automatically generated">
            <a:extLst>
              <a:ext uri="{FF2B5EF4-FFF2-40B4-BE49-F238E27FC236}">
                <a16:creationId xmlns:a16="http://schemas.microsoft.com/office/drawing/2014/main" id="{B2BFBD64-2DEA-9246-99F9-815B1EB711C5}"/>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958" t="41134" r="390" b="6364"/>
          <a:stretch/>
        </p:blipFill>
        <p:spPr>
          <a:xfrm rot="336459">
            <a:off x="5429567" y="1135542"/>
            <a:ext cx="2238063" cy="1797215"/>
          </a:xfrm>
          <a:prstGeom prst="cloud">
            <a:avLst/>
          </a:prstGeom>
        </p:spPr>
      </p:pic>
      <p:pic>
        <p:nvPicPr>
          <p:cNvPr id="12" name="Picture 11">
            <a:extLst>
              <a:ext uri="{FF2B5EF4-FFF2-40B4-BE49-F238E27FC236}">
                <a16:creationId xmlns:a16="http://schemas.microsoft.com/office/drawing/2014/main" id="{10B58020-0B5C-3C41-8A8A-DC84CFC8FEC8}"/>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1" t="40710" r="-1" b="4160"/>
          <a:stretch/>
        </p:blipFill>
        <p:spPr>
          <a:xfrm rot="270369">
            <a:off x="2878400" y="1645877"/>
            <a:ext cx="2260576" cy="1869395"/>
          </a:xfrm>
          <a:prstGeom prst="cloud">
            <a:avLst/>
          </a:prstGeom>
        </p:spPr>
      </p:pic>
      <p:pic>
        <p:nvPicPr>
          <p:cNvPr id="21" name="Picture 20">
            <a:extLst>
              <a:ext uri="{FF2B5EF4-FFF2-40B4-BE49-F238E27FC236}">
                <a16:creationId xmlns:a16="http://schemas.microsoft.com/office/drawing/2014/main" id="{904D4414-6891-9342-ABD1-E1A31E5D99CF}"/>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l="15215" t="2362" r="6834" b="4247"/>
          <a:stretch/>
        </p:blipFill>
        <p:spPr>
          <a:xfrm rot="353388">
            <a:off x="7227290" y="2494290"/>
            <a:ext cx="2079822" cy="1596632"/>
          </a:xfrm>
          <a:prstGeom prst="cloud">
            <a:avLst/>
          </a:prstGeom>
        </p:spPr>
      </p:pic>
      <p:sp>
        <p:nvSpPr>
          <p:cNvPr id="15" name="object 2">
            <a:extLst>
              <a:ext uri="{FF2B5EF4-FFF2-40B4-BE49-F238E27FC236}">
                <a16:creationId xmlns:a16="http://schemas.microsoft.com/office/drawing/2014/main" id="{EF302DEC-5135-E044-B92B-5B29B7158CEE}"/>
              </a:ext>
            </a:extLst>
          </p:cNvPr>
          <p:cNvSpPr/>
          <p:nvPr/>
        </p:nvSpPr>
        <p:spPr>
          <a:xfrm>
            <a:off x="3756243" y="149058"/>
            <a:ext cx="4657229" cy="853313"/>
          </a:xfrm>
          <a:prstGeom prst="rect">
            <a:avLst/>
          </a:prstGeom>
          <a:blipFill>
            <a:blip r:embed="rId7"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6" name="object 3">
            <a:extLst>
              <a:ext uri="{FF2B5EF4-FFF2-40B4-BE49-F238E27FC236}">
                <a16:creationId xmlns:a16="http://schemas.microsoft.com/office/drawing/2014/main" id="{A5426C53-88FC-224C-86F9-9E99C60C43BA}"/>
              </a:ext>
            </a:extLst>
          </p:cNvPr>
          <p:cNvSpPr/>
          <p:nvPr/>
        </p:nvSpPr>
        <p:spPr>
          <a:xfrm>
            <a:off x="405898" y="636121"/>
            <a:ext cx="2471318" cy="887964"/>
          </a:xfrm>
          <a:prstGeom prst="rect">
            <a:avLst/>
          </a:prstGeom>
          <a:blipFill>
            <a:blip r:embed="rId8"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7" name="object 4">
            <a:extLst>
              <a:ext uri="{FF2B5EF4-FFF2-40B4-BE49-F238E27FC236}">
                <a16:creationId xmlns:a16="http://schemas.microsoft.com/office/drawing/2014/main" id="{D189A917-5DF8-7948-8C00-052194990198}"/>
              </a:ext>
            </a:extLst>
          </p:cNvPr>
          <p:cNvSpPr/>
          <p:nvPr/>
        </p:nvSpPr>
        <p:spPr>
          <a:xfrm>
            <a:off x="1246522" y="860429"/>
            <a:ext cx="682625" cy="354330"/>
          </a:xfrm>
          <a:custGeom>
            <a:avLst/>
            <a:gdLst/>
            <a:ahLst/>
            <a:cxnLst/>
            <a:rect l="l" t="t" r="r" b="b"/>
            <a:pathLst>
              <a:path w="682625" h="354330">
                <a:moveTo>
                  <a:pt x="38424" y="51"/>
                </a:moveTo>
                <a:lnTo>
                  <a:pt x="12762" y="8569"/>
                </a:lnTo>
                <a:lnTo>
                  <a:pt x="0" y="31294"/>
                </a:lnTo>
                <a:lnTo>
                  <a:pt x="1808" y="59956"/>
                </a:lnTo>
                <a:lnTo>
                  <a:pt x="22020" y="113001"/>
                </a:lnTo>
                <a:lnTo>
                  <a:pt x="44984" y="147578"/>
                </a:lnTo>
                <a:lnTo>
                  <a:pt x="75144" y="180336"/>
                </a:lnTo>
                <a:lnTo>
                  <a:pt x="73210" y="190314"/>
                </a:lnTo>
                <a:lnTo>
                  <a:pt x="65775" y="237567"/>
                </a:lnTo>
                <a:lnTo>
                  <a:pt x="63702" y="289734"/>
                </a:lnTo>
                <a:lnTo>
                  <a:pt x="63606" y="301417"/>
                </a:lnTo>
                <a:lnTo>
                  <a:pt x="64564" y="313139"/>
                </a:lnTo>
                <a:lnTo>
                  <a:pt x="67614" y="324087"/>
                </a:lnTo>
                <a:lnTo>
                  <a:pt x="73798" y="333448"/>
                </a:lnTo>
                <a:lnTo>
                  <a:pt x="77712" y="341287"/>
                </a:lnTo>
                <a:lnTo>
                  <a:pt x="83785" y="347557"/>
                </a:lnTo>
                <a:lnTo>
                  <a:pt x="92427" y="351875"/>
                </a:lnTo>
                <a:lnTo>
                  <a:pt x="104049" y="353856"/>
                </a:lnTo>
                <a:lnTo>
                  <a:pt x="114320" y="353438"/>
                </a:lnTo>
                <a:lnTo>
                  <a:pt x="150829" y="330438"/>
                </a:lnTo>
                <a:lnTo>
                  <a:pt x="156435" y="301417"/>
                </a:lnTo>
                <a:lnTo>
                  <a:pt x="156428" y="289734"/>
                </a:lnTo>
                <a:lnTo>
                  <a:pt x="155393" y="266063"/>
                </a:lnTo>
                <a:lnTo>
                  <a:pt x="152784" y="240128"/>
                </a:lnTo>
                <a:lnTo>
                  <a:pt x="149973" y="214202"/>
                </a:lnTo>
                <a:lnTo>
                  <a:pt x="148233" y="188325"/>
                </a:lnTo>
                <a:lnTo>
                  <a:pt x="154263" y="182783"/>
                </a:lnTo>
                <a:lnTo>
                  <a:pt x="159883" y="176945"/>
                </a:lnTo>
                <a:lnTo>
                  <a:pt x="165015" y="171308"/>
                </a:lnTo>
                <a:lnTo>
                  <a:pt x="169581" y="166366"/>
                </a:lnTo>
                <a:lnTo>
                  <a:pt x="182694" y="151856"/>
                </a:lnTo>
                <a:lnTo>
                  <a:pt x="195337" y="136312"/>
                </a:lnTo>
                <a:lnTo>
                  <a:pt x="207304" y="120196"/>
                </a:lnTo>
                <a:lnTo>
                  <a:pt x="211543" y="113992"/>
                </a:lnTo>
                <a:lnTo>
                  <a:pt x="115886" y="113992"/>
                </a:lnTo>
                <a:lnTo>
                  <a:pt x="109834" y="99511"/>
                </a:lnTo>
                <a:lnTo>
                  <a:pt x="90918" y="56397"/>
                </a:lnTo>
                <a:lnTo>
                  <a:pt x="60617" y="11614"/>
                </a:lnTo>
                <a:lnTo>
                  <a:pt x="38424" y="51"/>
                </a:lnTo>
                <a:close/>
              </a:path>
              <a:path w="682625" h="354330">
                <a:moveTo>
                  <a:pt x="205000" y="7032"/>
                </a:moveTo>
                <a:lnTo>
                  <a:pt x="158979" y="35078"/>
                </a:lnTo>
                <a:lnTo>
                  <a:pt x="136221" y="68415"/>
                </a:lnTo>
                <a:lnTo>
                  <a:pt x="118360" y="106710"/>
                </a:lnTo>
                <a:lnTo>
                  <a:pt x="115886" y="113992"/>
                </a:lnTo>
                <a:lnTo>
                  <a:pt x="211543" y="113992"/>
                </a:lnTo>
                <a:lnTo>
                  <a:pt x="218388" y="103971"/>
                </a:lnTo>
                <a:lnTo>
                  <a:pt x="228748" y="85999"/>
                </a:lnTo>
                <a:lnTo>
                  <a:pt x="236485" y="65955"/>
                </a:lnTo>
                <a:lnTo>
                  <a:pt x="239040" y="45191"/>
                </a:lnTo>
                <a:lnTo>
                  <a:pt x="233856" y="25053"/>
                </a:lnTo>
                <a:lnTo>
                  <a:pt x="221437" y="11558"/>
                </a:lnTo>
                <a:lnTo>
                  <a:pt x="205000" y="7032"/>
                </a:lnTo>
                <a:close/>
              </a:path>
              <a:path w="682625" h="354330">
                <a:moveTo>
                  <a:pt x="361086" y="0"/>
                </a:moveTo>
                <a:lnTo>
                  <a:pt x="312901" y="11693"/>
                </a:lnTo>
                <a:lnTo>
                  <a:pt x="290882" y="50973"/>
                </a:lnTo>
                <a:lnTo>
                  <a:pt x="290060" y="76171"/>
                </a:lnTo>
                <a:lnTo>
                  <a:pt x="291286" y="98510"/>
                </a:lnTo>
                <a:lnTo>
                  <a:pt x="292719" y="125716"/>
                </a:lnTo>
                <a:lnTo>
                  <a:pt x="293918" y="152800"/>
                </a:lnTo>
                <a:lnTo>
                  <a:pt x="294740" y="179917"/>
                </a:lnTo>
                <a:lnTo>
                  <a:pt x="294919" y="196005"/>
                </a:lnTo>
                <a:lnTo>
                  <a:pt x="294989" y="216214"/>
                </a:lnTo>
                <a:lnTo>
                  <a:pt x="294880" y="234059"/>
                </a:lnTo>
                <a:lnTo>
                  <a:pt x="294621" y="259112"/>
                </a:lnTo>
                <a:lnTo>
                  <a:pt x="294635" y="293483"/>
                </a:lnTo>
                <a:lnTo>
                  <a:pt x="298447" y="334289"/>
                </a:lnTo>
                <a:lnTo>
                  <a:pt x="331586" y="353529"/>
                </a:lnTo>
                <a:lnTo>
                  <a:pt x="341934" y="351708"/>
                </a:lnTo>
                <a:lnTo>
                  <a:pt x="352512" y="349691"/>
                </a:lnTo>
                <a:lnTo>
                  <a:pt x="364339" y="348575"/>
                </a:lnTo>
                <a:lnTo>
                  <a:pt x="376356" y="348353"/>
                </a:lnTo>
                <a:lnTo>
                  <a:pt x="439537" y="348353"/>
                </a:lnTo>
                <a:lnTo>
                  <a:pt x="445108" y="346186"/>
                </a:lnTo>
                <a:lnTo>
                  <a:pt x="458419" y="330501"/>
                </a:lnTo>
                <a:lnTo>
                  <a:pt x="459275" y="311594"/>
                </a:lnTo>
                <a:lnTo>
                  <a:pt x="450576" y="293483"/>
                </a:lnTo>
                <a:lnTo>
                  <a:pt x="435227" y="280184"/>
                </a:lnTo>
                <a:lnTo>
                  <a:pt x="425548" y="276089"/>
                </a:lnTo>
                <a:lnTo>
                  <a:pt x="415209" y="273613"/>
                </a:lnTo>
                <a:lnTo>
                  <a:pt x="407406" y="272830"/>
                </a:lnTo>
                <a:lnTo>
                  <a:pt x="392530" y="272830"/>
                </a:lnTo>
                <a:lnTo>
                  <a:pt x="392060" y="259112"/>
                </a:lnTo>
                <a:lnTo>
                  <a:pt x="391381" y="245405"/>
                </a:lnTo>
                <a:lnTo>
                  <a:pt x="390530" y="231707"/>
                </a:lnTo>
                <a:lnTo>
                  <a:pt x="389545" y="218017"/>
                </a:lnTo>
                <a:lnTo>
                  <a:pt x="392632" y="217751"/>
                </a:lnTo>
                <a:lnTo>
                  <a:pt x="404925" y="216468"/>
                </a:lnTo>
                <a:lnTo>
                  <a:pt x="415263" y="216214"/>
                </a:lnTo>
                <a:lnTo>
                  <a:pt x="422819" y="212366"/>
                </a:lnTo>
                <a:lnTo>
                  <a:pt x="443565" y="171630"/>
                </a:lnTo>
                <a:lnTo>
                  <a:pt x="436797" y="158035"/>
                </a:lnTo>
                <a:lnTo>
                  <a:pt x="424365" y="148965"/>
                </a:lnTo>
                <a:lnTo>
                  <a:pt x="413690" y="146821"/>
                </a:lnTo>
                <a:lnTo>
                  <a:pt x="383957" y="146821"/>
                </a:lnTo>
                <a:lnTo>
                  <a:pt x="383246" y="135518"/>
                </a:lnTo>
                <a:lnTo>
                  <a:pt x="383508" y="125716"/>
                </a:lnTo>
                <a:lnTo>
                  <a:pt x="383622" y="97488"/>
                </a:lnTo>
                <a:lnTo>
                  <a:pt x="383714" y="87725"/>
                </a:lnTo>
                <a:lnTo>
                  <a:pt x="383957" y="77962"/>
                </a:lnTo>
                <a:lnTo>
                  <a:pt x="386967" y="77428"/>
                </a:lnTo>
                <a:lnTo>
                  <a:pt x="392797" y="76171"/>
                </a:lnTo>
                <a:lnTo>
                  <a:pt x="399463" y="74907"/>
                </a:lnTo>
                <a:lnTo>
                  <a:pt x="412935" y="72619"/>
                </a:lnTo>
                <a:lnTo>
                  <a:pt x="419530" y="71205"/>
                </a:lnTo>
                <a:lnTo>
                  <a:pt x="434327" y="64712"/>
                </a:lnTo>
                <a:lnTo>
                  <a:pt x="445748" y="53751"/>
                </a:lnTo>
                <a:lnTo>
                  <a:pt x="451347" y="39553"/>
                </a:lnTo>
                <a:lnTo>
                  <a:pt x="448677" y="23352"/>
                </a:lnTo>
                <a:lnTo>
                  <a:pt x="443535" y="15220"/>
                </a:lnTo>
                <a:lnTo>
                  <a:pt x="436759" y="9197"/>
                </a:lnTo>
                <a:lnTo>
                  <a:pt x="428747" y="5099"/>
                </a:lnTo>
                <a:lnTo>
                  <a:pt x="419898" y="2740"/>
                </a:lnTo>
                <a:lnTo>
                  <a:pt x="417460" y="1952"/>
                </a:lnTo>
                <a:lnTo>
                  <a:pt x="414755" y="1520"/>
                </a:lnTo>
                <a:lnTo>
                  <a:pt x="411758" y="1508"/>
                </a:lnTo>
                <a:lnTo>
                  <a:pt x="387166" y="602"/>
                </a:lnTo>
                <a:lnTo>
                  <a:pt x="361086" y="0"/>
                </a:lnTo>
                <a:close/>
              </a:path>
              <a:path w="682625" h="354330">
                <a:moveTo>
                  <a:pt x="439537" y="348353"/>
                </a:moveTo>
                <a:lnTo>
                  <a:pt x="376356" y="348353"/>
                </a:lnTo>
                <a:lnTo>
                  <a:pt x="388374" y="348771"/>
                </a:lnTo>
                <a:lnTo>
                  <a:pt x="400201" y="349577"/>
                </a:lnTo>
                <a:lnTo>
                  <a:pt x="411438" y="350643"/>
                </a:lnTo>
                <a:lnTo>
                  <a:pt x="423183" y="351301"/>
                </a:lnTo>
                <a:lnTo>
                  <a:pt x="434664" y="350248"/>
                </a:lnTo>
                <a:lnTo>
                  <a:pt x="439537" y="348353"/>
                </a:lnTo>
                <a:close/>
              </a:path>
              <a:path w="682625" h="354330">
                <a:moveTo>
                  <a:pt x="404598" y="272549"/>
                </a:moveTo>
                <a:lnTo>
                  <a:pt x="394105" y="272691"/>
                </a:lnTo>
                <a:lnTo>
                  <a:pt x="393584" y="272716"/>
                </a:lnTo>
                <a:lnTo>
                  <a:pt x="393051" y="272792"/>
                </a:lnTo>
                <a:lnTo>
                  <a:pt x="392530" y="272830"/>
                </a:lnTo>
                <a:lnTo>
                  <a:pt x="407406" y="272830"/>
                </a:lnTo>
                <a:lnTo>
                  <a:pt x="404598" y="272549"/>
                </a:lnTo>
                <a:close/>
              </a:path>
              <a:path w="682625" h="354330">
                <a:moveTo>
                  <a:pt x="408062" y="145691"/>
                </a:moveTo>
                <a:lnTo>
                  <a:pt x="399972" y="145703"/>
                </a:lnTo>
                <a:lnTo>
                  <a:pt x="391908" y="145996"/>
                </a:lnTo>
                <a:lnTo>
                  <a:pt x="383957" y="146821"/>
                </a:lnTo>
                <a:lnTo>
                  <a:pt x="413690" y="146821"/>
                </a:lnTo>
                <a:lnTo>
                  <a:pt x="408062" y="145691"/>
                </a:lnTo>
                <a:close/>
              </a:path>
              <a:path w="682625" h="354330">
                <a:moveTo>
                  <a:pt x="562019" y="224899"/>
                </a:moveTo>
                <a:lnTo>
                  <a:pt x="528099" y="245437"/>
                </a:lnTo>
                <a:lnTo>
                  <a:pt x="520762" y="278241"/>
                </a:lnTo>
                <a:lnTo>
                  <a:pt x="523865" y="297702"/>
                </a:lnTo>
                <a:lnTo>
                  <a:pt x="532795" y="315269"/>
                </a:lnTo>
                <a:lnTo>
                  <a:pt x="545954" y="330410"/>
                </a:lnTo>
                <a:lnTo>
                  <a:pt x="561745" y="342592"/>
                </a:lnTo>
                <a:lnTo>
                  <a:pt x="599154" y="353408"/>
                </a:lnTo>
                <a:lnTo>
                  <a:pt x="634522" y="343103"/>
                </a:lnTo>
                <a:lnTo>
                  <a:pt x="662832" y="317581"/>
                </a:lnTo>
                <a:lnTo>
                  <a:pt x="678899" y="283109"/>
                </a:lnTo>
                <a:lnTo>
                  <a:pt x="594062" y="283109"/>
                </a:lnTo>
                <a:lnTo>
                  <a:pt x="587869" y="280285"/>
                </a:lnTo>
                <a:lnTo>
                  <a:pt x="584814" y="272053"/>
                </a:lnTo>
                <a:lnTo>
                  <a:pt x="584341" y="261591"/>
                </a:lnTo>
                <a:lnTo>
                  <a:pt x="584236" y="249461"/>
                </a:lnTo>
                <a:lnTo>
                  <a:pt x="582471" y="239988"/>
                </a:lnTo>
                <a:lnTo>
                  <a:pt x="577497" y="232611"/>
                </a:lnTo>
                <a:lnTo>
                  <a:pt x="570403" y="227487"/>
                </a:lnTo>
                <a:lnTo>
                  <a:pt x="562019" y="224899"/>
                </a:lnTo>
                <a:close/>
              </a:path>
              <a:path w="682625" h="354330">
                <a:moveTo>
                  <a:pt x="588250" y="415"/>
                </a:moveTo>
                <a:lnTo>
                  <a:pt x="536079" y="21022"/>
                </a:lnTo>
                <a:lnTo>
                  <a:pt x="513294" y="73156"/>
                </a:lnTo>
                <a:lnTo>
                  <a:pt x="510942" y="112258"/>
                </a:lnTo>
                <a:lnTo>
                  <a:pt x="511552" y="131943"/>
                </a:lnTo>
                <a:lnTo>
                  <a:pt x="522130" y="170592"/>
                </a:lnTo>
                <a:lnTo>
                  <a:pt x="551059" y="200136"/>
                </a:lnTo>
                <a:lnTo>
                  <a:pt x="580447" y="214007"/>
                </a:lnTo>
                <a:lnTo>
                  <a:pt x="591425" y="218887"/>
                </a:lnTo>
                <a:lnTo>
                  <a:pt x="601716" y="224682"/>
                </a:lnTo>
                <a:lnTo>
                  <a:pt x="609433" y="231670"/>
                </a:lnTo>
                <a:lnTo>
                  <a:pt x="613159" y="239836"/>
                </a:lnTo>
                <a:lnTo>
                  <a:pt x="614178" y="249478"/>
                </a:lnTo>
                <a:lnTo>
                  <a:pt x="613148" y="259264"/>
                </a:lnTo>
                <a:lnTo>
                  <a:pt x="610716" y="267966"/>
                </a:lnTo>
                <a:lnTo>
                  <a:pt x="606901" y="274436"/>
                </a:lnTo>
                <a:lnTo>
                  <a:pt x="600878" y="280322"/>
                </a:lnTo>
                <a:lnTo>
                  <a:pt x="594062" y="283109"/>
                </a:lnTo>
                <a:lnTo>
                  <a:pt x="678899" y="283109"/>
                </a:lnTo>
                <a:lnTo>
                  <a:pt x="679067" y="282749"/>
                </a:lnTo>
                <a:lnTo>
                  <a:pt x="682047" y="258891"/>
                </a:lnTo>
                <a:lnTo>
                  <a:pt x="680494" y="234486"/>
                </a:lnTo>
                <a:lnTo>
                  <a:pt x="663815" y="189290"/>
                </a:lnTo>
                <a:lnTo>
                  <a:pt x="628725" y="158332"/>
                </a:lnTo>
                <a:lnTo>
                  <a:pt x="618196" y="153235"/>
                </a:lnTo>
                <a:lnTo>
                  <a:pt x="599366" y="141141"/>
                </a:lnTo>
                <a:lnTo>
                  <a:pt x="587869" y="124734"/>
                </a:lnTo>
                <a:lnTo>
                  <a:pt x="583210" y="104705"/>
                </a:lnTo>
                <a:lnTo>
                  <a:pt x="584897" y="81746"/>
                </a:lnTo>
                <a:lnTo>
                  <a:pt x="586804" y="74178"/>
                </a:lnTo>
                <a:lnTo>
                  <a:pt x="590418" y="65900"/>
                </a:lnTo>
                <a:lnTo>
                  <a:pt x="596066" y="60779"/>
                </a:lnTo>
                <a:lnTo>
                  <a:pt x="668827" y="60779"/>
                </a:lnTo>
                <a:lnTo>
                  <a:pt x="667582" y="53076"/>
                </a:lnTo>
                <a:lnTo>
                  <a:pt x="637234" y="12923"/>
                </a:lnTo>
                <a:lnTo>
                  <a:pt x="595984" y="1457"/>
                </a:lnTo>
                <a:lnTo>
                  <a:pt x="593431" y="936"/>
                </a:lnTo>
                <a:lnTo>
                  <a:pt x="590866" y="555"/>
                </a:lnTo>
                <a:lnTo>
                  <a:pt x="588250" y="415"/>
                </a:lnTo>
                <a:close/>
              </a:path>
              <a:path w="682625" h="354330">
                <a:moveTo>
                  <a:pt x="668827" y="60779"/>
                </a:moveTo>
                <a:lnTo>
                  <a:pt x="596066" y="60779"/>
                </a:lnTo>
                <a:lnTo>
                  <a:pt x="604074" y="62684"/>
                </a:lnTo>
                <a:lnTo>
                  <a:pt x="606534" y="68965"/>
                </a:lnTo>
                <a:lnTo>
                  <a:pt x="605923" y="79000"/>
                </a:lnTo>
                <a:lnTo>
                  <a:pt x="604772" y="90001"/>
                </a:lnTo>
                <a:lnTo>
                  <a:pt x="605611" y="99183"/>
                </a:lnTo>
                <a:lnTo>
                  <a:pt x="614729" y="112258"/>
                </a:lnTo>
                <a:lnTo>
                  <a:pt x="628420" y="119006"/>
                </a:lnTo>
                <a:lnTo>
                  <a:pt x="643672" y="118723"/>
                </a:lnTo>
                <a:lnTo>
                  <a:pt x="657477" y="110702"/>
                </a:lnTo>
                <a:lnTo>
                  <a:pt x="658062" y="110105"/>
                </a:lnTo>
                <a:lnTo>
                  <a:pt x="658531" y="109483"/>
                </a:lnTo>
                <a:lnTo>
                  <a:pt x="659052" y="108861"/>
                </a:lnTo>
                <a:lnTo>
                  <a:pt x="665135" y="105495"/>
                </a:lnTo>
                <a:lnTo>
                  <a:pt x="669771" y="99412"/>
                </a:lnTo>
                <a:lnTo>
                  <a:pt x="670304" y="90585"/>
                </a:lnTo>
                <a:lnTo>
                  <a:pt x="670449" y="70807"/>
                </a:lnTo>
                <a:lnTo>
                  <a:pt x="668827" y="60779"/>
                </a:lnTo>
                <a:close/>
              </a:path>
            </a:pathLst>
          </a:custGeom>
          <a:solidFill>
            <a:srgbClr val="000000"/>
          </a:solidFill>
        </p:spPr>
        <p:txBody>
          <a:bodyPr wrap="square" lIns="0" tIns="0" rIns="0" bIns="0" rtlCol="0"/>
          <a:lstStyle/>
          <a:p>
            <a:endParaRPr/>
          </a:p>
        </p:txBody>
      </p:sp>
      <p:sp>
        <p:nvSpPr>
          <p:cNvPr id="18" name="object 5">
            <a:extLst>
              <a:ext uri="{FF2B5EF4-FFF2-40B4-BE49-F238E27FC236}">
                <a16:creationId xmlns:a16="http://schemas.microsoft.com/office/drawing/2014/main" id="{FFFA4351-ED3F-F846-A86E-F27E18A233C0}"/>
              </a:ext>
            </a:extLst>
          </p:cNvPr>
          <p:cNvSpPr/>
          <p:nvPr/>
        </p:nvSpPr>
        <p:spPr>
          <a:xfrm>
            <a:off x="9179029" y="640874"/>
            <a:ext cx="2471317" cy="887964"/>
          </a:xfrm>
          <a:prstGeom prst="rect">
            <a:avLst/>
          </a:prstGeom>
          <a:blipFill>
            <a:blip r:embed="rId8"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23" name="object 6">
            <a:extLst>
              <a:ext uri="{FF2B5EF4-FFF2-40B4-BE49-F238E27FC236}">
                <a16:creationId xmlns:a16="http://schemas.microsoft.com/office/drawing/2014/main" id="{C645E6E6-43D2-3946-B048-642F3717A08F}"/>
              </a:ext>
            </a:extLst>
          </p:cNvPr>
          <p:cNvSpPr/>
          <p:nvPr/>
        </p:nvSpPr>
        <p:spPr>
          <a:xfrm>
            <a:off x="10164664" y="856892"/>
            <a:ext cx="453390" cy="359410"/>
          </a:xfrm>
          <a:custGeom>
            <a:avLst/>
            <a:gdLst/>
            <a:ahLst/>
            <a:cxnLst/>
            <a:rect l="l" t="t" r="r" b="b"/>
            <a:pathLst>
              <a:path w="453390" h="359410">
                <a:moveTo>
                  <a:pt x="32271" y="0"/>
                </a:moveTo>
                <a:lnTo>
                  <a:pt x="8814" y="21678"/>
                </a:lnTo>
                <a:lnTo>
                  <a:pt x="6376" y="25057"/>
                </a:lnTo>
                <a:lnTo>
                  <a:pt x="4902" y="29400"/>
                </a:lnTo>
                <a:lnTo>
                  <a:pt x="4919" y="44972"/>
                </a:lnTo>
                <a:lnTo>
                  <a:pt x="4798" y="71529"/>
                </a:lnTo>
                <a:lnTo>
                  <a:pt x="4676" y="87706"/>
                </a:lnTo>
                <a:lnTo>
                  <a:pt x="2363" y="185572"/>
                </a:lnTo>
                <a:lnTo>
                  <a:pt x="2201" y="219005"/>
                </a:lnTo>
                <a:lnTo>
                  <a:pt x="2079" y="238454"/>
                </a:lnTo>
                <a:lnTo>
                  <a:pt x="1619" y="259327"/>
                </a:lnTo>
                <a:lnTo>
                  <a:pt x="473" y="282328"/>
                </a:lnTo>
                <a:lnTo>
                  <a:pt x="0" y="305294"/>
                </a:lnTo>
                <a:lnTo>
                  <a:pt x="1512" y="327977"/>
                </a:lnTo>
                <a:lnTo>
                  <a:pt x="9847" y="347216"/>
                </a:lnTo>
                <a:lnTo>
                  <a:pt x="25805" y="358435"/>
                </a:lnTo>
                <a:lnTo>
                  <a:pt x="44619" y="359124"/>
                </a:lnTo>
                <a:lnTo>
                  <a:pt x="61519" y="346773"/>
                </a:lnTo>
                <a:lnTo>
                  <a:pt x="71053" y="326468"/>
                </a:lnTo>
                <a:lnTo>
                  <a:pt x="74362" y="303804"/>
                </a:lnTo>
                <a:lnTo>
                  <a:pt x="74142" y="280409"/>
                </a:lnTo>
                <a:lnTo>
                  <a:pt x="73089" y="257911"/>
                </a:lnTo>
                <a:lnTo>
                  <a:pt x="72930" y="242574"/>
                </a:lnTo>
                <a:lnTo>
                  <a:pt x="72918" y="236537"/>
                </a:lnTo>
                <a:lnTo>
                  <a:pt x="73202" y="219005"/>
                </a:lnTo>
                <a:lnTo>
                  <a:pt x="73894" y="199565"/>
                </a:lnTo>
                <a:lnTo>
                  <a:pt x="74829" y="180136"/>
                </a:lnTo>
                <a:lnTo>
                  <a:pt x="143183" y="180136"/>
                </a:lnTo>
                <a:lnTo>
                  <a:pt x="131958" y="156338"/>
                </a:lnTo>
                <a:lnTo>
                  <a:pt x="109028" y="110178"/>
                </a:lnTo>
                <a:lnTo>
                  <a:pt x="89103" y="72758"/>
                </a:lnTo>
                <a:lnTo>
                  <a:pt x="81892" y="55323"/>
                </a:lnTo>
                <a:lnTo>
                  <a:pt x="67079" y="19024"/>
                </a:lnTo>
                <a:lnTo>
                  <a:pt x="43549" y="1930"/>
                </a:lnTo>
                <a:lnTo>
                  <a:pt x="38418" y="203"/>
                </a:lnTo>
                <a:lnTo>
                  <a:pt x="32271" y="0"/>
                </a:lnTo>
                <a:close/>
              </a:path>
              <a:path w="453390" h="359410">
                <a:moveTo>
                  <a:pt x="143183" y="180136"/>
                </a:moveTo>
                <a:lnTo>
                  <a:pt x="74829" y="180136"/>
                </a:lnTo>
                <a:lnTo>
                  <a:pt x="84760" y="199958"/>
                </a:lnTo>
                <a:lnTo>
                  <a:pt x="89688" y="209894"/>
                </a:lnTo>
                <a:lnTo>
                  <a:pt x="94539" y="219875"/>
                </a:lnTo>
                <a:lnTo>
                  <a:pt x="103782" y="242574"/>
                </a:lnTo>
                <a:lnTo>
                  <a:pt x="111779" y="266155"/>
                </a:lnTo>
                <a:lnTo>
                  <a:pt x="120396" y="289424"/>
                </a:lnTo>
                <a:lnTo>
                  <a:pt x="140269" y="325083"/>
                </a:lnTo>
                <a:lnTo>
                  <a:pt x="178245" y="352183"/>
                </a:lnTo>
                <a:lnTo>
                  <a:pt x="199744" y="348064"/>
                </a:lnTo>
                <a:lnTo>
                  <a:pt x="212809" y="334840"/>
                </a:lnTo>
                <a:lnTo>
                  <a:pt x="219134" y="315841"/>
                </a:lnTo>
                <a:lnTo>
                  <a:pt x="220409" y="294398"/>
                </a:lnTo>
                <a:lnTo>
                  <a:pt x="219619" y="266155"/>
                </a:lnTo>
                <a:lnTo>
                  <a:pt x="219152" y="242574"/>
                </a:lnTo>
                <a:lnTo>
                  <a:pt x="219071" y="236537"/>
                </a:lnTo>
                <a:lnTo>
                  <a:pt x="218927" y="219875"/>
                </a:lnTo>
                <a:lnTo>
                  <a:pt x="219012" y="185572"/>
                </a:lnTo>
                <a:lnTo>
                  <a:pt x="219101" y="181152"/>
                </a:lnTo>
                <a:lnTo>
                  <a:pt x="143663" y="181152"/>
                </a:lnTo>
                <a:lnTo>
                  <a:pt x="143183" y="180136"/>
                </a:lnTo>
                <a:close/>
              </a:path>
              <a:path w="453390" h="359410">
                <a:moveTo>
                  <a:pt x="172870" y="1620"/>
                </a:moveTo>
                <a:lnTo>
                  <a:pt x="143894" y="41227"/>
                </a:lnTo>
                <a:lnTo>
                  <a:pt x="139540" y="102617"/>
                </a:lnTo>
                <a:lnTo>
                  <a:pt x="140944" y="145591"/>
                </a:lnTo>
                <a:lnTo>
                  <a:pt x="141640" y="157460"/>
                </a:lnTo>
                <a:lnTo>
                  <a:pt x="142569" y="169311"/>
                </a:lnTo>
                <a:lnTo>
                  <a:pt x="143663" y="181152"/>
                </a:lnTo>
                <a:lnTo>
                  <a:pt x="219101" y="181152"/>
                </a:lnTo>
                <a:lnTo>
                  <a:pt x="219506" y="161022"/>
                </a:lnTo>
                <a:lnTo>
                  <a:pt x="219871" y="136582"/>
                </a:lnTo>
                <a:lnTo>
                  <a:pt x="219428" y="112170"/>
                </a:lnTo>
                <a:lnTo>
                  <a:pt x="215573" y="68232"/>
                </a:lnTo>
                <a:lnTo>
                  <a:pt x="204561" y="23485"/>
                </a:lnTo>
                <a:lnTo>
                  <a:pt x="172870" y="1620"/>
                </a:lnTo>
                <a:close/>
              </a:path>
              <a:path w="453390" h="359410">
                <a:moveTo>
                  <a:pt x="359966" y="5723"/>
                </a:moveTo>
                <a:lnTo>
                  <a:pt x="318785" y="18312"/>
                </a:lnTo>
                <a:lnTo>
                  <a:pt x="288986" y="58094"/>
                </a:lnTo>
                <a:lnTo>
                  <a:pt x="275925" y="113897"/>
                </a:lnTo>
                <a:lnTo>
                  <a:pt x="271587" y="170353"/>
                </a:lnTo>
                <a:lnTo>
                  <a:pt x="271350" y="201037"/>
                </a:lnTo>
                <a:lnTo>
                  <a:pt x="272366" y="229318"/>
                </a:lnTo>
                <a:lnTo>
                  <a:pt x="278599" y="284409"/>
                </a:lnTo>
                <a:lnTo>
                  <a:pt x="298644" y="327674"/>
                </a:lnTo>
                <a:lnTo>
                  <a:pt x="338990" y="352894"/>
                </a:lnTo>
                <a:lnTo>
                  <a:pt x="361390" y="355271"/>
                </a:lnTo>
                <a:lnTo>
                  <a:pt x="383664" y="351973"/>
                </a:lnTo>
                <a:lnTo>
                  <a:pt x="424123" y="324833"/>
                </a:lnTo>
                <a:lnTo>
                  <a:pt x="444782" y="278771"/>
                </a:lnTo>
                <a:lnTo>
                  <a:pt x="447218" y="262547"/>
                </a:lnTo>
                <a:lnTo>
                  <a:pt x="358208" y="262547"/>
                </a:lnTo>
                <a:lnTo>
                  <a:pt x="348972" y="261929"/>
                </a:lnTo>
                <a:lnTo>
                  <a:pt x="333609" y="223016"/>
                </a:lnTo>
                <a:lnTo>
                  <a:pt x="331795" y="171208"/>
                </a:lnTo>
                <a:lnTo>
                  <a:pt x="334275" y="134307"/>
                </a:lnTo>
                <a:lnTo>
                  <a:pt x="342554" y="98975"/>
                </a:lnTo>
                <a:lnTo>
                  <a:pt x="359347" y="69926"/>
                </a:lnTo>
                <a:lnTo>
                  <a:pt x="367289" y="61126"/>
                </a:lnTo>
                <a:lnTo>
                  <a:pt x="367183" y="60921"/>
                </a:lnTo>
                <a:lnTo>
                  <a:pt x="367703" y="60667"/>
                </a:lnTo>
                <a:lnTo>
                  <a:pt x="431862" y="60667"/>
                </a:lnTo>
                <a:lnTo>
                  <a:pt x="421640" y="36931"/>
                </a:lnTo>
                <a:lnTo>
                  <a:pt x="417244" y="30868"/>
                </a:lnTo>
                <a:lnTo>
                  <a:pt x="412088" y="25509"/>
                </a:lnTo>
                <a:lnTo>
                  <a:pt x="406283" y="20867"/>
                </a:lnTo>
                <a:lnTo>
                  <a:pt x="399936" y="16954"/>
                </a:lnTo>
                <a:lnTo>
                  <a:pt x="396405" y="11404"/>
                </a:lnTo>
                <a:lnTo>
                  <a:pt x="390576" y="7200"/>
                </a:lnTo>
                <a:lnTo>
                  <a:pt x="382473" y="6375"/>
                </a:lnTo>
                <a:lnTo>
                  <a:pt x="359966" y="5723"/>
                </a:lnTo>
                <a:close/>
              </a:path>
              <a:path w="453390" h="359410">
                <a:moveTo>
                  <a:pt x="431862" y="60667"/>
                </a:moveTo>
                <a:lnTo>
                  <a:pt x="367703" y="60667"/>
                </a:lnTo>
                <a:lnTo>
                  <a:pt x="367289" y="61126"/>
                </a:lnTo>
                <a:lnTo>
                  <a:pt x="372212" y="70586"/>
                </a:lnTo>
                <a:lnTo>
                  <a:pt x="375926" y="79195"/>
                </a:lnTo>
                <a:lnTo>
                  <a:pt x="385551" y="126700"/>
                </a:lnTo>
                <a:lnTo>
                  <a:pt x="385831" y="145600"/>
                </a:lnTo>
                <a:lnTo>
                  <a:pt x="384937" y="164502"/>
                </a:lnTo>
                <a:lnTo>
                  <a:pt x="380486" y="219548"/>
                </a:lnTo>
                <a:lnTo>
                  <a:pt x="358208" y="262547"/>
                </a:lnTo>
                <a:lnTo>
                  <a:pt x="447218" y="262547"/>
                </a:lnTo>
                <a:lnTo>
                  <a:pt x="448882" y="251472"/>
                </a:lnTo>
                <a:lnTo>
                  <a:pt x="453150" y="197539"/>
                </a:lnTo>
                <a:lnTo>
                  <a:pt x="452465" y="145600"/>
                </a:lnTo>
                <a:lnTo>
                  <a:pt x="452361" y="141173"/>
                </a:lnTo>
                <a:lnTo>
                  <a:pt x="443097" y="86757"/>
                </a:lnTo>
                <a:lnTo>
                  <a:pt x="431862" y="60667"/>
                </a:lnTo>
                <a:close/>
              </a:path>
              <a:path w="453390" h="359410">
                <a:moveTo>
                  <a:pt x="367703" y="60667"/>
                </a:moveTo>
                <a:lnTo>
                  <a:pt x="367183" y="60921"/>
                </a:lnTo>
                <a:lnTo>
                  <a:pt x="367289" y="61126"/>
                </a:lnTo>
                <a:lnTo>
                  <a:pt x="367703" y="60667"/>
                </a:lnTo>
                <a:close/>
              </a:path>
            </a:pathLst>
          </a:custGeom>
          <a:solidFill>
            <a:srgbClr val="000000"/>
          </a:solidFill>
        </p:spPr>
        <p:txBody>
          <a:bodyPr wrap="square" lIns="0" tIns="0" rIns="0" bIns="0" rtlCol="0"/>
          <a:lstStyle/>
          <a:p>
            <a:endParaRPr/>
          </a:p>
        </p:txBody>
      </p:sp>
      <p:pic>
        <p:nvPicPr>
          <p:cNvPr id="13" name="Picture 12">
            <a:extLst>
              <a:ext uri="{FF2B5EF4-FFF2-40B4-BE49-F238E27FC236}">
                <a16:creationId xmlns:a16="http://schemas.microsoft.com/office/drawing/2014/main" id="{317266DE-8168-2240-AD16-F213B1B45C29}"/>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t="15176" b="30145"/>
          <a:stretch/>
        </p:blipFill>
        <p:spPr>
          <a:xfrm rot="21212910">
            <a:off x="6928937" y="4264199"/>
            <a:ext cx="2040877" cy="1673860"/>
          </a:xfrm>
          <a:prstGeom prst="cloud">
            <a:avLst/>
          </a:prstGeom>
        </p:spPr>
      </p:pic>
      <p:pic>
        <p:nvPicPr>
          <p:cNvPr id="5" name="Picture 4">
            <a:extLst>
              <a:ext uri="{FF2B5EF4-FFF2-40B4-BE49-F238E27FC236}">
                <a16:creationId xmlns:a16="http://schemas.microsoft.com/office/drawing/2014/main" id="{A53788D5-81F9-FA44-8C27-4B96007734EF}"/>
              </a:ext>
            </a:extLst>
          </p:cNvPr>
          <p:cNvPicPr>
            <a:picLocks noChangeAspect="1"/>
          </p:cNvPicPr>
          <p:nvPr/>
        </p:nvPicPr>
        <p:blipFill>
          <a:blip r:embed="rId10" cstate="screen">
            <a:extLst>
              <a:ext uri="{28A0092B-C50C-407E-A947-70E740481C1C}">
                <a14:useLocalDpi xmlns:a14="http://schemas.microsoft.com/office/drawing/2010/main"/>
              </a:ext>
            </a:extLst>
          </a:blip>
          <a:srcRect/>
          <a:stretch/>
        </p:blipFill>
        <p:spPr>
          <a:xfrm>
            <a:off x="2648226" y="4248808"/>
            <a:ext cx="2216034" cy="1798609"/>
          </a:xfrm>
          <a:prstGeom prst="rect">
            <a:avLst/>
          </a:prstGeom>
        </p:spPr>
      </p:pic>
      <p:pic>
        <p:nvPicPr>
          <p:cNvPr id="7" name="Picture 6" descr="A picture containing table, sitting, green, food&#10;&#10;Description automatically generated">
            <a:extLst>
              <a:ext uri="{FF2B5EF4-FFF2-40B4-BE49-F238E27FC236}">
                <a16:creationId xmlns:a16="http://schemas.microsoft.com/office/drawing/2014/main" id="{DC191A83-10ED-8D4F-BC70-53C02DD4140E}"/>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4830148" y="3193266"/>
            <a:ext cx="2216033" cy="1798609"/>
          </a:xfrm>
          <a:prstGeom prst="rect">
            <a:avLst/>
          </a:prstGeom>
        </p:spPr>
      </p:pic>
    </p:spTree>
    <p:extLst>
      <p:ext uri="{BB962C8B-B14F-4D97-AF65-F5344CB8AC3E}">
        <p14:creationId xmlns:p14="http://schemas.microsoft.com/office/powerpoint/2010/main" val="521116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0.01627 -0.02408 L -0.20079 -0.00255 " pathEditMode="relative" rAng="0" ptsTypes="AA">
                                      <p:cBhvr>
                                        <p:cTn id="6" dur="2000" fill="hold"/>
                                        <p:tgtEl>
                                          <p:spTgt spid="12"/>
                                        </p:tgtEl>
                                        <p:attrNameLst>
                                          <p:attrName>ppt_x</p:attrName>
                                          <p:attrName>ppt_y</p:attrName>
                                        </p:attrNameLst>
                                      </p:cBhvr>
                                      <p:rCtr x="-10859" y="1065"/>
                                    </p:animMotion>
                                  </p:childTnLst>
                                </p:cTn>
                              </p:par>
                            </p:childTnLst>
                          </p:cTn>
                        </p:par>
                      </p:childTnLst>
                    </p:cTn>
                  </p:par>
                  <p:par>
                    <p:cTn id="7" fill="hold">
                      <p:stCondLst>
                        <p:cond delay="indefinite"/>
                      </p:stCondLst>
                      <p:childTnLst>
                        <p:par>
                          <p:cTn id="8" fill="hold">
                            <p:stCondLst>
                              <p:cond delay="0"/>
                            </p:stCondLst>
                            <p:childTnLst>
                              <p:par>
                                <p:cTn id="9" presetID="0" presetClass="path" presetSubtype="0" accel="50000" decel="50000" fill="hold" nodeType="clickEffect">
                                  <p:stCondLst>
                                    <p:cond delay="0"/>
                                  </p:stCondLst>
                                  <p:childTnLst>
                                    <p:animMotion origin="layout" path="M 0.01588 -0.02176 L -0.42109 0.37199 " pathEditMode="relative" rAng="0" ptsTypes="AA">
                                      <p:cBhvr>
                                        <p:cTn id="10" dur="2000" fill="hold"/>
                                        <p:tgtEl>
                                          <p:spTgt spid="19"/>
                                        </p:tgtEl>
                                        <p:attrNameLst>
                                          <p:attrName>ppt_x</p:attrName>
                                          <p:attrName>ppt_y</p:attrName>
                                        </p:attrNameLst>
                                      </p:cBhvr>
                                      <p:rCtr x="-21849" y="19676"/>
                                    </p:animMotion>
                                  </p:childTnLst>
                                </p:cTn>
                              </p:par>
                            </p:childTnLst>
                          </p:cTn>
                        </p:par>
                      </p:childTnLst>
                    </p:cTn>
                  </p:par>
                  <p:par>
                    <p:cTn id="11" fill="hold">
                      <p:stCondLst>
                        <p:cond delay="indefinite"/>
                      </p:stCondLst>
                      <p:childTnLst>
                        <p:par>
                          <p:cTn id="12" fill="hold">
                            <p:stCondLst>
                              <p:cond delay="0"/>
                            </p:stCondLst>
                            <p:childTnLst>
                              <p:par>
                                <p:cTn id="13" presetID="0" presetClass="path" presetSubtype="0" accel="50000" decel="50000" fill="hold" nodeType="clickEffect">
                                  <p:stCondLst>
                                    <p:cond delay="0"/>
                                  </p:stCondLst>
                                  <p:childTnLst>
                                    <p:animMotion origin="layout" path="M -0.01719 0.00671 L 0.38385 -0.2125 " pathEditMode="relative" rAng="0" ptsTypes="AA">
                                      <p:cBhvr>
                                        <p:cTn id="14" dur="2000" fill="hold"/>
                                        <p:tgtEl>
                                          <p:spTgt spid="7"/>
                                        </p:tgtEl>
                                        <p:attrNameLst>
                                          <p:attrName>ppt_x</p:attrName>
                                          <p:attrName>ppt_y</p:attrName>
                                        </p:attrNameLst>
                                      </p:cBhvr>
                                      <p:rCtr x="20052" y="-10972"/>
                                    </p:animMotion>
                                  </p:childTnLst>
                                </p:cTn>
                              </p:par>
                            </p:childTnLst>
                          </p:cTn>
                        </p:par>
                      </p:childTnLst>
                    </p:cTn>
                  </p:par>
                  <p:par>
                    <p:cTn id="15" fill="hold">
                      <p:stCondLst>
                        <p:cond delay="indefinite"/>
                      </p:stCondLst>
                      <p:childTnLst>
                        <p:par>
                          <p:cTn id="16" fill="hold">
                            <p:stCondLst>
                              <p:cond delay="0"/>
                            </p:stCondLst>
                            <p:childTnLst>
                              <p:par>
                                <p:cTn id="17" presetID="0" presetClass="path" presetSubtype="0" accel="50000" decel="50000" fill="hold" nodeType="clickEffect">
                                  <p:stCondLst>
                                    <p:cond delay="0"/>
                                  </p:stCondLst>
                                  <p:childTnLst>
                                    <p:animMotion origin="layout" path="M 0.01954 -0.05301 L -0.37448 -0.01759 " pathEditMode="relative" rAng="0" ptsTypes="AA">
                                      <p:cBhvr>
                                        <p:cTn id="18" dur="2000" fill="hold"/>
                                        <p:tgtEl>
                                          <p:spTgt spid="21"/>
                                        </p:tgtEl>
                                        <p:attrNameLst>
                                          <p:attrName>ppt_x</p:attrName>
                                          <p:attrName>ppt_y</p:attrName>
                                        </p:attrNameLst>
                                      </p:cBhvr>
                                      <p:rCtr x="-19701" y="1759"/>
                                    </p:animMotion>
                                  </p:childTnLst>
                                </p:cTn>
                              </p:par>
                            </p:childTnLst>
                          </p:cTn>
                        </p:par>
                      </p:childTnLst>
                    </p:cTn>
                  </p:par>
                  <p:par>
                    <p:cTn id="19" fill="hold">
                      <p:stCondLst>
                        <p:cond delay="indefinite"/>
                      </p:stCondLst>
                      <p:childTnLst>
                        <p:par>
                          <p:cTn id="20" fill="hold">
                            <p:stCondLst>
                              <p:cond delay="0"/>
                            </p:stCondLst>
                            <p:childTnLst>
                              <p:par>
                                <p:cTn id="21" presetID="0" presetClass="path" presetSubtype="0" accel="50000" decel="50000" fill="hold" nodeType="clickEffect">
                                  <p:stCondLst>
                                    <p:cond delay="0"/>
                                  </p:stCondLst>
                                  <p:childTnLst>
                                    <p:animMotion origin="layout" path="M -0.00403 0.01273 L 0.56289 -0.08032 " pathEditMode="relative" ptsTypes="AA">
                                      <p:cBhvr>
                                        <p:cTn id="22" dur="2000" fill="hold"/>
                                        <p:tgtEl>
                                          <p:spTgt spid="5"/>
                                        </p:tgtEl>
                                        <p:attrNameLst>
                                          <p:attrName>ppt_x</p:attrName>
                                          <p:attrName>ppt_y</p:attrName>
                                        </p:attrNameLst>
                                      </p:cBhvr>
                                    </p:animMotion>
                                  </p:childTnLst>
                                </p:cTn>
                              </p:par>
                            </p:childTnLst>
                          </p:cTn>
                        </p:par>
                      </p:childTnLst>
                    </p:cTn>
                  </p:par>
                  <p:par>
                    <p:cTn id="23" fill="hold">
                      <p:stCondLst>
                        <p:cond delay="indefinite"/>
                      </p:stCondLst>
                      <p:childTnLst>
                        <p:par>
                          <p:cTn id="24" fill="hold">
                            <p:stCondLst>
                              <p:cond delay="0"/>
                            </p:stCondLst>
                            <p:childTnLst>
                              <p:par>
                                <p:cTn id="25" presetID="0" presetClass="path" presetSubtype="0" accel="50000" decel="50000" fill="hold" nodeType="clickEffect">
                                  <p:stCondLst>
                                    <p:cond delay="0"/>
                                  </p:stCondLst>
                                  <p:childTnLst>
                                    <p:animMotion origin="layout" path="M 0.00899 1.11022E-16 L -0.34792 0.01945 " pathEditMode="relative" rAng="0" ptsTypes="AA">
                                      <p:cBhvr>
                                        <p:cTn id="26" dur="2000" fill="hold"/>
                                        <p:tgtEl>
                                          <p:spTgt spid="13"/>
                                        </p:tgtEl>
                                        <p:attrNameLst>
                                          <p:attrName>ppt_x</p:attrName>
                                          <p:attrName>ppt_y</p:attrName>
                                        </p:attrNameLst>
                                      </p:cBhvr>
                                      <p:rCtr x="-17643" y="-81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D6778913-926A-B74C-9734-04C2D4A85CC9}"/>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10" name="Picture 9" descr="A picture containing device&#10;&#10;Description automatically generated">
            <a:extLst>
              <a:ext uri="{FF2B5EF4-FFF2-40B4-BE49-F238E27FC236}">
                <a16:creationId xmlns:a16="http://schemas.microsoft.com/office/drawing/2014/main" id="{C66BFA8D-C415-6B4B-B88E-B2755096A12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46275" y="292905"/>
            <a:ext cx="9918700" cy="1231900"/>
          </a:xfrm>
          <a:prstGeom prst="rect">
            <a:avLst/>
          </a:prstGeom>
        </p:spPr>
      </p:pic>
      <p:pic>
        <p:nvPicPr>
          <p:cNvPr id="17" name="Picture 16" descr="A close up of a sign&#10;&#10;Description automatically generated">
            <a:hlinkClick r:id="rId5"/>
            <a:extLst>
              <a:ext uri="{FF2B5EF4-FFF2-40B4-BE49-F238E27FC236}">
                <a16:creationId xmlns:a16="http://schemas.microsoft.com/office/drawing/2014/main" id="{7250B3CC-872C-A447-8578-1CF33175F634}"/>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670300" y="5387671"/>
            <a:ext cx="4851400" cy="1219200"/>
          </a:xfrm>
          <a:prstGeom prst="rect">
            <a:avLst/>
          </a:prstGeom>
        </p:spPr>
      </p:pic>
      <p:pic>
        <p:nvPicPr>
          <p:cNvPr id="6" name="Picture 5">
            <a:extLst>
              <a:ext uri="{FF2B5EF4-FFF2-40B4-BE49-F238E27FC236}">
                <a16:creationId xmlns:a16="http://schemas.microsoft.com/office/drawing/2014/main" id="{028C2EE7-E6BE-694E-879D-51E515E2B26F}"/>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a:xfrm>
            <a:off x="3671945" y="1524805"/>
            <a:ext cx="4577557" cy="3715303"/>
          </a:xfrm>
          <a:prstGeom prst="cloud">
            <a:avLst/>
          </a:prstGeom>
        </p:spPr>
      </p:pic>
    </p:spTree>
    <p:extLst>
      <p:ext uri="{BB962C8B-B14F-4D97-AF65-F5344CB8AC3E}">
        <p14:creationId xmlns:p14="http://schemas.microsoft.com/office/powerpoint/2010/main" val="401579369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CFD37EA6-6A93-CD48-867E-A2794A8840BF}"/>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12" name="Picture 11">
            <a:extLst>
              <a:ext uri="{FF2B5EF4-FFF2-40B4-BE49-F238E27FC236}">
                <a16:creationId xmlns:a16="http://schemas.microsoft.com/office/drawing/2014/main" id="{99EC68E2-5622-0845-8043-A2F579165B6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22960" y="1330960"/>
            <a:ext cx="5323840" cy="4740910"/>
          </a:xfrm>
          <a:prstGeom prst="rect">
            <a:avLst/>
          </a:prstGeom>
        </p:spPr>
      </p:pic>
      <p:pic>
        <p:nvPicPr>
          <p:cNvPr id="14" name="Picture 13" descr="A picture containing plant&#10;&#10;Description automatically generated">
            <a:extLst>
              <a:ext uri="{FF2B5EF4-FFF2-40B4-BE49-F238E27FC236}">
                <a16:creationId xmlns:a16="http://schemas.microsoft.com/office/drawing/2014/main" id="{62A89079-8AFE-1145-A903-9DC4255B502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137909" y="1001029"/>
            <a:ext cx="5424171" cy="2778491"/>
          </a:xfrm>
          <a:prstGeom prst="rect">
            <a:avLst/>
          </a:prstGeom>
        </p:spPr>
      </p:pic>
      <p:pic>
        <p:nvPicPr>
          <p:cNvPr id="16" name="Picture 15">
            <a:extLst>
              <a:ext uri="{FF2B5EF4-FFF2-40B4-BE49-F238E27FC236}">
                <a16:creationId xmlns:a16="http://schemas.microsoft.com/office/drawing/2014/main" id="{3F83D858-DDDE-A041-9074-9A39333DBE1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121399" y="3332480"/>
            <a:ext cx="5450841" cy="2862436"/>
          </a:xfrm>
          <a:prstGeom prst="rect">
            <a:avLst/>
          </a:prstGeom>
        </p:spPr>
      </p:pic>
      <p:pic>
        <p:nvPicPr>
          <p:cNvPr id="8" name="Picture 7">
            <a:extLst>
              <a:ext uri="{FF2B5EF4-FFF2-40B4-BE49-F238E27FC236}">
                <a16:creationId xmlns:a16="http://schemas.microsoft.com/office/drawing/2014/main" id="{60B0F88D-B7B6-C94E-AF3A-F02F80DB186D}"/>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570480" y="0"/>
            <a:ext cx="7112000" cy="1320800"/>
          </a:xfrm>
          <a:prstGeom prst="rect">
            <a:avLst/>
          </a:prstGeom>
        </p:spPr>
      </p:pic>
      <p:sp>
        <p:nvSpPr>
          <p:cNvPr id="17" name="TextBox 16">
            <a:extLst>
              <a:ext uri="{FF2B5EF4-FFF2-40B4-BE49-F238E27FC236}">
                <a16:creationId xmlns:a16="http://schemas.microsoft.com/office/drawing/2014/main" id="{7F9A75BB-DA64-7A4B-8444-C7B793B7578D}"/>
              </a:ext>
            </a:extLst>
          </p:cNvPr>
          <p:cNvSpPr txBox="1"/>
          <p:nvPr/>
        </p:nvSpPr>
        <p:spPr>
          <a:xfrm>
            <a:off x="1107440" y="1869440"/>
            <a:ext cx="4704080" cy="4377545"/>
          </a:xfrm>
          <a:prstGeom prst="rect">
            <a:avLst/>
          </a:prstGeom>
          <a:noFill/>
        </p:spPr>
        <p:txBody>
          <a:bodyPr wrap="square" numCol="2" spcCol="432000" rtlCol="0">
            <a:spAutoFit/>
          </a:bodyPr>
          <a:lstStyle/>
          <a:p>
            <a:pPr marL="171450" indent="-171450">
              <a:lnSpc>
                <a:spcPct val="150000"/>
              </a:lnSpc>
              <a:buFont typeface="Arial" panose="020B0604020202020204" pitchFamily="34" charset="0"/>
              <a:buChar char="•"/>
            </a:pPr>
            <a:r>
              <a:rPr lang="en-GB" sz="1100" dirty="0">
                <a:solidFill>
                  <a:schemeClr val="bg1"/>
                </a:solidFill>
                <a:latin typeface="Arial" panose="020B0604020202020204" pitchFamily="34" charset="0"/>
                <a:cs typeface="Arial" panose="020B0604020202020204" pitchFamily="34" charset="0"/>
              </a:rPr>
              <a:t>Bubble wrap</a:t>
            </a:r>
          </a:p>
          <a:p>
            <a:pPr marL="171450" indent="-171450">
              <a:lnSpc>
                <a:spcPct val="150000"/>
              </a:lnSpc>
              <a:buFont typeface="Arial" panose="020B0604020202020204" pitchFamily="34" charset="0"/>
              <a:buChar char="•"/>
            </a:pPr>
            <a:r>
              <a:rPr lang="en-GB" sz="1100" dirty="0">
                <a:solidFill>
                  <a:schemeClr val="bg1"/>
                </a:solidFill>
                <a:latin typeface="Arial" panose="020B0604020202020204" pitchFamily="34" charset="0"/>
                <a:cs typeface="Arial" panose="020B0604020202020204" pitchFamily="34" charset="0"/>
              </a:rPr>
              <a:t>Ceramics</a:t>
            </a:r>
          </a:p>
          <a:p>
            <a:pPr marL="171450" indent="-171450">
              <a:lnSpc>
                <a:spcPct val="150000"/>
              </a:lnSpc>
              <a:buFont typeface="Arial" panose="020B0604020202020204" pitchFamily="34" charset="0"/>
              <a:buChar char="•"/>
            </a:pPr>
            <a:r>
              <a:rPr lang="en-GB" sz="1100" dirty="0">
                <a:solidFill>
                  <a:schemeClr val="bg1"/>
                </a:solidFill>
                <a:latin typeface="Arial" panose="020B0604020202020204" pitchFamily="34" charset="0"/>
                <a:cs typeface="Arial" panose="020B0604020202020204" pitchFamily="34" charset="0"/>
              </a:rPr>
              <a:t>Laminated paper</a:t>
            </a:r>
          </a:p>
          <a:p>
            <a:pPr marL="171450" indent="-171450">
              <a:lnSpc>
                <a:spcPct val="150000"/>
              </a:lnSpc>
              <a:buFont typeface="Arial" panose="020B0604020202020204" pitchFamily="34" charset="0"/>
              <a:buChar char="•"/>
            </a:pPr>
            <a:r>
              <a:rPr lang="en-GB" sz="1100" dirty="0">
                <a:solidFill>
                  <a:schemeClr val="bg1"/>
                </a:solidFill>
                <a:latin typeface="Arial" panose="020B0604020202020204" pitchFamily="34" charset="0"/>
                <a:cs typeface="Arial" panose="020B0604020202020204" pitchFamily="34" charset="0"/>
              </a:rPr>
              <a:t>Wood</a:t>
            </a:r>
          </a:p>
          <a:p>
            <a:pPr marL="171450" indent="-171450">
              <a:lnSpc>
                <a:spcPct val="150000"/>
              </a:lnSpc>
              <a:buFont typeface="Arial" panose="020B0604020202020204" pitchFamily="34" charset="0"/>
              <a:buChar char="•"/>
            </a:pPr>
            <a:r>
              <a:rPr lang="en-GB" sz="1100" dirty="0">
                <a:solidFill>
                  <a:schemeClr val="bg1"/>
                </a:solidFill>
                <a:latin typeface="Arial" panose="020B0604020202020204" pitchFamily="34" charset="0"/>
                <a:cs typeface="Arial" panose="020B0604020202020204" pitchFamily="34" charset="0"/>
              </a:rPr>
              <a:t>Mirrors</a:t>
            </a:r>
          </a:p>
          <a:p>
            <a:pPr marL="171450" indent="-171450">
              <a:lnSpc>
                <a:spcPct val="150000"/>
              </a:lnSpc>
              <a:buFont typeface="Arial" panose="020B0604020202020204" pitchFamily="34" charset="0"/>
              <a:buChar char="•"/>
            </a:pPr>
            <a:r>
              <a:rPr lang="en-GB" sz="1100" dirty="0">
                <a:solidFill>
                  <a:schemeClr val="bg1"/>
                </a:solidFill>
                <a:latin typeface="Arial" panose="020B0604020202020204" pitchFamily="34" charset="0"/>
                <a:cs typeface="Arial" panose="020B0604020202020204" pitchFamily="34" charset="0"/>
              </a:rPr>
              <a:t>Shiny wrapping paper, foil paper or glittery paper</a:t>
            </a:r>
          </a:p>
          <a:p>
            <a:pPr marL="171450" indent="-171450">
              <a:lnSpc>
                <a:spcPct val="150000"/>
              </a:lnSpc>
              <a:buFont typeface="Arial" panose="020B0604020202020204" pitchFamily="34" charset="0"/>
              <a:buChar char="•"/>
            </a:pPr>
            <a:r>
              <a:rPr lang="en-GB" sz="1100" dirty="0">
                <a:solidFill>
                  <a:schemeClr val="bg1"/>
                </a:solidFill>
                <a:latin typeface="Arial" panose="020B0604020202020204" pitchFamily="34" charset="0"/>
                <a:cs typeface="Arial" panose="020B0604020202020204" pitchFamily="34" charset="0"/>
              </a:rPr>
              <a:t>Paper with metallic, glitter or velvet on it</a:t>
            </a:r>
          </a:p>
          <a:p>
            <a:pPr marL="171450" indent="-171450">
              <a:lnSpc>
                <a:spcPct val="150000"/>
              </a:lnSpc>
              <a:buFont typeface="Arial" panose="020B0604020202020204" pitchFamily="34" charset="0"/>
              <a:buChar char="•"/>
            </a:pPr>
            <a:r>
              <a:rPr lang="en-GB" sz="1100" dirty="0">
                <a:solidFill>
                  <a:schemeClr val="bg1"/>
                </a:solidFill>
                <a:latin typeface="Arial" panose="020B0604020202020204" pitchFamily="34" charset="0"/>
                <a:cs typeface="Arial" panose="020B0604020202020204" pitchFamily="34" charset="0"/>
              </a:rPr>
              <a:t>Toxic containers (items that could usually be recycled, like metal cans, can’t be recycled if they were used to hold toxic materials, such as paint)</a:t>
            </a:r>
          </a:p>
          <a:p>
            <a:pPr marL="171450" indent="-171450">
              <a:lnSpc>
                <a:spcPct val="150000"/>
              </a:lnSpc>
              <a:buFont typeface="Arial" panose="020B0604020202020204" pitchFamily="34" charset="0"/>
              <a:buChar char="•"/>
            </a:pPr>
            <a:endParaRPr lang="en-GB" sz="1100" dirty="0">
              <a:solidFill>
                <a:schemeClr val="bg1"/>
              </a:solidFill>
              <a:latin typeface="Arial" panose="020B0604020202020204" pitchFamily="34" charset="0"/>
              <a:cs typeface="Arial" panose="020B0604020202020204" pitchFamily="34" charset="0"/>
            </a:endParaRPr>
          </a:p>
          <a:p>
            <a:pPr marL="171450" indent="-171450">
              <a:lnSpc>
                <a:spcPct val="150000"/>
              </a:lnSpc>
              <a:buFont typeface="Arial" panose="020B0604020202020204" pitchFamily="34" charset="0"/>
              <a:buChar char="•"/>
            </a:pPr>
            <a:endParaRPr lang="en-GB" sz="1100" dirty="0">
              <a:solidFill>
                <a:schemeClr val="bg1"/>
              </a:solidFill>
              <a:latin typeface="Arial" panose="020B0604020202020204" pitchFamily="34" charset="0"/>
              <a:cs typeface="Arial" panose="020B0604020202020204" pitchFamily="34" charset="0"/>
            </a:endParaRPr>
          </a:p>
          <a:p>
            <a:pPr marL="171450" indent="-171450">
              <a:lnSpc>
                <a:spcPct val="150000"/>
              </a:lnSpc>
              <a:buFont typeface="Arial" panose="020B0604020202020204" pitchFamily="34" charset="0"/>
              <a:buChar char="•"/>
            </a:pPr>
            <a:endParaRPr lang="en-GB" sz="1100" dirty="0">
              <a:solidFill>
                <a:schemeClr val="bg1"/>
              </a:solidFill>
              <a:latin typeface="Arial" panose="020B0604020202020204" pitchFamily="34" charset="0"/>
              <a:cs typeface="Arial" panose="020B0604020202020204" pitchFamily="34" charset="0"/>
            </a:endParaRPr>
          </a:p>
          <a:p>
            <a:pPr marL="171450" indent="-171450">
              <a:lnSpc>
                <a:spcPct val="150000"/>
              </a:lnSpc>
              <a:buFont typeface="Arial" panose="020B0604020202020204" pitchFamily="34" charset="0"/>
              <a:buChar char="•"/>
            </a:pPr>
            <a:r>
              <a:rPr lang="en-GB" sz="1100" dirty="0">
                <a:solidFill>
                  <a:schemeClr val="bg1"/>
                </a:solidFill>
                <a:latin typeface="Arial" panose="020B0604020202020204" pitchFamily="34" charset="0"/>
                <a:cs typeface="Arial" panose="020B0604020202020204" pitchFamily="34" charset="0"/>
              </a:rPr>
              <a:t>Greasy containers (like toxic containers, recyclable items that have grease on them usually aren’t recyclable)</a:t>
            </a:r>
          </a:p>
          <a:p>
            <a:pPr marL="171450" indent="-171450">
              <a:lnSpc>
                <a:spcPct val="150000"/>
              </a:lnSpc>
              <a:buFont typeface="Arial" panose="020B0604020202020204" pitchFamily="34" charset="0"/>
              <a:buChar char="•"/>
            </a:pPr>
            <a:r>
              <a:rPr lang="en-GB" sz="1100" dirty="0">
                <a:solidFill>
                  <a:schemeClr val="bg1"/>
                </a:solidFill>
                <a:latin typeface="Arial" panose="020B0604020202020204" pitchFamily="34" charset="0"/>
                <a:cs typeface="Arial" panose="020B0604020202020204" pitchFamily="34" charset="0"/>
              </a:rPr>
              <a:t>Stickers</a:t>
            </a:r>
          </a:p>
          <a:p>
            <a:pPr marL="171450" indent="-171450">
              <a:lnSpc>
                <a:spcPct val="150000"/>
              </a:lnSpc>
              <a:buFont typeface="Arial" panose="020B0604020202020204" pitchFamily="34" charset="0"/>
              <a:buChar char="•"/>
            </a:pPr>
            <a:r>
              <a:rPr lang="en-GB" sz="1100" dirty="0">
                <a:solidFill>
                  <a:schemeClr val="bg1"/>
                </a:solidFill>
                <a:latin typeface="Arial" panose="020B0604020202020204" pitchFamily="34" charset="0"/>
                <a:cs typeface="Arial" panose="020B0604020202020204" pitchFamily="34" charset="0"/>
              </a:rPr>
              <a:t>Sellotape </a:t>
            </a:r>
          </a:p>
          <a:p>
            <a:pPr marL="171450" indent="-171450">
              <a:lnSpc>
                <a:spcPct val="150000"/>
              </a:lnSpc>
              <a:buFont typeface="Arial" panose="020B0604020202020204" pitchFamily="34" charset="0"/>
              <a:buChar char="•"/>
            </a:pPr>
            <a:r>
              <a:rPr lang="en-GB" sz="1100" dirty="0">
                <a:solidFill>
                  <a:schemeClr val="bg1"/>
                </a:solidFill>
                <a:latin typeface="Arial" panose="020B0604020202020204" pitchFamily="34" charset="0"/>
                <a:cs typeface="Arial" panose="020B0604020202020204" pitchFamily="34" charset="0"/>
              </a:rPr>
              <a:t>Plastic toys</a:t>
            </a:r>
          </a:p>
          <a:p>
            <a:pPr marL="171450" indent="-171450">
              <a:lnSpc>
                <a:spcPct val="150000"/>
              </a:lnSpc>
              <a:buFont typeface="Arial" panose="020B0604020202020204" pitchFamily="34" charset="0"/>
              <a:buChar char="•"/>
            </a:pPr>
            <a:r>
              <a:rPr lang="en-GB" sz="1100" dirty="0">
                <a:solidFill>
                  <a:schemeClr val="bg1"/>
                </a:solidFill>
                <a:latin typeface="Arial" panose="020B0604020202020204" pitchFamily="34" charset="0"/>
                <a:cs typeface="Arial" panose="020B0604020202020204" pitchFamily="34" charset="0"/>
              </a:rPr>
              <a:t>Nappies</a:t>
            </a:r>
          </a:p>
          <a:p>
            <a:pPr marL="171450" indent="-171450">
              <a:lnSpc>
                <a:spcPct val="150000"/>
              </a:lnSpc>
              <a:buFont typeface="Arial" panose="020B0604020202020204" pitchFamily="34" charset="0"/>
              <a:buChar char="•"/>
            </a:pPr>
            <a:r>
              <a:rPr lang="en-GB" sz="1100" dirty="0">
                <a:solidFill>
                  <a:schemeClr val="bg1"/>
                </a:solidFill>
                <a:latin typeface="Arial" panose="020B0604020202020204" pitchFamily="34" charset="0"/>
                <a:cs typeface="Arial" panose="020B0604020202020204" pitchFamily="34" charset="0"/>
              </a:rPr>
              <a:t>Pet food pouches</a:t>
            </a:r>
          </a:p>
          <a:p>
            <a:pPr marL="171450" indent="-171450">
              <a:lnSpc>
                <a:spcPct val="150000"/>
              </a:lnSpc>
              <a:buFont typeface="Arial" panose="020B0604020202020204" pitchFamily="34" charset="0"/>
              <a:buChar char="•"/>
            </a:pPr>
            <a:r>
              <a:rPr lang="en-GB" sz="1100" dirty="0">
                <a:solidFill>
                  <a:schemeClr val="bg1"/>
                </a:solidFill>
                <a:latin typeface="Arial" panose="020B0604020202020204" pitchFamily="34" charset="0"/>
                <a:cs typeface="Arial" panose="020B0604020202020204" pitchFamily="34" charset="0"/>
              </a:rPr>
              <a:t>Cat litter</a:t>
            </a:r>
          </a:p>
          <a:p>
            <a:pPr marL="171450" indent="-171450">
              <a:lnSpc>
                <a:spcPct val="150000"/>
              </a:lnSpc>
              <a:buFont typeface="Arial" panose="020B0604020202020204" pitchFamily="34" charset="0"/>
              <a:buChar char="•"/>
            </a:pPr>
            <a:r>
              <a:rPr lang="en-GB" sz="1100" dirty="0">
                <a:solidFill>
                  <a:schemeClr val="bg1"/>
                </a:solidFill>
                <a:latin typeface="Arial" panose="020B0604020202020204" pitchFamily="34" charset="0"/>
                <a:cs typeface="Arial" panose="020B0604020202020204" pitchFamily="34" charset="0"/>
              </a:rPr>
              <a:t>Toothpaste tubes</a:t>
            </a:r>
          </a:p>
          <a:p>
            <a:pPr marL="171450" indent="-171450">
              <a:lnSpc>
                <a:spcPct val="150000"/>
              </a:lnSpc>
              <a:buFont typeface="Arial" panose="020B0604020202020204" pitchFamily="34" charset="0"/>
              <a:buChar char="•"/>
            </a:pPr>
            <a:r>
              <a:rPr lang="en-GB" sz="1100" dirty="0">
                <a:solidFill>
                  <a:schemeClr val="bg1"/>
                </a:solidFill>
                <a:latin typeface="Arial" panose="020B0604020202020204" pitchFamily="34" charset="0"/>
                <a:cs typeface="Arial" panose="020B0604020202020204" pitchFamily="34" charset="0"/>
              </a:rPr>
              <a:t>Cotton wool</a:t>
            </a:r>
          </a:p>
          <a:p>
            <a:pPr marL="171450" indent="-171450">
              <a:lnSpc>
                <a:spcPct val="150000"/>
              </a:lnSpc>
              <a:buFont typeface="Arial" panose="020B0604020202020204" pitchFamily="34" charset="0"/>
              <a:buChar char="•"/>
            </a:pPr>
            <a:r>
              <a:rPr lang="en-GB" sz="1100" dirty="0">
                <a:solidFill>
                  <a:schemeClr val="bg1"/>
                </a:solidFill>
                <a:latin typeface="Arial" panose="020B0604020202020204" pitchFamily="34" charset="0"/>
                <a:cs typeface="Arial" panose="020B0604020202020204" pitchFamily="34" charset="0"/>
              </a:rPr>
              <a:t>Tissues</a:t>
            </a:r>
          </a:p>
          <a:p>
            <a:pPr marL="171450" indent="-171450">
              <a:lnSpc>
                <a:spcPct val="150000"/>
              </a:lnSpc>
              <a:buFont typeface="Arial" panose="020B0604020202020204" pitchFamily="34" charset="0"/>
              <a:buChar char="•"/>
            </a:pPr>
            <a:r>
              <a:rPr lang="en-GB" sz="1100" dirty="0">
                <a:solidFill>
                  <a:schemeClr val="bg1"/>
                </a:solidFill>
                <a:latin typeface="Arial" panose="020B0604020202020204" pitchFamily="34" charset="0"/>
                <a:cs typeface="Arial" panose="020B0604020202020204" pitchFamily="34" charset="0"/>
              </a:rPr>
              <a:t>Bricks </a:t>
            </a:r>
          </a:p>
          <a:p>
            <a:endParaRPr lang="en-US" dirty="0">
              <a:solidFill>
                <a:schemeClr val="bg1"/>
              </a:solidFill>
            </a:endParaRPr>
          </a:p>
        </p:txBody>
      </p:sp>
      <p:sp>
        <p:nvSpPr>
          <p:cNvPr id="19" name="TextBox 18">
            <a:extLst>
              <a:ext uri="{FF2B5EF4-FFF2-40B4-BE49-F238E27FC236}">
                <a16:creationId xmlns:a16="http://schemas.microsoft.com/office/drawing/2014/main" id="{BE9F0303-C365-0F4A-881D-8C4DAD87205E}"/>
              </a:ext>
            </a:extLst>
          </p:cNvPr>
          <p:cNvSpPr txBox="1"/>
          <p:nvPr/>
        </p:nvSpPr>
        <p:spPr>
          <a:xfrm>
            <a:off x="1107440" y="1595120"/>
            <a:ext cx="2682240" cy="323165"/>
          </a:xfrm>
          <a:prstGeom prst="rect">
            <a:avLst/>
          </a:prstGeom>
          <a:noFill/>
        </p:spPr>
        <p:txBody>
          <a:bodyPr wrap="square" rtlCol="0">
            <a:spAutoFit/>
          </a:bodyPr>
          <a:lstStyle/>
          <a:p>
            <a:r>
              <a:rPr lang="en-GB" sz="1500" b="1" dirty="0">
                <a:solidFill>
                  <a:schemeClr val="bg1"/>
                </a:solidFill>
                <a:latin typeface="Arial" panose="020B0604020202020204" pitchFamily="34" charset="0"/>
                <a:cs typeface="Arial" panose="020B0604020202020204" pitchFamily="34" charset="0"/>
              </a:rPr>
              <a:t>Not recyclable</a:t>
            </a:r>
            <a:endParaRPr lang="en-US" sz="1500" dirty="0"/>
          </a:p>
        </p:txBody>
      </p:sp>
      <p:sp>
        <p:nvSpPr>
          <p:cNvPr id="20" name="TextBox 19">
            <a:extLst>
              <a:ext uri="{FF2B5EF4-FFF2-40B4-BE49-F238E27FC236}">
                <a16:creationId xmlns:a16="http://schemas.microsoft.com/office/drawing/2014/main" id="{AECBDC67-3223-9E4B-8B04-6F926F398CAE}"/>
              </a:ext>
            </a:extLst>
          </p:cNvPr>
          <p:cNvSpPr txBox="1"/>
          <p:nvPr/>
        </p:nvSpPr>
        <p:spPr>
          <a:xfrm>
            <a:off x="6504176" y="1895624"/>
            <a:ext cx="4478784" cy="1107996"/>
          </a:xfrm>
          <a:prstGeom prst="rect">
            <a:avLst/>
          </a:prstGeom>
          <a:noFill/>
        </p:spPr>
        <p:txBody>
          <a:bodyPr wrap="square" numCol="1" spcCol="432000" rtlCol="0">
            <a:spAutoFit/>
          </a:bodyPr>
          <a:lstStyle/>
          <a:p>
            <a:pPr marL="171450" indent="-171450">
              <a:buFont typeface="Arial" panose="020B0604020202020204" pitchFamily="34" charset="0"/>
              <a:buChar char="•"/>
            </a:pPr>
            <a:r>
              <a:rPr lang="en-GB" sz="1100" dirty="0">
                <a:solidFill>
                  <a:schemeClr val="bg1"/>
                </a:solidFill>
                <a:latin typeface="Arial" panose="020B0604020202020204" pitchFamily="34" charset="0"/>
                <a:cs typeface="Arial" panose="020B0604020202020204" pitchFamily="34" charset="0"/>
              </a:rPr>
              <a:t>Envelopes with plastic windows aren’t always recyclable – so make sure to check if they can be recycled in your area using the Recycling Locator</a:t>
            </a:r>
          </a:p>
          <a:p>
            <a:pPr marL="171450" indent="-171450">
              <a:buFont typeface="Arial" panose="020B0604020202020204" pitchFamily="34" charset="0"/>
              <a:buChar char="•"/>
            </a:pPr>
            <a:endParaRPr lang="en-GB" sz="1100" dirty="0">
              <a:solidFill>
                <a:schemeClr val="bg1"/>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GB" sz="1100" dirty="0">
                <a:solidFill>
                  <a:schemeClr val="bg1"/>
                </a:solidFill>
                <a:latin typeface="Arial" panose="020B0604020202020204" pitchFamily="34" charset="0"/>
                <a:cs typeface="Arial" panose="020B0604020202020204" pitchFamily="34" charset="0"/>
              </a:rPr>
              <a:t>Some wrapping materials aren’t recyclable – use the </a:t>
            </a:r>
            <a:r>
              <a:rPr lang="en-GB" sz="1100" dirty="0">
                <a:solidFill>
                  <a:schemeClr val="bg1"/>
                </a:solidFill>
                <a:latin typeface="Arial" panose="020B0604020202020204" pitchFamily="34" charset="0"/>
                <a:cs typeface="Arial" panose="020B0604020202020204" pitchFamily="34" charset="0"/>
                <a:hlinkClick r:id="rId8">
                  <a:extLst>
                    <a:ext uri="{A12FA001-AC4F-418D-AE19-62706E023703}">
                      <ahyp:hlinkClr xmlns:ahyp="http://schemas.microsoft.com/office/drawing/2018/hyperlinkcolor" val="tx"/>
                    </a:ext>
                  </a:extLst>
                </a:hlinkClick>
              </a:rPr>
              <a:t>scrunch test </a:t>
            </a:r>
            <a:r>
              <a:rPr lang="en-GB" sz="1100" dirty="0">
                <a:solidFill>
                  <a:schemeClr val="bg1"/>
                </a:solidFill>
                <a:latin typeface="Arial" panose="020B0604020202020204" pitchFamily="34" charset="0"/>
                <a:cs typeface="Arial" panose="020B0604020202020204" pitchFamily="34" charset="0"/>
              </a:rPr>
              <a:t>to check</a:t>
            </a:r>
          </a:p>
        </p:txBody>
      </p:sp>
      <p:sp>
        <p:nvSpPr>
          <p:cNvPr id="21" name="TextBox 20">
            <a:extLst>
              <a:ext uri="{FF2B5EF4-FFF2-40B4-BE49-F238E27FC236}">
                <a16:creationId xmlns:a16="http://schemas.microsoft.com/office/drawing/2014/main" id="{2E5140E5-3925-7641-9DC4-238D7FF5A1DA}"/>
              </a:ext>
            </a:extLst>
          </p:cNvPr>
          <p:cNvSpPr txBox="1"/>
          <p:nvPr/>
        </p:nvSpPr>
        <p:spPr>
          <a:xfrm>
            <a:off x="6515224" y="3963536"/>
            <a:ext cx="4599816" cy="2231380"/>
          </a:xfrm>
          <a:prstGeom prst="rect">
            <a:avLst/>
          </a:prstGeom>
          <a:noFill/>
        </p:spPr>
        <p:txBody>
          <a:bodyPr wrap="square" numCol="1" spcCol="432000" rtlCol="0">
            <a:spAutoFit/>
          </a:bodyPr>
          <a:lstStyle/>
          <a:p>
            <a:pPr marL="171450" indent="-171450">
              <a:buFont typeface="Arial" panose="020B0604020202020204" pitchFamily="34" charset="0"/>
              <a:buChar char="•"/>
            </a:pPr>
            <a:r>
              <a:rPr lang="en-GB" sz="1100" dirty="0">
                <a:solidFill>
                  <a:schemeClr val="bg1"/>
                </a:solidFill>
                <a:latin typeface="Arial" panose="020B0604020202020204" pitchFamily="34" charset="0"/>
                <a:cs typeface="Arial" panose="020B0604020202020204" pitchFamily="34" charset="0"/>
              </a:rPr>
              <a:t>Plastic wrapping (sometimes called soft plastic) can often only be recycled at supermarkets. </a:t>
            </a:r>
            <a:r>
              <a:rPr lang="en-US" sz="1100" dirty="0">
                <a:solidFill>
                  <a:schemeClr val="bg1"/>
                </a:solidFill>
                <a:latin typeface="Arial" panose="020B0604020202020204" pitchFamily="34" charset="0"/>
                <a:cs typeface="Arial" panose="020B0604020202020204" pitchFamily="34" charset="0"/>
              </a:rPr>
              <a:t>Check the recycling locator to see if this can be recycled in your local area.</a:t>
            </a:r>
            <a:endParaRPr lang="en-GB" sz="1100" dirty="0">
              <a:solidFill>
                <a:schemeClr val="bg1"/>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endParaRPr lang="en-GB" sz="1100" dirty="0">
              <a:solidFill>
                <a:schemeClr val="bg1"/>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GB" sz="1100" dirty="0">
                <a:solidFill>
                  <a:schemeClr val="bg1"/>
                </a:solidFill>
                <a:latin typeface="Arial" panose="020B0604020202020204" pitchFamily="34" charset="0"/>
                <a:cs typeface="Arial" panose="020B0604020202020204" pitchFamily="34" charset="0"/>
              </a:rPr>
              <a:t>Plastic bags (these can clog up recycling systems and shut down recycling plants for hours! Instead, recycle plastic bags separately – there are usually special bins at supermarkets)</a:t>
            </a:r>
          </a:p>
          <a:p>
            <a:pPr marL="171450" indent="-171450">
              <a:buFont typeface="Arial" panose="020B0604020202020204" pitchFamily="34" charset="0"/>
              <a:buChar char="•"/>
            </a:pPr>
            <a:endParaRPr lang="en-GB" sz="1100" dirty="0">
              <a:solidFill>
                <a:schemeClr val="bg1"/>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GB" sz="1100" dirty="0">
                <a:solidFill>
                  <a:schemeClr val="bg1"/>
                </a:solidFill>
                <a:latin typeface="Arial" panose="020B0604020202020204" pitchFamily="34" charset="0"/>
                <a:cs typeface="Arial" panose="020B0604020202020204" pitchFamily="34" charset="0"/>
              </a:rPr>
              <a:t>Electronic items (these can be recycled, but they usually need to be recycled separately at a recycling centre or special kerbside recycling bins)</a:t>
            </a:r>
          </a:p>
          <a:p>
            <a:endParaRPr lang="en-US" dirty="0">
              <a:solidFill>
                <a:schemeClr val="bg1"/>
              </a:solidFill>
            </a:endParaRPr>
          </a:p>
        </p:txBody>
      </p:sp>
      <p:sp>
        <p:nvSpPr>
          <p:cNvPr id="22" name="TextBox 21">
            <a:extLst>
              <a:ext uri="{FF2B5EF4-FFF2-40B4-BE49-F238E27FC236}">
                <a16:creationId xmlns:a16="http://schemas.microsoft.com/office/drawing/2014/main" id="{DAF48727-25BA-3245-BE52-411729A63191}"/>
              </a:ext>
            </a:extLst>
          </p:cNvPr>
          <p:cNvSpPr txBox="1"/>
          <p:nvPr/>
        </p:nvSpPr>
        <p:spPr>
          <a:xfrm>
            <a:off x="6505952" y="1574800"/>
            <a:ext cx="2682240" cy="323165"/>
          </a:xfrm>
          <a:prstGeom prst="rect">
            <a:avLst/>
          </a:prstGeom>
          <a:noFill/>
        </p:spPr>
        <p:txBody>
          <a:bodyPr wrap="square" rtlCol="0">
            <a:spAutoFit/>
          </a:bodyPr>
          <a:lstStyle/>
          <a:p>
            <a:r>
              <a:rPr lang="en-GB" sz="1500" b="1" dirty="0">
                <a:solidFill>
                  <a:schemeClr val="bg1"/>
                </a:solidFill>
                <a:latin typeface="Arial" panose="020B0604020202020204" pitchFamily="34" charset="0"/>
                <a:cs typeface="Arial" panose="020B0604020202020204" pitchFamily="34" charset="0"/>
              </a:rPr>
              <a:t>Sometimes not recyclable</a:t>
            </a:r>
            <a:endParaRPr lang="en-US" sz="1500" dirty="0"/>
          </a:p>
        </p:txBody>
      </p:sp>
      <p:sp>
        <p:nvSpPr>
          <p:cNvPr id="23" name="TextBox 22">
            <a:extLst>
              <a:ext uri="{FF2B5EF4-FFF2-40B4-BE49-F238E27FC236}">
                <a16:creationId xmlns:a16="http://schemas.microsoft.com/office/drawing/2014/main" id="{C7B682B3-98F4-DE47-81A5-3211F1B72FE1}"/>
              </a:ext>
            </a:extLst>
          </p:cNvPr>
          <p:cNvSpPr txBox="1"/>
          <p:nvPr/>
        </p:nvSpPr>
        <p:spPr>
          <a:xfrm>
            <a:off x="6505952" y="3678168"/>
            <a:ext cx="4436368" cy="338554"/>
          </a:xfrm>
          <a:prstGeom prst="rect">
            <a:avLst/>
          </a:prstGeom>
          <a:no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Only recyclable at special facilities</a:t>
            </a:r>
          </a:p>
        </p:txBody>
      </p:sp>
    </p:spTree>
    <p:extLst>
      <p:ext uri="{BB962C8B-B14F-4D97-AF65-F5344CB8AC3E}">
        <p14:creationId xmlns:p14="http://schemas.microsoft.com/office/powerpoint/2010/main" val="290572051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18250F4D-4F21-274F-8831-375B196D889F}"/>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11" name="Picture 10" descr="A close up of a logo&#10;&#10;Description automatically generated">
            <a:extLst>
              <a:ext uri="{FF2B5EF4-FFF2-40B4-BE49-F238E27FC236}">
                <a16:creationId xmlns:a16="http://schemas.microsoft.com/office/drawing/2014/main" id="{8E312C3D-5306-A14A-9665-19B1AB8D815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152650" y="334010"/>
            <a:ext cx="7886700" cy="1739900"/>
          </a:xfrm>
          <a:prstGeom prst="rect">
            <a:avLst/>
          </a:prstGeom>
        </p:spPr>
      </p:pic>
      <p:pic>
        <p:nvPicPr>
          <p:cNvPr id="29" name="Picture 28">
            <a:extLst>
              <a:ext uri="{FF2B5EF4-FFF2-40B4-BE49-F238E27FC236}">
                <a16:creationId xmlns:a16="http://schemas.microsoft.com/office/drawing/2014/main" id="{A77B0472-D0B0-AC4C-B073-378CDC3D529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252254" y="2655745"/>
            <a:ext cx="1552930" cy="1476912"/>
          </a:xfrm>
          <a:prstGeom prst="rect">
            <a:avLst/>
          </a:prstGeom>
        </p:spPr>
      </p:pic>
      <p:pic>
        <p:nvPicPr>
          <p:cNvPr id="33" name="Picture 32">
            <a:extLst>
              <a:ext uri="{FF2B5EF4-FFF2-40B4-BE49-F238E27FC236}">
                <a16:creationId xmlns:a16="http://schemas.microsoft.com/office/drawing/2014/main" id="{177178F7-F2EF-E147-95E6-59B2E6D323F7}"/>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498644" y="2642526"/>
            <a:ext cx="1598370" cy="1520128"/>
          </a:xfrm>
          <a:prstGeom prst="rect">
            <a:avLst/>
          </a:prstGeom>
        </p:spPr>
      </p:pic>
      <p:pic>
        <p:nvPicPr>
          <p:cNvPr id="35" name="Picture 34">
            <a:extLst>
              <a:ext uri="{FF2B5EF4-FFF2-40B4-BE49-F238E27FC236}">
                <a16:creationId xmlns:a16="http://schemas.microsoft.com/office/drawing/2014/main" id="{A48E8EC0-CAA6-6A47-8ED3-7BF960EFB602}"/>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825755" y="2672522"/>
            <a:ext cx="1517650" cy="1443359"/>
          </a:xfrm>
          <a:prstGeom prst="rect">
            <a:avLst/>
          </a:prstGeom>
        </p:spPr>
      </p:pic>
      <p:sp>
        <p:nvSpPr>
          <p:cNvPr id="2" name="TextBox 1">
            <a:extLst>
              <a:ext uri="{FF2B5EF4-FFF2-40B4-BE49-F238E27FC236}">
                <a16:creationId xmlns:a16="http://schemas.microsoft.com/office/drawing/2014/main" id="{8856DB66-907E-43C9-B1C6-6CABEF3708DA}"/>
              </a:ext>
            </a:extLst>
          </p:cNvPr>
          <p:cNvSpPr txBox="1"/>
          <p:nvPr/>
        </p:nvSpPr>
        <p:spPr>
          <a:xfrm>
            <a:off x="328072" y="4849301"/>
            <a:ext cx="11535856" cy="954107"/>
          </a:xfrm>
          <a:prstGeom prst="rect">
            <a:avLst/>
          </a:prstGeom>
          <a:noFill/>
        </p:spPr>
        <p:txBody>
          <a:bodyPr wrap="square" rtlCol="0">
            <a:spAutoFit/>
          </a:bodyPr>
          <a:lstStyle/>
          <a:p>
            <a:r>
              <a:rPr lang="en-GB" sz="2800" dirty="0">
                <a:latin typeface="Arial" panose="020B0604020202020204" pitchFamily="34" charset="0"/>
                <a:cs typeface="Arial" panose="020B0604020202020204" pitchFamily="34" charset="0"/>
              </a:rPr>
              <a:t>If you see any of these symbols on an item, it means it can be recycled, but you should always check your local area.</a:t>
            </a:r>
          </a:p>
        </p:txBody>
      </p:sp>
    </p:spTree>
    <p:extLst>
      <p:ext uri="{BB962C8B-B14F-4D97-AF65-F5344CB8AC3E}">
        <p14:creationId xmlns:p14="http://schemas.microsoft.com/office/powerpoint/2010/main" val="1865802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5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fade">
                                      <p:cBhvr>
                                        <p:cTn id="12" dur="500"/>
                                        <p:tgtEl>
                                          <p:spTgt spid="3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fade">
                                      <p:cBhvr>
                                        <p:cTn id="17" dur="500"/>
                                        <p:tgtEl>
                                          <p:spTgt spid="29"/>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175811B-8D84-8B48-AB44-8F23976D40ED}"/>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8" name="object 2">
            <a:extLst>
              <a:ext uri="{FF2B5EF4-FFF2-40B4-BE49-F238E27FC236}">
                <a16:creationId xmlns:a16="http://schemas.microsoft.com/office/drawing/2014/main" id="{1E0B22F0-86CF-3842-8146-97ED92FD9525}"/>
              </a:ext>
            </a:extLst>
          </p:cNvPr>
          <p:cNvSpPr/>
          <p:nvPr/>
        </p:nvSpPr>
        <p:spPr>
          <a:xfrm>
            <a:off x="2681869" y="2005634"/>
            <a:ext cx="6780735" cy="3894340"/>
          </a:xfrm>
          <a:prstGeom prst="rect">
            <a:avLst/>
          </a:prstGeom>
          <a:blipFill>
            <a:blip r:embed="rId4"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9" name="object 3">
            <a:extLst>
              <a:ext uri="{FF2B5EF4-FFF2-40B4-BE49-F238E27FC236}">
                <a16:creationId xmlns:a16="http://schemas.microsoft.com/office/drawing/2014/main" id="{C1E4973F-F2C7-3A4D-9FDC-1BC43E56F41F}"/>
              </a:ext>
            </a:extLst>
          </p:cNvPr>
          <p:cNvSpPr/>
          <p:nvPr/>
        </p:nvSpPr>
        <p:spPr>
          <a:xfrm>
            <a:off x="2681867" y="2005627"/>
            <a:ext cx="6781165" cy="3894454"/>
          </a:xfrm>
          <a:custGeom>
            <a:avLst/>
            <a:gdLst/>
            <a:ahLst/>
            <a:cxnLst/>
            <a:rect l="l" t="t" r="r" b="b"/>
            <a:pathLst>
              <a:path w="6781165" h="3894454">
                <a:moveTo>
                  <a:pt x="3952213" y="6350"/>
                </a:moveTo>
                <a:lnTo>
                  <a:pt x="468133" y="78346"/>
                </a:lnTo>
                <a:lnTo>
                  <a:pt x="276574" y="115471"/>
                </a:lnTo>
                <a:lnTo>
                  <a:pt x="170908" y="172847"/>
                </a:lnTo>
                <a:lnTo>
                  <a:pt x="113506" y="290972"/>
                </a:lnTo>
                <a:lnTo>
                  <a:pt x="66737" y="510349"/>
                </a:lnTo>
                <a:lnTo>
                  <a:pt x="57850" y="565745"/>
                </a:lnTo>
                <a:lnTo>
                  <a:pt x="51638" y="613927"/>
                </a:lnTo>
                <a:lnTo>
                  <a:pt x="45323" y="670480"/>
                </a:lnTo>
                <a:lnTo>
                  <a:pt x="39013" y="734861"/>
                </a:lnTo>
                <a:lnTo>
                  <a:pt x="32816" y="806529"/>
                </a:lnTo>
                <a:lnTo>
                  <a:pt x="29794" y="844927"/>
                </a:lnTo>
                <a:lnTo>
                  <a:pt x="26840" y="884944"/>
                </a:lnTo>
                <a:lnTo>
                  <a:pt x="23969" y="926512"/>
                </a:lnTo>
                <a:lnTo>
                  <a:pt x="21195" y="969563"/>
                </a:lnTo>
                <a:lnTo>
                  <a:pt x="18529" y="1014031"/>
                </a:lnTo>
                <a:lnTo>
                  <a:pt x="15987" y="1059847"/>
                </a:lnTo>
                <a:lnTo>
                  <a:pt x="13581" y="1106943"/>
                </a:lnTo>
                <a:lnTo>
                  <a:pt x="11325" y="1155252"/>
                </a:lnTo>
                <a:lnTo>
                  <a:pt x="9233" y="1204706"/>
                </a:lnTo>
                <a:lnTo>
                  <a:pt x="7318" y="1255239"/>
                </a:lnTo>
                <a:lnTo>
                  <a:pt x="5594" y="1306781"/>
                </a:lnTo>
                <a:lnTo>
                  <a:pt x="4074" y="1359265"/>
                </a:lnTo>
                <a:lnTo>
                  <a:pt x="2771" y="1412624"/>
                </a:lnTo>
                <a:lnTo>
                  <a:pt x="1700" y="1466790"/>
                </a:lnTo>
                <a:lnTo>
                  <a:pt x="874" y="1521695"/>
                </a:lnTo>
                <a:lnTo>
                  <a:pt x="306" y="1577272"/>
                </a:lnTo>
                <a:lnTo>
                  <a:pt x="10" y="1633453"/>
                </a:lnTo>
                <a:lnTo>
                  <a:pt x="0" y="1690170"/>
                </a:lnTo>
                <a:lnTo>
                  <a:pt x="288" y="1747356"/>
                </a:lnTo>
                <a:lnTo>
                  <a:pt x="889" y="1804943"/>
                </a:lnTo>
                <a:lnTo>
                  <a:pt x="1815" y="1862864"/>
                </a:lnTo>
                <a:lnTo>
                  <a:pt x="3082" y="1921050"/>
                </a:lnTo>
                <a:lnTo>
                  <a:pt x="4701" y="1979434"/>
                </a:lnTo>
                <a:lnTo>
                  <a:pt x="6687" y="2037949"/>
                </a:lnTo>
                <a:lnTo>
                  <a:pt x="9053" y="2096526"/>
                </a:lnTo>
                <a:lnTo>
                  <a:pt x="11813" y="2155099"/>
                </a:lnTo>
                <a:lnTo>
                  <a:pt x="14979" y="2213598"/>
                </a:lnTo>
                <a:lnTo>
                  <a:pt x="18567" y="2271958"/>
                </a:lnTo>
                <a:lnTo>
                  <a:pt x="22589" y="2330110"/>
                </a:lnTo>
                <a:lnTo>
                  <a:pt x="27058" y="2387986"/>
                </a:lnTo>
                <a:lnTo>
                  <a:pt x="31989" y="2445519"/>
                </a:lnTo>
                <a:lnTo>
                  <a:pt x="37395" y="2502641"/>
                </a:lnTo>
                <a:lnTo>
                  <a:pt x="43289" y="2559285"/>
                </a:lnTo>
                <a:lnTo>
                  <a:pt x="49685" y="2615382"/>
                </a:lnTo>
                <a:lnTo>
                  <a:pt x="56597" y="2670866"/>
                </a:lnTo>
                <a:lnTo>
                  <a:pt x="64037" y="2725668"/>
                </a:lnTo>
                <a:lnTo>
                  <a:pt x="72020" y="2779721"/>
                </a:lnTo>
                <a:lnTo>
                  <a:pt x="80559" y="2832957"/>
                </a:lnTo>
                <a:lnTo>
                  <a:pt x="89668" y="2885308"/>
                </a:lnTo>
                <a:lnTo>
                  <a:pt x="99360" y="2936708"/>
                </a:lnTo>
                <a:lnTo>
                  <a:pt x="109648" y="2987088"/>
                </a:lnTo>
                <a:lnTo>
                  <a:pt x="120546" y="3036380"/>
                </a:lnTo>
                <a:lnTo>
                  <a:pt x="132068" y="3084517"/>
                </a:lnTo>
                <a:lnTo>
                  <a:pt x="144228" y="3131432"/>
                </a:lnTo>
                <a:lnTo>
                  <a:pt x="157038" y="3177056"/>
                </a:lnTo>
                <a:lnTo>
                  <a:pt x="170512" y="3221322"/>
                </a:lnTo>
                <a:lnTo>
                  <a:pt x="184664" y="3264162"/>
                </a:lnTo>
                <a:lnTo>
                  <a:pt x="199508" y="3305509"/>
                </a:lnTo>
                <a:lnTo>
                  <a:pt x="215056" y="3345295"/>
                </a:lnTo>
                <a:lnTo>
                  <a:pt x="231323" y="3383452"/>
                </a:lnTo>
                <a:lnTo>
                  <a:pt x="248322" y="3419912"/>
                </a:lnTo>
                <a:lnTo>
                  <a:pt x="266066" y="3454609"/>
                </a:lnTo>
                <a:lnTo>
                  <a:pt x="303845" y="3518440"/>
                </a:lnTo>
                <a:lnTo>
                  <a:pt x="344768" y="3574403"/>
                </a:lnTo>
                <a:lnTo>
                  <a:pt x="388944" y="3621956"/>
                </a:lnTo>
                <a:lnTo>
                  <a:pt x="436481" y="3660559"/>
                </a:lnTo>
                <a:lnTo>
                  <a:pt x="487487" y="3689670"/>
                </a:lnTo>
                <a:lnTo>
                  <a:pt x="542069" y="3708748"/>
                </a:lnTo>
                <a:lnTo>
                  <a:pt x="1149265" y="3788043"/>
                </a:lnTo>
                <a:lnTo>
                  <a:pt x="1702481" y="3844855"/>
                </a:lnTo>
                <a:lnTo>
                  <a:pt x="2117322" y="3881416"/>
                </a:lnTo>
                <a:lnTo>
                  <a:pt x="2280728" y="3894353"/>
                </a:lnTo>
                <a:lnTo>
                  <a:pt x="4962726" y="3813352"/>
                </a:lnTo>
                <a:lnTo>
                  <a:pt x="6474738" y="3570351"/>
                </a:lnTo>
                <a:lnTo>
                  <a:pt x="6631388" y="3286703"/>
                </a:lnTo>
                <a:lnTo>
                  <a:pt x="6715479" y="3089967"/>
                </a:lnTo>
                <a:lnTo>
                  <a:pt x="6755698" y="2888172"/>
                </a:lnTo>
                <a:lnTo>
                  <a:pt x="6780731" y="2589352"/>
                </a:lnTo>
                <a:lnTo>
                  <a:pt x="6764982" y="2009690"/>
                </a:lnTo>
                <a:lnTo>
                  <a:pt x="6695230" y="1225845"/>
                </a:lnTo>
                <a:lnTo>
                  <a:pt x="6618727" y="536502"/>
                </a:lnTo>
                <a:lnTo>
                  <a:pt x="6582726" y="240347"/>
                </a:lnTo>
                <a:lnTo>
                  <a:pt x="6505158" y="101396"/>
                </a:lnTo>
                <a:lnTo>
                  <a:pt x="6387428" y="30043"/>
                </a:lnTo>
                <a:lnTo>
                  <a:pt x="6146850" y="3755"/>
                </a:lnTo>
                <a:lnTo>
                  <a:pt x="5700736" y="0"/>
                </a:lnTo>
                <a:lnTo>
                  <a:pt x="3952213" y="6350"/>
                </a:lnTo>
                <a:close/>
              </a:path>
            </a:pathLst>
          </a:custGeom>
          <a:ln w="12700">
            <a:solidFill>
              <a:srgbClr val="77C043"/>
            </a:solidFill>
          </a:ln>
        </p:spPr>
        <p:txBody>
          <a:bodyPr wrap="square" lIns="0" tIns="0" rIns="0" bIns="0" rtlCol="0"/>
          <a:lstStyle/>
          <a:p>
            <a:endParaRPr/>
          </a:p>
        </p:txBody>
      </p:sp>
      <p:sp>
        <p:nvSpPr>
          <p:cNvPr id="11" name="object 4">
            <a:hlinkClick r:id="" action="ppaction://noaction" highlightClick="1"/>
            <a:extLst>
              <a:ext uri="{FF2B5EF4-FFF2-40B4-BE49-F238E27FC236}">
                <a16:creationId xmlns:a16="http://schemas.microsoft.com/office/drawing/2014/main" id="{1F557F0A-5F62-CD41-923F-8EE95B2FBE41}"/>
              </a:ext>
            </a:extLst>
          </p:cNvPr>
          <p:cNvSpPr/>
          <p:nvPr/>
        </p:nvSpPr>
        <p:spPr>
          <a:xfrm>
            <a:off x="2274290" y="1614754"/>
            <a:ext cx="7644599" cy="5374220"/>
          </a:xfrm>
          <a:prstGeom prst="rect">
            <a:avLst/>
          </a:prstGeom>
          <a:blipFill>
            <a:blip r:embed="rId5" cstate="screen">
              <a:extLst>
                <a:ext uri="{28A0092B-C50C-407E-A947-70E740481C1C}">
                  <a14:useLocalDpi xmlns:a14="http://schemas.microsoft.com/office/drawing/2010/main"/>
                </a:ext>
              </a:extLst>
            </a:blip>
            <a:stretch>
              <a:fillRect/>
            </a:stretch>
          </a:blipFill>
        </p:spPr>
        <p:txBody>
          <a:bodyPr wrap="square" lIns="0" tIns="0" rIns="0" bIns="0" rtlCol="0"/>
          <a:lstStyle/>
          <a:p>
            <a:endParaRPr dirty="0"/>
          </a:p>
        </p:txBody>
      </p:sp>
      <p:pic>
        <p:nvPicPr>
          <p:cNvPr id="15" name="Picture 14">
            <a:hlinkClick r:id="rId6"/>
            <a:extLst>
              <a:ext uri="{FF2B5EF4-FFF2-40B4-BE49-F238E27FC236}">
                <a16:creationId xmlns:a16="http://schemas.microsoft.com/office/drawing/2014/main" id="{9039946F-840B-A549-A068-741B8E44BE25}"/>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5191901" y="3063240"/>
            <a:ext cx="1808198" cy="1774336"/>
          </a:xfrm>
          <a:prstGeom prst="rect">
            <a:avLst/>
          </a:prstGeom>
        </p:spPr>
      </p:pic>
      <p:pic>
        <p:nvPicPr>
          <p:cNvPr id="5" name="Picture 4">
            <a:extLst>
              <a:ext uri="{FF2B5EF4-FFF2-40B4-BE49-F238E27FC236}">
                <a16:creationId xmlns:a16="http://schemas.microsoft.com/office/drawing/2014/main" id="{CE44EF4E-B553-5E4F-B394-1217D869CBF4}"/>
              </a:ext>
            </a:extLst>
          </p:cNvPr>
          <p:cNvPicPr>
            <a:picLocks noChangeAspect="1"/>
          </p:cNvPicPr>
          <p:nvPr/>
        </p:nvPicPr>
        <p:blipFill>
          <a:blip r:embed="rId8"/>
          <a:stretch>
            <a:fillRect/>
          </a:stretch>
        </p:blipFill>
        <p:spPr>
          <a:xfrm>
            <a:off x="3943350" y="656835"/>
            <a:ext cx="4305300" cy="749300"/>
          </a:xfrm>
          <a:prstGeom prst="rect">
            <a:avLst/>
          </a:prstGeom>
        </p:spPr>
      </p:pic>
    </p:spTree>
    <p:extLst>
      <p:ext uri="{BB962C8B-B14F-4D97-AF65-F5344CB8AC3E}">
        <p14:creationId xmlns:p14="http://schemas.microsoft.com/office/powerpoint/2010/main" val="35523529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33F2D88-30AD-A242-A4FD-3F7999831F9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6" name="TextBox 15">
            <a:extLst>
              <a:ext uri="{FF2B5EF4-FFF2-40B4-BE49-F238E27FC236}">
                <a16:creationId xmlns:a16="http://schemas.microsoft.com/office/drawing/2014/main" id="{31117EAE-F77E-894C-BBA0-E098BAC36775}"/>
              </a:ext>
            </a:extLst>
          </p:cNvPr>
          <p:cNvSpPr txBox="1"/>
          <p:nvPr/>
        </p:nvSpPr>
        <p:spPr>
          <a:xfrm>
            <a:off x="2608401" y="4004529"/>
            <a:ext cx="6975198" cy="553998"/>
          </a:xfrm>
          <a:prstGeom prst="rect">
            <a:avLst/>
          </a:prstGeom>
          <a:noFill/>
        </p:spPr>
        <p:txBody>
          <a:bodyPr wrap="square" rtlCol="0">
            <a:spAutoFit/>
          </a:bodyPr>
          <a:lstStyle/>
          <a:p>
            <a:pPr algn="ctr"/>
            <a:r>
              <a:rPr lang="en-GB" sz="1500" b="1" dirty="0">
                <a:latin typeface="Arial" panose="020B0604020202020204" pitchFamily="34" charset="0"/>
                <a:cs typeface="Arial" panose="020B0604020202020204" pitchFamily="34" charset="0"/>
              </a:rPr>
              <a:t>Curriculum links: </a:t>
            </a:r>
            <a:r>
              <a:rPr lang="en-GB" sz="1500" dirty="0">
                <a:latin typeface="Arial" panose="020B0604020202020204" pitchFamily="34" charset="0"/>
                <a:cs typeface="Arial" panose="020B0604020202020204" pitchFamily="34" charset="0"/>
              </a:rPr>
              <a:t>PSHE, Science</a:t>
            </a:r>
          </a:p>
          <a:p>
            <a:pPr algn="ctr"/>
            <a:r>
              <a:rPr lang="en-GB" sz="1500" b="1" dirty="0">
                <a:latin typeface="Arial" panose="020B0604020202020204" pitchFamily="34" charset="0"/>
                <a:cs typeface="Arial" panose="020B0604020202020204" pitchFamily="34" charset="0"/>
              </a:rPr>
              <a:t>Time required: </a:t>
            </a:r>
            <a:r>
              <a:rPr lang="en-GB" sz="1500" dirty="0">
                <a:latin typeface="Arial" panose="020B0604020202020204" pitchFamily="34" charset="0"/>
                <a:cs typeface="Arial" panose="020B0604020202020204" pitchFamily="34" charset="0"/>
              </a:rPr>
              <a:t>30 minutes for core content, plus optional extension activities </a:t>
            </a:r>
          </a:p>
        </p:txBody>
      </p:sp>
    </p:spTree>
    <p:extLst>
      <p:ext uri="{BB962C8B-B14F-4D97-AF65-F5344CB8AC3E}">
        <p14:creationId xmlns:p14="http://schemas.microsoft.com/office/powerpoint/2010/main" val="309510112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C5817F8-A2FE-8448-BB0D-3743EE01AF0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62650863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C3612C6-90D4-314C-9BB2-07CEF927918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Content Placeholder 2">
            <a:extLst>
              <a:ext uri="{FF2B5EF4-FFF2-40B4-BE49-F238E27FC236}">
                <a16:creationId xmlns:a16="http://schemas.microsoft.com/office/drawing/2014/main" id="{B6BF7F30-019D-4B2F-956B-6112C9C58E74}"/>
              </a:ext>
            </a:extLst>
          </p:cNvPr>
          <p:cNvSpPr>
            <a:spLocks noGrp="1"/>
          </p:cNvSpPr>
          <p:nvPr>
            <p:ph idx="1"/>
          </p:nvPr>
        </p:nvSpPr>
        <p:spPr>
          <a:xfrm>
            <a:off x="1621366" y="1651078"/>
            <a:ext cx="9392377" cy="3138524"/>
          </a:xfrm>
        </p:spPr>
        <p:txBody>
          <a:bodyPr>
            <a:normAutofit/>
          </a:bodyPr>
          <a:lstStyle/>
          <a:p>
            <a:pPr marL="0" indent="0">
              <a:buNone/>
            </a:pPr>
            <a:r>
              <a:rPr lang="en-GB" sz="2400" dirty="0">
                <a:latin typeface="Arial" panose="020B0604020202020204" pitchFamily="34" charset="0"/>
                <a:cs typeface="Arial" panose="020B0604020202020204" pitchFamily="34" charset="0"/>
              </a:rPr>
              <a:t>Your mission: Create a poster to help others in your family to recycle </a:t>
            </a:r>
            <a:r>
              <a:rPr lang="en-GB" sz="2400" b="1" dirty="0">
                <a:solidFill>
                  <a:srgbClr val="369236"/>
                </a:solidFill>
                <a:latin typeface="Arial" panose="020B0604020202020204" pitchFamily="34" charset="0"/>
                <a:cs typeface="Arial" panose="020B0604020202020204" pitchFamily="34" charset="0"/>
              </a:rPr>
              <a:t>more</a:t>
            </a:r>
            <a:r>
              <a:rPr lang="en-GB" sz="2400" dirty="0">
                <a:latin typeface="Arial" panose="020B0604020202020204" pitchFamily="34" charset="0"/>
                <a:cs typeface="Arial" panose="020B0604020202020204" pitchFamily="34" charset="0"/>
              </a:rPr>
              <a:t>, and recycle</a:t>
            </a:r>
            <a:r>
              <a:rPr lang="en-GB" sz="2400" dirty="0">
                <a:solidFill>
                  <a:srgbClr val="369236"/>
                </a:solidFill>
                <a:latin typeface="Arial" panose="020B0604020202020204" pitchFamily="34" charset="0"/>
                <a:cs typeface="Arial" panose="020B0604020202020204" pitchFamily="34" charset="0"/>
              </a:rPr>
              <a:t> </a:t>
            </a:r>
            <a:r>
              <a:rPr lang="en-GB" sz="2400" b="1" dirty="0">
                <a:solidFill>
                  <a:srgbClr val="369236"/>
                </a:solidFill>
                <a:latin typeface="Arial" panose="020B0604020202020204" pitchFamily="34" charset="0"/>
                <a:cs typeface="Arial" panose="020B0604020202020204" pitchFamily="34" charset="0"/>
              </a:rPr>
              <a:t>better</a:t>
            </a:r>
            <a:r>
              <a:rPr lang="en-GB" sz="2400" dirty="0">
                <a:latin typeface="Arial" panose="020B0604020202020204" pitchFamily="34" charset="0"/>
                <a:cs typeface="Arial" panose="020B0604020202020204" pitchFamily="34" charset="0"/>
              </a:rPr>
              <a:t>. Your poster must have:</a:t>
            </a:r>
          </a:p>
          <a:p>
            <a:r>
              <a:rPr lang="en-GB" sz="2000" dirty="0">
                <a:latin typeface="Arial" panose="020B0604020202020204" pitchFamily="34" charset="0"/>
                <a:cs typeface="Arial" panose="020B0604020202020204" pitchFamily="34" charset="0"/>
              </a:rPr>
              <a:t>a memorable </a:t>
            </a:r>
            <a:r>
              <a:rPr lang="en-GB" sz="2000" b="1" dirty="0">
                <a:solidFill>
                  <a:srgbClr val="369236"/>
                </a:solidFill>
                <a:latin typeface="Arial" panose="020B0604020202020204" pitchFamily="34" charset="0"/>
                <a:cs typeface="Arial" panose="020B0604020202020204" pitchFamily="34" charset="0"/>
              </a:rPr>
              <a:t>animal character </a:t>
            </a:r>
            <a:r>
              <a:rPr lang="en-GB" sz="2000" dirty="0">
                <a:latin typeface="Arial" panose="020B0604020202020204" pitchFamily="34" charset="0"/>
                <a:cs typeface="Arial" panose="020B0604020202020204" pitchFamily="34" charset="0"/>
              </a:rPr>
              <a:t>(this can be any animal, from the sea, land, or sky!) who is passionate about recycling</a:t>
            </a:r>
          </a:p>
          <a:p>
            <a:r>
              <a:rPr lang="en-GB" sz="2000" dirty="0">
                <a:latin typeface="Arial" panose="020B0604020202020204" pitchFamily="34" charset="0"/>
                <a:cs typeface="Arial" panose="020B0604020202020204" pitchFamily="34" charset="0"/>
              </a:rPr>
              <a:t>an </a:t>
            </a:r>
            <a:r>
              <a:rPr lang="en-GB" sz="2000" b="1" dirty="0">
                <a:solidFill>
                  <a:srgbClr val="369236"/>
                </a:solidFill>
                <a:latin typeface="Arial" panose="020B0604020202020204" pitchFamily="34" charset="0"/>
                <a:cs typeface="Arial" panose="020B0604020202020204" pitchFamily="34" charset="0"/>
              </a:rPr>
              <a:t>inspiring message</a:t>
            </a:r>
            <a:r>
              <a:rPr lang="en-GB" sz="2000" dirty="0">
                <a:latin typeface="Arial" panose="020B0604020202020204" pitchFamily="34" charset="0"/>
                <a:cs typeface="Arial" panose="020B0604020202020204" pitchFamily="34" charset="0"/>
              </a:rPr>
              <a:t> that will help others recycle more and recycle better </a:t>
            </a:r>
          </a:p>
          <a:p>
            <a:pPr marL="0" indent="0">
              <a:buNone/>
            </a:pPr>
            <a:endParaRPr lang="en-GB" dirty="0"/>
          </a:p>
        </p:txBody>
      </p:sp>
      <p:pic>
        <p:nvPicPr>
          <p:cNvPr id="5" name="Picture 4">
            <a:extLst>
              <a:ext uri="{FF2B5EF4-FFF2-40B4-BE49-F238E27FC236}">
                <a16:creationId xmlns:a16="http://schemas.microsoft.com/office/drawing/2014/main" id="{77F8DCFE-117E-4E9C-B5CD-B6D9871E1DD4}"/>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937" t="54815" r="81042" b="13704"/>
          <a:stretch/>
        </p:blipFill>
        <p:spPr>
          <a:xfrm>
            <a:off x="377656" y="3531610"/>
            <a:ext cx="2197100" cy="2159000"/>
          </a:xfrm>
          <a:prstGeom prst="rect">
            <a:avLst/>
          </a:prstGeom>
        </p:spPr>
      </p:pic>
      <p:pic>
        <p:nvPicPr>
          <p:cNvPr id="6" name="Picture 5">
            <a:extLst>
              <a:ext uri="{FF2B5EF4-FFF2-40B4-BE49-F238E27FC236}">
                <a16:creationId xmlns:a16="http://schemas.microsoft.com/office/drawing/2014/main" id="{7F050BA1-F056-459F-856A-0FA9103AA359}"/>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77421" t="13955" r="1249" b="47098"/>
          <a:stretch/>
        </p:blipFill>
        <p:spPr>
          <a:xfrm>
            <a:off x="9467749" y="3429000"/>
            <a:ext cx="2600505" cy="2671020"/>
          </a:xfrm>
          <a:prstGeom prst="rect">
            <a:avLst/>
          </a:prstGeom>
        </p:spPr>
      </p:pic>
      <p:sp>
        <p:nvSpPr>
          <p:cNvPr id="7" name="Content Placeholder 2">
            <a:extLst>
              <a:ext uri="{FF2B5EF4-FFF2-40B4-BE49-F238E27FC236}">
                <a16:creationId xmlns:a16="http://schemas.microsoft.com/office/drawing/2014/main" id="{3FA5969F-3F59-430B-BB81-02AE16CE6CB7}"/>
              </a:ext>
            </a:extLst>
          </p:cNvPr>
          <p:cNvSpPr txBox="1">
            <a:spLocks/>
          </p:cNvSpPr>
          <p:nvPr/>
        </p:nvSpPr>
        <p:spPr>
          <a:xfrm>
            <a:off x="2884228" y="3671290"/>
            <a:ext cx="6246430" cy="276939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1800" b="1" dirty="0">
                <a:solidFill>
                  <a:srgbClr val="369236"/>
                </a:solidFill>
                <a:latin typeface="Arial" panose="020B0604020202020204" pitchFamily="34" charset="0"/>
                <a:cs typeface="Arial" panose="020B0604020202020204" pitchFamily="34" charset="0"/>
              </a:rPr>
              <a:t>Pupils can use and adapt these messages as they like:</a:t>
            </a:r>
          </a:p>
          <a:p>
            <a:r>
              <a:rPr lang="en-GB" sz="1800" b="1" dirty="0">
                <a:latin typeface="Arial" panose="020B0604020202020204" pitchFamily="34" charset="0"/>
                <a:cs typeface="Arial" panose="020B0604020202020204" pitchFamily="34" charset="0"/>
              </a:rPr>
              <a:t>Recycle plastic bags at the supermarket.</a:t>
            </a:r>
          </a:p>
          <a:p>
            <a:r>
              <a:rPr lang="en-GB" sz="1800" b="1" dirty="0">
                <a:latin typeface="Arial" panose="020B0604020202020204" pitchFamily="34" charset="0"/>
                <a:cs typeface="Arial" panose="020B0604020202020204" pitchFamily="34" charset="0"/>
              </a:rPr>
              <a:t>Don’t forget to recycle items from the bathroom.</a:t>
            </a:r>
          </a:p>
          <a:p>
            <a:r>
              <a:rPr lang="en-GB" sz="1800" b="1" dirty="0">
                <a:latin typeface="Arial" panose="020B0604020202020204" pitchFamily="34" charset="0"/>
                <a:cs typeface="Arial" panose="020B0604020202020204" pitchFamily="34" charset="0"/>
              </a:rPr>
              <a:t>Crush plastic bottles before recycling them.</a:t>
            </a:r>
          </a:p>
          <a:p>
            <a:r>
              <a:rPr lang="en-GB" sz="1800" b="1" dirty="0">
                <a:latin typeface="Arial" panose="020B0604020202020204" pitchFamily="34" charset="0"/>
                <a:cs typeface="Arial" panose="020B0604020202020204" pitchFamily="34" charset="0"/>
              </a:rPr>
              <a:t>Make sure to recycle aluminium foil.</a:t>
            </a:r>
          </a:p>
          <a:p>
            <a:r>
              <a:rPr lang="en-GB" sz="1800" b="1" dirty="0">
                <a:latin typeface="Arial" panose="020B0604020202020204" pitchFamily="34" charset="0"/>
                <a:cs typeface="Arial" panose="020B0604020202020204" pitchFamily="34" charset="0"/>
              </a:rPr>
              <a:t>Use the Recycling Locator to help you recycle better!</a:t>
            </a:r>
          </a:p>
          <a:p>
            <a:pPr marL="0" indent="0">
              <a:buFont typeface="Arial" panose="020B0604020202020204" pitchFamily="34" charset="0"/>
              <a:buNone/>
            </a:pPr>
            <a:endParaRPr lang="en-GB" sz="1800" b="1" dirty="0">
              <a:solidFill>
                <a:srgbClr val="369236"/>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8511160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02308AA-95E9-4142-9E59-B27F0F3DFBD7}"/>
              </a:ext>
            </a:extLst>
          </p:cNvPr>
          <p:cNvSpPr txBox="1"/>
          <p:nvPr/>
        </p:nvSpPr>
        <p:spPr>
          <a:xfrm>
            <a:off x="3148263" y="5325978"/>
            <a:ext cx="2466474" cy="369332"/>
          </a:xfrm>
          <a:prstGeom prst="rect">
            <a:avLst/>
          </a:prstGeom>
          <a:solidFill>
            <a:schemeClr val="bg1"/>
          </a:solidFill>
        </p:spPr>
        <p:txBody>
          <a:bodyPr wrap="square" rtlCol="0">
            <a:spAutoFit/>
          </a:bodyPr>
          <a:lstStyle/>
          <a:p>
            <a:endParaRPr lang="en-GB" dirty="0"/>
          </a:p>
        </p:txBody>
      </p:sp>
      <p:sp>
        <p:nvSpPr>
          <p:cNvPr id="6" name="TextBox 5">
            <a:extLst>
              <a:ext uri="{FF2B5EF4-FFF2-40B4-BE49-F238E27FC236}">
                <a16:creationId xmlns:a16="http://schemas.microsoft.com/office/drawing/2014/main" id="{201A9A04-4DE0-4E6D-A510-71948077C5A9}"/>
              </a:ext>
            </a:extLst>
          </p:cNvPr>
          <p:cNvSpPr txBox="1"/>
          <p:nvPr/>
        </p:nvSpPr>
        <p:spPr>
          <a:xfrm>
            <a:off x="504351" y="4048491"/>
            <a:ext cx="5608722" cy="923056"/>
          </a:xfrm>
          <a:prstGeom prst="rect">
            <a:avLst/>
          </a:prstGeom>
          <a:solidFill>
            <a:schemeClr val="bg1"/>
          </a:solidFill>
        </p:spPr>
        <p:txBody>
          <a:bodyPr wrap="square" rtlCol="0">
            <a:spAutoFit/>
          </a:bodyPr>
          <a:lstStyle/>
          <a:p>
            <a:endParaRPr lang="en-GB" dirty="0"/>
          </a:p>
        </p:txBody>
      </p:sp>
      <p:sp>
        <p:nvSpPr>
          <p:cNvPr id="7" name="TextBox 6">
            <a:extLst>
              <a:ext uri="{FF2B5EF4-FFF2-40B4-BE49-F238E27FC236}">
                <a16:creationId xmlns:a16="http://schemas.microsoft.com/office/drawing/2014/main" id="{691D4140-75F6-4D11-9896-452A2BFCF3B4}"/>
              </a:ext>
            </a:extLst>
          </p:cNvPr>
          <p:cNvSpPr txBox="1"/>
          <p:nvPr/>
        </p:nvSpPr>
        <p:spPr>
          <a:xfrm>
            <a:off x="6468035" y="5233781"/>
            <a:ext cx="5527449" cy="1491871"/>
          </a:xfrm>
          <a:prstGeom prst="rect">
            <a:avLst/>
          </a:prstGeom>
          <a:solidFill>
            <a:schemeClr val="bg1"/>
          </a:solidFill>
        </p:spPr>
        <p:txBody>
          <a:bodyPr wrap="square" rtlCol="0">
            <a:spAutoFit/>
          </a:bodyPr>
          <a:lstStyle/>
          <a:p>
            <a:endParaRPr lang="en-GB" dirty="0"/>
          </a:p>
        </p:txBody>
      </p:sp>
      <p:pic>
        <p:nvPicPr>
          <p:cNvPr id="9" name="Picture 8" descr="A screenshot of a cell phone&#10;&#10;Description automatically generated">
            <a:extLst>
              <a:ext uri="{FF2B5EF4-FFF2-40B4-BE49-F238E27FC236}">
                <a16:creationId xmlns:a16="http://schemas.microsoft.com/office/drawing/2014/main" id="{2A8446DB-D3FA-EE45-BF56-9471CD9DA305}"/>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28583329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DDF62FA7-E50B-BA49-87D7-C252C3FB9CA9}"/>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31009067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47A6A1DB-F51A-EE4B-8B08-CD20E37F92D3}"/>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13" name="TextBox 12">
            <a:extLst>
              <a:ext uri="{FF2B5EF4-FFF2-40B4-BE49-F238E27FC236}">
                <a16:creationId xmlns:a16="http://schemas.microsoft.com/office/drawing/2014/main" id="{3F6F9265-DB25-A948-A40D-2D7EC6F68421}"/>
              </a:ext>
            </a:extLst>
          </p:cNvPr>
          <p:cNvSpPr txBox="1"/>
          <p:nvPr/>
        </p:nvSpPr>
        <p:spPr>
          <a:xfrm>
            <a:off x="2021542" y="1954308"/>
            <a:ext cx="8135470" cy="784830"/>
          </a:xfrm>
          <a:prstGeom prst="rect">
            <a:avLst/>
          </a:prstGeom>
          <a:noFill/>
        </p:spPr>
        <p:txBody>
          <a:bodyPr wrap="square" rtlCol="0">
            <a:spAutoFit/>
          </a:bodyPr>
          <a:lstStyle/>
          <a:p>
            <a:r>
              <a:rPr lang="en-GB" sz="1500" b="1" dirty="0">
                <a:solidFill>
                  <a:srgbClr val="369236"/>
                </a:solidFill>
                <a:latin typeface="Arial" panose="020B0604020202020204" pitchFamily="34" charset="0"/>
                <a:cs typeface="Arial" panose="020B0604020202020204" pitchFamily="34" charset="0"/>
              </a:rPr>
              <a:t>This presentation explores recycling, including why people should recycle, what can be </a:t>
            </a:r>
            <a:br>
              <a:rPr lang="en-GB" sz="1500" b="1" dirty="0">
                <a:solidFill>
                  <a:srgbClr val="369236"/>
                </a:solidFill>
                <a:latin typeface="Arial" panose="020B0604020202020204" pitchFamily="34" charset="0"/>
                <a:cs typeface="Arial" panose="020B0604020202020204" pitchFamily="34" charset="0"/>
              </a:rPr>
            </a:br>
            <a:r>
              <a:rPr lang="en-GB" sz="1500" b="1" dirty="0">
                <a:solidFill>
                  <a:srgbClr val="369236"/>
                </a:solidFill>
                <a:latin typeface="Arial" panose="020B0604020202020204" pitchFamily="34" charset="0"/>
                <a:cs typeface="Arial" panose="020B0604020202020204" pitchFamily="34" charset="0"/>
              </a:rPr>
              <a:t>recycled and proper recycling techniques. It also explores what it means to be an active </a:t>
            </a:r>
            <a:br>
              <a:rPr lang="en-GB" sz="1500" b="1" dirty="0">
                <a:solidFill>
                  <a:srgbClr val="369236"/>
                </a:solidFill>
                <a:latin typeface="Arial" panose="020B0604020202020204" pitchFamily="34" charset="0"/>
                <a:cs typeface="Arial" panose="020B0604020202020204" pitchFamily="34" charset="0"/>
              </a:rPr>
            </a:br>
            <a:r>
              <a:rPr lang="en-GB" sz="1500" b="1" dirty="0">
                <a:solidFill>
                  <a:srgbClr val="369236"/>
                </a:solidFill>
                <a:latin typeface="Arial" panose="020B0604020202020204" pitchFamily="34" charset="0"/>
                <a:cs typeface="Arial" panose="020B0604020202020204" pitchFamily="34" charset="0"/>
              </a:rPr>
              <a:t>citizen and encourages pupils to spread the word about what they have learned.</a:t>
            </a:r>
            <a:endParaRPr lang="en-GB" sz="1500" dirty="0">
              <a:solidFill>
                <a:srgbClr val="369236"/>
              </a:solidFill>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4ABD56F7-9157-FC41-9887-8C0204622555}"/>
              </a:ext>
            </a:extLst>
          </p:cNvPr>
          <p:cNvSpPr txBox="1"/>
          <p:nvPr/>
        </p:nvSpPr>
        <p:spPr>
          <a:xfrm>
            <a:off x="2026023" y="2805954"/>
            <a:ext cx="4025153" cy="2800767"/>
          </a:xfrm>
          <a:prstGeom prst="rect">
            <a:avLst/>
          </a:prstGeom>
          <a:noFill/>
        </p:spPr>
        <p:txBody>
          <a:bodyPr wrap="square" rtlCol="0">
            <a:spAutoFit/>
          </a:bodyPr>
          <a:lstStyle/>
          <a:p>
            <a:r>
              <a:rPr lang="en-GB" sz="1300" b="1" dirty="0">
                <a:solidFill>
                  <a:srgbClr val="369236"/>
                </a:solidFill>
                <a:latin typeface="Arial" panose="020B0604020202020204" pitchFamily="34" charset="0"/>
                <a:cs typeface="Arial" panose="020B0604020202020204" pitchFamily="34" charset="0"/>
              </a:rPr>
              <a:t>Where to use this activity</a:t>
            </a:r>
            <a:endParaRPr lang="en-GB" sz="1300" dirty="0">
              <a:solidFill>
                <a:srgbClr val="369236"/>
              </a:solidFill>
              <a:latin typeface="Arial" panose="020B0604020202020204" pitchFamily="34" charset="0"/>
              <a:cs typeface="Arial" panose="020B0604020202020204" pitchFamily="34" charset="0"/>
            </a:endParaRPr>
          </a:p>
          <a:p>
            <a:r>
              <a:rPr lang="en-GB" sz="1100" dirty="0">
                <a:latin typeface="Arial" panose="020B0604020202020204" pitchFamily="34" charset="0"/>
                <a:cs typeface="Arial" panose="020B0604020202020204" pitchFamily="34" charset="0"/>
              </a:rPr>
              <a:t>This presentation can be used:</a:t>
            </a:r>
          </a:p>
          <a:p>
            <a:pPr marL="171450" indent="-171450">
              <a:buFont typeface="Arial" panose="020B0604020202020204" pitchFamily="34" charset="0"/>
              <a:buChar char="•"/>
            </a:pPr>
            <a:r>
              <a:rPr lang="en-GB" sz="1100" dirty="0">
                <a:latin typeface="Arial" panose="020B0604020202020204" pitchFamily="34" charset="0"/>
                <a:cs typeface="Arial" panose="020B0604020202020204" pitchFamily="34" charset="0"/>
              </a:rPr>
              <a:t>in class</a:t>
            </a:r>
          </a:p>
          <a:p>
            <a:pPr marL="171450" indent="-171450">
              <a:buFont typeface="Arial" panose="020B0604020202020204" pitchFamily="34" charset="0"/>
              <a:buChar char="•"/>
            </a:pPr>
            <a:r>
              <a:rPr lang="en-GB" sz="1100" dirty="0">
                <a:latin typeface="Arial" panose="020B0604020202020204" pitchFamily="34" charset="0"/>
                <a:cs typeface="Arial" panose="020B0604020202020204" pitchFamily="34" charset="0"/>
              </a:rPr>
              <a:t>at after-school clubs</a:t>
            </a:r>
          </a:p>
          <a:p>
            <a:pPr marL="171450" indent="-171450">
              <a:buFont typeface="Arial" panose="020B0604020202020204" pitchFamily="34" charset="0"/>
              <a:buChar char="•"/>
            </a:pPr>
            <a:r>
              <a:rPr lang="en-GB" sz="1100" dirty="0">
                <a:latin typeface="Arial" panose="020B0604020202020204" pitchFamily="34" charset="0"/>
                <a:cs typeface="Arial" panose="020B0604020202020204" pitchFamily="34" charset="0"/>
              </a:rPr>
              <a:t>with an eco committee or school council</a:t>
            </a:r>
          </a:p>
          <a:p>
            <a:pPr marL="171450" indent="-171450">
              <a:buFont typeface="Arial" panose="020B0604020202020204" pitchFamily="34" charset="0"/>
              <a:buChar char="•"/>
            </a:pPr>
            <a:r>
              <a:rPr lang="en-GB" sz="1100" dirty="0">
                <a:latin typeface="Arial" panose="020B0604020202020204" pitchFamily="34" charset="0"/>
                <a:cs typeface="Arial" panose="020B0604020202020204" pitchFamily="34" charset="0"/>
              </a:rPr>
              <a:t>in an out-of-school club.</a:t>
            </a:r>
          </a:p>
          <a:p>
            <a:br>
              <a:rPr lang="en-GB" sz="1100" dirty="0">
                <a:solidFill>
                  <a:srgbClr val="369236"/>
                </a:solidFill>
                <a:latin typeface="Arial" panose="020B0604020202020204" pitchFamily="34" charset="0"/>
                <a:cs typeface="Arial" panose="020B0604020202020204" pitchFamily="34" charset="0"/>
              </a:rPr>
            </a:br>
            <a:r>
              <a:rPr lang="en-GB" sz="1300" b="1" dirty="0">
                <a:solidFill>
                  <a:srgbClr val="369236"/>
                </a:solidFill>
                <a:latin typeface="Arial" panose="020B0604020202020204" pitchFamily="34" charset="0"/>
                <a:cs typeface="Arial" panose="020B0604020202020204" pitchFamily="34" charset="0"/>
              </a:rPr>
              <a:t>How to use this presentation</a:t>
            </a:r>
            <a:endParaRPr lang="en-GB" sz="1300" dirty="0">
              <a:solidFill>
                <a:srgbClr val="369236"/>
              </a:solidFill>
              <a:latin typeface="Arial" panose="020B0604020202020204" pitchFamily="34" charset="0"/>
              <a:cs typeface="Arial" panose="020B0604020202020204" pitchFamily="34" charset="0"/>
            </a:endParaRPr>
          </a:p>
          <a:p>
            <a:r>
              <a:rPr lang="en-GB" sz="1100" dirty="0">
                <a:latin typeface="Arial" panose="020B0604020202020204" pitchFamily="34" charset="0"/>
                <a:cs typeface="Arial" panose="020B0604020202020204" pitchFamily="34" charset="0"/>
              </a:rPr>
              <a:t>The teachers’ notes slides at the start of this presentation, including this slide, are hidden so that they won’t appear in presentation mode. </a:t>
            </a:r>
          </a:p>
          <a:p>
            <a:endParaRPr lang="en-GB" sz="1100" dirty="0">
              <a:latin typeface="Arial" panose="020B0604020202020204" pitchFamily="34" charset="0"/>
              <a:cs typeface="Arial" panose="020B0604020202020204" pitchFamily="34" charset="0"/>
            </a:endParaRPr>
          </a:p>
          <a:p>
            <a:r>
              <a:rPr lang="en-GB" sz="1100" dirty="0">
                <a:latin typeface="Arial" panose="020B0604020202020204" pitchFamily="34" charset="0"/>
                <a:cs typeface="Arial" panose="020B0604020202020204" pitchFamily="34" charset="0"/>
              </a:rPr>
              <a:t>There is additional information for teachers in the slide notes for each of the pupil slides (6-27).</a:t>
            </a:r>
          </a:p>
          <a:p>
            <a:endParaRPr lang="en-US" dirty="0"/>
          </a:p>
        </p:txBody>
      </p:sp>
      <p:sp>
        <p:nvSpPr>
          <p:cNvPr id="15" name="TextBox 14">
            <a:extLst>
              <a:ext uri="{FF2B5EF4-FFF2-40B4-BE49-F238E27FC236}">
                <a16:creationId xmlns:a16="http://schemas.microsoft.com/office/drawing/2014/main" id="{63225498-5763-6741-B236-C4D368FC3520}"/>
              </a:ext>
            </a:extLst>
          </p:cNvPr>
          <p:cNvSpPr txBox="1"/>
          <p:nvPr/>
        </p:nvSpPr>
        <p:spPr>
          <a:xfrm>
            <a:off x="6112478" y="2805954"/>
            <a:ext cx="3990746" cy="2739211"/>
          </a:xfrm>
          <a:prstGeom prst="rect">
            <a:avLst/>
          </a:prstGeom>
          <a:noFill/>
        </p:spPr>
        <p:txBody>
          <a:bodyPr wrap="square" rtlCol="0">
            <a:spAutoFit/>
          </a:bodyPr>
          <a:lstStyle/>
          <a:p>
            <a:r>
              <a:rPr lang="en-GB" sz="1100" b="1" dirty="0">
                <a:solidFill>
                  <a:srgbClr val="369236"/>
                </a:solidFill>
                <a:latin typeface="Arial" panose="020B0604020202020204" pitchFamily="34" charset="0"/>
                <a:cs typeface="Arial" panose="020B0604020202020204" pitchFamily="34" charset="0"/>
              </a:rPr>
              <a:t>Preparation</a:t>
            </a:r>
            <a:endParaRPr lang="en-GB" sz="1100" dirty="0">
              <a:solidFill>
                <a:srgbClr val="369236"/>
              </a:solidFill>
              <a:latin typeface="Arial" panose="020B0604020202020204" pitchFamily="34" charset="0"/>
              <a:cs typeface="Arial" panose="020B0604020202020204" pitchFamily="34" charset="0"/>
            </a:endParaRPr>
          </a:p>
          <a:p>
            <a:r>
              <a:rPr lang="en-GB" sz="1100" b="1" i="1" dirty="0">
                <a:latin typeface="Arial" panose="020B0604020202020204" pitchFamily="34" charset="0"/>
                <a:cs typeface="Arial" panose="020B0604020202020204" pitchFamily="34" charset="0"/>
              </a:rPr>
              <a:t>Optional:</a:t>
            </a:r>
            <a:r>
              <a:rPr lang="en-GB" sz="1100" dirty="0">
                <a:latin typeface="Arial" panose="020B0604020202020204" pitchFamily="34" charset="0"/>
                <a:cs typeface="Arial" panose="020B0604020202020204" pitchFamily="34" charset="0"/>
              </a:rPr>
              <a:t> Ask students to bring in a range of recyclable materials.</a:t>
            </a:r>
          </a:p>
          <a:p>
            <a:r>
              <a:rPr lang="en-GB" sz="1100" b="1" i="1" dirty="0">
                <a:latin typeface="Arial" panose="020B0604020202020204" pitchFamily="34" charset="0"/>
                <a:cs typeface="Arial" panose="020B0604020202020204" pitchFamily="34" charset="0"/>
              </a:rPr>
              <a:t>Optional:</a:t>
            </a:r>
            <a:r>
              <a:rPr lang="en-GB" sz="1100" dirty="0">
                <a:latin typeface="Arial" panose="020B0604020202020204" pitchFamily="34" charset="0"/>
                <a:cs typeface="Arial" panose="020B0604020202020204" pitchFamily="34" charset="0"/>
              </a:rPr>
              <a:t> Send home the: Home recycling survey activity sheet as a home-based pre-task. </a:t>
            </a:r>
          </a:p>
          <a:p>
            <a:r>
              <a:rPr lang="en-GB" sz="1100" b="1" i="1" dirty="0">
                <a:latin typeface="Arial" panose="020B0604020202020204" pitchFamily="34" charset="0"/>
                <a:cs typeface="Arial" panose="020B0604020202020204" pitchFamily="34" charset="0"/>
              </a:rPr>
              <a:t>Optional:</a:t>
            </a:r>
            <a:r>
              <a:rPr lang="en-GB" sz="1100" dirty="0">
                <a:latin typeface="Arial" panose="020B0604020202020204" pitchFamily="34" charset="0"/>
                <a:cs typeface="Arial" panose="020B0604020202020204" pitchFamily="34" charset="0"/>
              </a:rPr>
              <a:t> Order the free resource pack through the Action Pack website, or print out the Recycling In Our Area poster template. </a:t>
            </a:r>
          </a:p>
          <a:p>
            <a:br>
              <a:rPr lang="en-GB" sz="1100" dirty="0">
                <a:latin typeface="Arial" panose="020B0604020202020204" pitchFamily="34" charset="0"/>
                <a:cs typeface="Arial" panose="020B0604020202020204" pitchFamily="34" charset="0"/>
              </a:rPr>
            </a:br>
            <a:r>
              <a:rPr lang="en-GB" sz="1100" b="1" dirty="0">
                <a:solidFill>
                  <a:srgbClr val="369236"/>
                </a:solidFill>
                <a:latin typeface="Arial" panose="020B0604020202020204" pitchFamily="34" charset="0"/>
                <a:cs typeface="Arial" panose="020B0604020202020204" pitchFamily="34" charset="0"/>
              </a:rPr>
              <a:t>Follow up</a:t>
            </a:r>
            <a:endParaRPr lang="en-GB" sz="1100" dirty="0">
              <a:solidFill>
                <a:srgbClr val="369236"/>
              </a:solidFill>
              <a:latin typeface="Arial" panose="020B0604020202020204" pitchFamily="34" charset="0"/>
              <a:cs typeface="Arial" panose="020B0604020202020204" pitchFamily="34" charset="0"/>
            </a:endParaRPr>
          </a:p>
          <a:p>
            <a:r>
              <a:rPr lang="en-GB" sz="1100" b="1" i="1" dirty="0">
                <a:latin typeface="Arial" panose="020B0604020202020204" pitchFamily="34" charset="0"/>
                <a:cs typeface="Arial" panose="020B0604020202020204" pitchFamily="34" charset="0"/>
              </a:rPr>
              <a:t>Optional: </a:t>
            </a:r>
            <a:r>
              <a:rPr lang="en-GB" sz="1100" dirty="0">
                <a:latin typeface="Arial" panose="020B0604020202020204" pitchFamily="34" charset="0"/>
                <a:cs typeface="Arial" panose="020B0604020202020204" pitchFamily="34" charset="0"/>
              </a:rPr>
              <a:t>Send home a Recycling homework sheet </a:t>
            </a:r>
            <a:br>
              <a:rPr lang="en-GB" sz="1100" dirty="0">
                <a:latin typeface="Arial" panose="020B0604020202020204" pitchFamily="34" charset="0"/>
                <a:cs typeface="Arial" panose="020B0604020202020204" pitchFamily="34" charset="0"/>
              </a:rPr>
            </a:br>
            <a:r>
              <a:rPr lang="en-GB" sz="1100" dirty="0">
                <a:latin typeface="Arial" panose="020B0604020202020204" pitchFamily="34" charset="0"/>
                <a:cs typeface="Arial" panose="020B0604020202020204" pitchFamily="34" charset="0"/>
              </a:rPr>
              <a:t>(versions for Reception and Years 1/2)</a:t>
            </a:r>
          </a:p>
          <a:p>
            <a:r>
              <a:rPr lang="en-GB" sz="1100" b="1" i="1" dirty="0">
                <a:latin typeface="Arial" panose="020B0604020202020204" pitchFamily="34" charset="0"/>
                <a:cs typeface="Arial" panose="020B0604020202020204" pitchFamily="34" charset="0"/>
              </a:rPr>
              <a:t>Optional:</a:t>
            </a:r>
            <a:r>
              <a:rPr lang="en-GB" sz="1100" dirty="0">
                <a:latin typeface="Arial" panose="020B0604020202020204" pitchFamily="34" charset="0"/>
                <a:cs typeface="Arial" panose="020B0604020202020204" pitchFamily="34" charset="0"/>
              </a:rPr>
              <a:t> Submit your work online to be in with a chance of winning some eco prizes</a:t>
            </a:r>
          </a:p>
          <a:p>
            <a:endParaRPr lang="en-US" dirty="0"/>
          </a:p>
        </p:txBody>
      </p:sp>
    </p:spTree>
    <p:extLst>
      <p:ext uri="{BB962C8B-B14F-4D97-AF65-F5344CB8AC3E}">
        <p14:creationId xmlns:p14="http://schemas.microsoft.com/office/powerpoint/2010/main" val="7211911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674249C-7A06-0042-894F-2DD4ACB4173B}"/>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3" name="Picture 2" descr="A close up of a logo&#10;&#10;Description automatically generated">
            <a:extLst>
              <a:ext uri="{FF2B5EF4-FFF2-40B4-BE49-F238E27FC236}">
                <a16:creationId xmlns:a16="http://schemas.microsoft.com/office/drawing/2014/main" id="{08F20B34-D3FB-F14B-B9B0-5D5028EED20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9" name="TextBox 8">
            <a:extLst>
              <a:ext uri="{FF2B5EF4-FFF2-40B4-BE49-F238E27FC236}">
                <a16:creationId xmlns:a16="http://schemas.microsoft.com/office/drawing/2014/main" id="{36D27229-40F3-3A4C-8BEA-E48AD8BA41F6}"/>
              </a:ext>
            </a:extLst>
          </p:cNvPr>
          <p:cNvSpPr txBox="1"/>
          <p:nvPr/>
        </p:nvSpPr>
        <p:spPr>
          <a:xfrm>
            <a:off x="2026023" y="1945875"/>
            <a:ext cx="4025153" cy="3847207"/>
          </a:xfrm>
          <a:prstGeom prst="rect">
            <a:avLst/>
          </a:prstGeom>
          <a:noFill/>
        </p:spPr>
        <p:txBody>
          <a:bodyPr wrap="square" rtlCol="0">
            <a:spAutoFit/>
          </a:bodyPr>
          <a:lstStyle/>
          <a:p>
            <a:r>
              <a:rPr lang="en-GB" sz="1300" b="1" dirty="0">
                <a:solidFill>
                  <a:srgbClr val="369236"/>
                </a:solidFill>
                <a:latin typeface="Arial" panose="020B0604020202020204" pitchFamily="34" charset="0"/>
                <a:cs typeface="Arial" panose="020B0604020202020204" pitchFamily="34" charset="0"/>
              </a:rPr>
              <a:t>Why use this activity?</a:t>
            </a:r>
            <a:r>
              <a:rPr lang="en-GB" sz="1100" b="1" dirty="0">
                <a:solidFill>
                  <a:srgbClr val="369236"/>
                </a:solidFill>
                <a:latin typeface="Arial" panose="020B0604020202020204" pitchFamily="34" charset="0"/>
                <a:cs typeface="Arial" panose="020B0604020202020204" pitchFamily="34" charset="0"/>
              </a:rPr>
              <a:t> </a:t>
            </a:r>
          </a:p>
          <a:p>
            <a:endParaRPr lang="en-GB" sz="1100" b="1" dirty="0">
              <a:latin typeface="Arial" panose="020B0604020202020204" pitchFamily="34" charset="0"/>
              <a:cs typeface="Arial" panose="020B0604020202020204" pitchFamily="34" charset="0"/>
            </a:endParaRPr>
          </a:p>
          <a:p>
            <a:r>
              <a:rPr lang="en-GB" sz="1100" b="1" dirty="0">
                <a:latin typeface="Arial" panose="020B0604020202020204" pitchFamily="34" charset="0"/>
                <a:cs typeface="Arial" panose="020B0604020202020204" pitchFamily="34" charset="0"/>
              </a:rPr>
              <a:t>This lesson was created in partnership with teachers </a:t>
            </a:r>
            <a:r>
              <a:rPr lang="en-GB" sz="1100" dirty="0">
                <a:latin typeface="Arial" panose="020B0604020202020204" pitchFamily="34" charset="0"/>
                <a:cs typeface="Arial" panose="020B0604020202020204" pitchFamily="34" charset="0"/>
              </a:rPr>
              <a:t>to make sure that it links to the curriculum and enhances learning. </a:t>
            </a:r>
          </a:p>
          <a:p>
            <a:endParaRPr lang="en-GB" sz="11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GB" sz="1100" dirty="0">
                <a:latin typeface="Arial" panose="020B0604020202020204" pitchFamily="34" charset="0"/>
                <a:cs typeface="Arial" panose="020B0604020202020204" pitchFamily="34" charset="0"/>
              </a:rPr>
              <a:t>The lesson helps to </a:t>
            </a:r>
            <a:r>
              <a:rPr lang="en-GB" sz="1100" b="1" dirty="0">
                <a:latin typeface="Arial" panose="020B0604020202020204" pitchFamily="34" charset="0"/>
                <a:cs typeface="Arial" panose="020B0604020202020204" pitchFamily="34" charset="0"/>
              </a:rPr>
              <a:t>inform, inspire and empower children </a:t>
            </a:r>
            <a:r>
              <a:rPr lang="en-GB" sz="1100" dirty="0">
                <a:latin typeface="Arial" panose="020B0604020202020204" pitchFamily="34" charset="0"/>
                <a:cs typeface="Arial" panose="020B0604020202020204" pitchFamily="34" charset="0"/>
              </a:rPr>
              <a:t>to get their voice heard and bring about change. </a:t>
            </a:r>
          </a:p>
          <a:p>
            <a:pPr marL="171450" indent="-171450">
              <a:buFont typeface="Arial" panose="020B0604020202020204" pitchFamily="34" charset="0"/>
              <a:buChar char="•"/>
            </a:pPr>
            <a:r>
              <a:rPr lang="en-GB" sz="1100" dirty="0">
                <a:latin typeface="Arial" panose="020B0604020202020204" pitchFamily="34" charset="0"/>
                <a:cs typeface="Arial" panose="020B0604020202020204" pitchFamily="34" charset="0"/>
              </a:rPr>
              <a:t>It also encourages pupils to become </a:t>
            </a:r>
            <a:r>
              <a:rPr lang="en-GB" sz="1100" b="1" dirty="0">
                <a:latin typeface="Arial" panose="020B0604020202020204" pitchFamily="34" charset="0"/>
                <a:cs typeface="Arial" panose="020B0604020202020204" pitchFamily="34" charset="0"/>
              </a:rPr>
              <a:t>active citizens </a:t>
            </a:r>
            <a:r>
              <a:rPr lang="en-GB" sz="1100" dirty="0">
                <a:latin typeface="Arial" panose="020B0604020202020204" pitchFamily="34" charset="0"/>
                <a:cs typeface="Arial" panose="020B0604020202020204" pitchFamily="34" charset="0"/>
              </a:rPr>
              <a:t>who make a positive contribution to society, helping to fulfil the requirements of </a:t>
            </a:r>
            <a:r>
              <a:rPr lang="en-GB" sz="1100" b="1" dirty="0">
                <a:latin typeface="Arial" panose="020B0604020202020204" pitchFamily="34" charset="0"/>
                <a:cs typeface="Arial" panose="020B0604020202020204" pitchFamily="34" charset="0"/>
              </a:rPr>
              <a:t>Ofsted</a:t>
            </a:r>
            <a:r>
              <a:rPr lang="en-GB" sz="1100" dirty="0">
                <a:latin typeface="Arial" panose="020B0604020202020204" pitchFamily="34" charset="0"/>
                <a:cs typeface="Arial" panose="020B0604020202020204" pitchFamily="34" charset="0"/>
              </a:rPr>
              <a:t> and promote </a:t>
            </a:r>
            <a:r>
              <a:rPr lang="en-GB" sz="1100" b="1" dirty="0">
                <a:latin typeface="Arial" panose="020B0604020202020204" pitchFamily="34" charset="0"/>
                <a:cs typeface="Arial" panose="020B0604020202020204" pitchFamily="34" charset="0"/>
              </a:rPr>
              <a:t>British values</a:t>
            </a:r>
            <a:r>
              <a:rPr lang="en-GB" sz="1100" dirty="0">
                <a:latin typeface="Arial" panose="020B0604020202020204" pitchFamily="34" charset="0"/>
                <a:cs typeface="Arial" panose="020B0604020202020204" pitchFamily="34" charset="0"/>
              </a:rPr>
              <a:t>. </a:t>
            </a:r>
          </a:p>
          <a:p>
            <a:pPr marL="171450" indent="-171450">
              <a:buFont typeface="Arial" panose="020B0604020202020204" pitchFamily="34" charset="0"/>
              <a:buChar char="•"/>
            </a:pPr>
            <a:r>
              <a:rPr lang="en-GB" sz="1100" dirty="0">
                <a:latin typeface="Arial" panose="020B0604020202020204" pitchFamily="34" charset="0"/>
                <a:cs typeface="Arial" panose="020B0604020202020204" pitchFamily="34" charset="0"/>
              </a:rPr>
              <a:t>This PowerPoint could form part of your audit and action plan for the </a:t>
            </a:r>
            <a:r>
              <a:rPr lang="en-GB" sz="1100" b="1" dirty="0">
                <a:latin typeface="Arial" panose="020B0604020202020204" pitchFamily="34" charset="0"/>
                <a:cs typeface="Arial" panose="020B0604020202020204" pitchFamily="34" charset="0"/>
              </a:rPr>
              <a:t>UNICEF Rights Respecting Schools Award</a:t>
            </a:r>
            <a:r>
              <a:rPr lang="en-GB" sz="1100" dirty="0">
                <a:latin typeface="Arial" panose="020B0604020202020204" pitchFamily="34" charset="0"/>
                <a:cs typeface="Arial" panose="020B0604020202020204" pitchFamily="34" charset="0"/>
              </a:rPr>
              <a:t>, or as part of your </a:t>
            </a:r>
            <a:r>
              <a:rPr lang="en-GB" sz="1100" b="1" dirty="0">
                <a:latin typeface="Arial" panose="020B0604020202020204" pitchFamily="34" charset="0"/>
                <a:cs typeface="Arial" panose="020B0604020202020204" pitchFamily="34" charset="0"/>
              </a:rPr>
              <a:t>Eco-Schools Award </a:t>
            </a:r>
            <a:r>
              <a:rPr lang="en-GB" sz="1100" dirty="0">
                <a:latin typeface="Arial" panose="020B0604020202020204" pitchFamily="34" charset="0"/>
                <a:cs typeface="Arial" panose="020B0604020202020204" pitchFamily="34" charset="0"/>
              </a:rPr>
              <a:t>action plan. </a:t>
            </a:r>
          </a:p>
          <a:p>
            <a:pPr marL="171450" indent="-171450">
              <a:buFont typeface="Arial" panose="020B0604020202020204" pitchFamily="34" charset="0"/>
              <a:buChar char="•"/>
            </a:pPr>
            <a:r>
              <a:rPr lang="en-GB" sz="1100" dirty="0">
                <a:latin typeface="Arial" panose="020B0604020202020204" pitchFamily="34" charset="0"/>
                <a:cs typeface="Arial" panose="020B0604020202020204" pitchFamily="34" charset="0"/>
              </a:rPr>
              <a:t>It includes </a:t>
            </a:r>
            <a:r>
              <a:rPr lang="en-GB" sz="1100" b="1" dirty="0">
                <a:latin typeface="Arial" panose="020B0604020202020204" pitchFamily="34" charset="0"/>
                <a:cs typeface="Arial" panose="020B0604020202020204" pitchFamily="34" charset="0"/>
              </a:rPr>
              <a:t>flexible resources </a:t>
            </a:r>
            <a:r>
              <a:rPr lang="en-GB" sz="1100" dirty="0">
                <a:latin typeface="Arial" panose="020B0604020202020204" pitchFamily="34" charset="0"/>
                <a:cs typeface="Arial" panose="020B0604020202020204" pitchFamily="34" charset="0"/>
              </a:rPr>
              <a:t>that can be used with small groups, a whole class, the entire school or the </a:t>
            </a:r>
            <a:r>
              <a:rPr lang="en-GB" sz="1100" b="1" dirty="0">
                <a:latin typeface="Arial" panose="020B0604020202020204" pitchFamily="34" charset="0"/>
                <a:cs typeface="Arial" panose="020B0604020202020204" pitchFamily="34" charset="0"/>
              </a:rPr>
              <a:t>School Council</a:t>
            </a:r>
            <a:r>
              <a:rPr lang="en-GB" sz="1100" dirty="0">
                <a:latin typeface="Arial" panose="020B0604020202020204" pitchFamily="34" charset="0"/>
                <a:cs typeface="Arial" panose="020B0604020202020204" pitchFamily="34" charset="0"/>
              </a:rPr>
              <a:t>.</a:t>
            </a:r>
          </a:p>
          <a:p>
            <a:pPr marL="171450" indent="-171450">
              <a:buFont typeface="Arial" panose="020B0604020202020204" pitchFamily="34" charset="0"/>
              <a:buChar char="•"/>
            </a:pPr>
            <a:r>
              <a:rPr lang="en-GB" sz="1100" dirty="0">
                <a:latin typeface="Arial" panose="020B0604020202020204" pitchFamily="34" charset="0"/>
                <a:cs typeface="Arial" panose="020B0604020202020204" pitchFamily="34" charset="0"/>
              </a:rPr>
              <a:t>Use this lesson to get people in your local area recycling more, helping to </a:t>
            </a:r>
            <a:r>
              <a:rPr lang="en-GB" sz="1100" b="1" dirty="0">
                <a:latin typeface="Arial" panose="020B0604020202020204" pitchFamily="34" charset="0"/>
                <a:cs typeface="Arial" panose="020B0604020202020204" pitchFamily="34" charset="0"/>
              </a:rPr>
              <a:t>conserve our planet’s precious resources.</a:t>
            </a:r>
          </a:p>
          <a:p>
            <a:pPr marL="171450" indent="-171450">
              <a:buFont typeface="Arial" panose="020B0604020202020204" pitchFamily="34" charset="0"/>
              <a:buChar char="•"/>
            </a:pPr>
            <a:r>
              <a:rPr lang="en-GB" sz="1100" dirty="0">
                <a:latin typeface="Arial" panose="020B0604020202020204" pitchFamily="34" charset="0"/>
                <a:cs typeface="Arial" panose="020B0604020202020204" pitchFamily="34" charset="0"/>
              </a:rPr>
              <a:t>By submitting the work your pupils produce in this lesson, you’ll be in with a chance to </a:t>
            </a:r>
            <a:r>
              <a:rPr lang="en-GB" sz="1100" b="1" dirty="0">
                <a:latin typeface="Arial" panose="020B0604020202020204" pitchFamily="34" charset="0"/>
                <a:cs typeface="Arial" panose="020B0604020202020204" pitchFamily="34" charset="0"/>
              </a:rPr>
              <a:t>win great prizes</a:t>
            </a:r>
            <a:r>
              <a:rPr lang="en-GB" sz="1100" dirty="0">
                <a:latin typeface="Arial" panose="020B0604020202020204" pitchFamily="34" charset="0"/>
                <a:cs typeface="Arial" panose="020B0604020202020204" pitchFamily="34" charset="0"/>
              </a:rPr>
              <a:t>.  </a:t>
            </a:r>
          </a:p>
        </p:txBody>
      </p:sp>
      <p:pic>
        <p:nvPicPr>
          <p:cNvPr id="5" name="Picture 4">
            <a:extLst>
              <a:ext uri="{FF2B5EF4-FFF2-40B4-BE49-F238E27FC236}">
                <a16:creationId xmlns:a16="http://schemas.microsoft.com/office/drawing/2014/main" id="{D0C9620B-B5F4-0345-B772-224B763AB05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647192" y="226001"/>
            <a:ext cx="6908800" cy="1397000"/>
          </a:xfrm>
          <a:prstGeom prst="rect">
            <a:avLst/>
          </a:prstGeom>
        </p:spPr>
      </p:pic>
      <p:sp>
        <p:nvSpPr>
          <p:cNvPr id="8" name="TextBox 7">
            <a:extLst>
              <a:ext uri="{FF2B5EF4-FFF2-40B4-BE49-F238E27FC236}">
                <a16:creationId xmlns:a16="http://schemas.microsoft.com/office/drawing/2014/main" id="{58D5E7D8-6EDF-4509-9C4F-80706328B666}"/>
              </a:ext>
            </a:extLst>
          </p:cNvPr>
          <p:cNvSpPr txBox="1"/>
          <p:nvPr/>
        </p:nvSpPr>
        <p:spPr>
          <a:xfrm>
            <a:off x="6112478" y="1945875"/>
            <a:ext cx="3990746" cy="2492990"/>
          </a:xfrm>
          <a:prstGeom prst="rect">
            <a:avLst/>
          </a:prstGeom>
          <a:noFill/>
        </p:spPr>
        <p:txBody>
          <a:bodyPr wrap="square" rtlCol="0">
            <a:spAutoFit/>
          </a:bodyPr>
          <a:lstStyle/>
          <a:p>
            <a:r>
              <a:rPr lang="en-GB" sz="1300" b="1" dirty="0">
                <a:solidFill>
                  <a:srgbClr val="369236"/>
                </a:solidFill>
                <a:latin typeface="Arial" panose="020B0604020202020204" pitchFamily="34" charset="0"/>
                <a:cs typeface="Arial" panose="020B0604020202020204" pitchFamily="34" charset="0"/>
              </a:rPr>
              <a:t>Who produced this activity?</a:t>
            </a:r>
          </a:p>
          <a:p>
            <a:endParaRPr lang="en-US" sz="1100" b="1" dirty="0">
              <a:latin typeface="Arial" panose="020B0604020202020204" pitchFamily="34" charset="0"/>
              <a:cs typeface="Arial" panose="020B0604020202020204" pitchFamily="34" charset="0"/>
            </a:endParaRPr>
          </a:p>
          <a:p>
            <a:r>
              <a:rPr lang="en-US" sz="1100" b="1" dirty="0">
                <a:latin typeface="Arial" panose="020B0604020202020204" pitchFamily="34" charset="0"/>
                <a:cs typeface="Arial" panose="020B0604020202020204" pitchFamily="34" charset="0"/>
              </a:rPr>
              <a:t>Recycle Now </a:t>
            </a:r>
            <a:r>
              <a:rPr lang="en-US" sz="1100" dirty="0">
                <a:latin typeface="Arial" panose="020B0604020202020204" pitchFamily="34" charset="0"/>
                <a:cs typeface="Arial" panose="020B0604020202020204" pitchFamily="34" charset="0"/>
              </a:rPr>
              <a:t>is an established brand that campaigns to encourage and motivate citizens to recycle more things, more often, from all around the home. We use our evidence, interventions and ground-breaking </a:t>
            </a:r>
            <a:r>
              <a:rPr lang="en-GB" sz="1100" dirty="0">
                <a:latin typeface="Arial" panose="020B0604020202020204" pitchFamily="34" charset="0"/>
                <a:cs typeface="Arial" panose="020B0604020202020204" pitchFamily="34" charset="0"/>
              </a:rPr>
              <a:t>behaviour</a:t>
            </a:r>
            <a:r>
              <a:rPr lang="en-US" sz="1100" dirty="0">
                <a:latin typeface="Arial" panose="020B0604020202020204" pitchFamily="34" charset="0"/>
                <a:cs typeface="Arial" panose="020B0604020202020204" pitchFamily="34" charset="0"/>
              </a:rPr>
              <a:t> change theory to motivate citizens to recycle.</a:t>
            </a:r>
          </a:p>
          <a:p>
            <a:endParaRPr lang="en-US" sz="1100" dirty="0">
              <a:latin typeface="Arial" panose="020B0604020202020204" pitchFamily="34" charset="0"/>
              <a:cs typeface="Arial" panose="020B0604020202020204" pitchFamily="34" charset="0"/>
            </a:endParaRPr>
          </a:p>
          <a:p>
            <a:r>
              <a:rPr lang="en-US" sz="1100" dirty="0">
                <a:latin typeface="Arial" panose="020B0604020202020204" pitchFamily="34" charset="0"/>
                <a:cs typeface="Arial" panose="020B0604020202020204" pitchFamily="34" charset="0"/>
              </a:rPr>
              <a:t>For more information about Recycle Now visit: </a:t>
            </a:r>
            <a:r>
              <a:rPr lang="en-US" sz="1100" dirty="0">
                <a:latin typeface="Arial" panose="020B0604020202020204" pitchFamily="34" charset="0"/>
                <a:cs typeface="Arial" panose="020B0604020202020204" pitchFamily="34" charset="0"/>
                <a:hlinkClick r:id="rId6"/>
              </a:rPr>
              <a:t>www.recyclenow.com</a:t>
            </a:r>
            <a:endParaRPr lang="en-US" sz="1100" dirty="0">
              <a:latin typeface="Arial" panose="020B0604020202020204" pitchFamily="34" charset="0"/>
              <a:cs typeface="Arial" panose="020B0604020202020204" pitchFamily="34" charset="0"/>
            </a:endParaRPr>
          </a:p>
          <a:p>
            <a:endParaRPr lang="en-US" sz="1100" dirty="0">
              <a:latin typeface="Arial" panose="020B0604020202020204" pitchFamily="34" charset="0"/>
              <a:cs typeface="Arial" panose="020B0604020202020204" pitchFamily="34" charset="0"/>
            </a:endParaRPr>
          </a:p>
          <a:p>
            <a:r>
              <a:rPr lang="en-US" sz="1100" dirty="0">
                <a:latin typeface="Arial" panose="020B0604020202020204" pitchFamily="34" charset="0"/>
                <a:cs typeface="Arial" panose="020B0604020202020204" pitchFamily="34" charset="0"/>
              </a:rPr>
              <a:t>You can also help to encourage recycling by adding the Recycling Locator to your website – email: </a:t>
            </a:r>
            <a:r>
              <a:rPr lang="en-US" sz="1100" dirty="0">
                <a:latin typeface="Arial" panose="020B0604020202020204" pitchFamily="34" charset="0"/>
                <a:cs typeface="Arial" panose="020B0604020202020204" pitchFamily="34" charset="0"/>
                <a:hlinkClick r:id="rId7"/>
              </a:rPr>
              <a:t>partnerenquiries@wrap.org.uk</a:t>
            </a:r>
            <a:endParaRPr lang="en-US" sz="11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247349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758396CE-1214-4FE6-915E-60D1245C831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8" name="TextBox 7">
            <a:extLst>
              <a:ext uri="{FF2B5EF4-FFF2-40B4-BE49-F238E27FC236}">
                <a16:creationId xmlns:a16="http://schemas.microsoft.com/office/drawing/2014/main" id="{302304D4-9FFD-2445-9D1A-1F32C539967B}"/>
              </a:ext>
            </a:extLst>
          </p:cNvPr>
          <p:cNvSpPr txBox="1"/>
          <p:nvPr/>
        </p:nvSpPr>
        <p:spPr>
          <a:xfrm>
            <a:off x="859660" y="1678556"/>
            <a:ext cx="5178312" cy="4416594"/>
          </a:xfrm>
          <a:prstGeom prst="rect">
            <a:avLst/>
          </a:prstGeom>
          <a:noFill/>
        </p:spPr>
        <p:txBody>
          <a:bodyPr wrap="square" rtlCol="0">
            <a:spAutoFit/>
          </a:bodyPr>
          <a:lstStyle/>
          <a:p>
            <a:r>
              <a:rPr lang="en-GB" sz="1300" b="1" dirty="0">
                <a:solidFill>
                  <a:srgbClr val="369236"/>
                </a:solidFill>
                <a:latin typeface="Arial" panose="020B0604020202020204" pitchFamily="34" charset="0"/>
                <a:cs typeface="Arial" panose="020B0604020202020204" pitchFamily="34" charset="0"/>
              </a:rPr>
              <a:t>PSHE Association Programme of Study, England</a:t>
            </a:r>
          </a:p>
          <a:p>
            <a:r>
              <a:rPr lang="en-GB" sz="1100" i="1" dirty="0">
                <a:latin typeface="Arial" panose="020B0604020202020204" pitchFamily="34" charset="0"/>
                <a:cs typeface="Arial" panose="020B0604020202020204" pitchFamily="34" charset="0"/>
              </a:rPr>
              <a:t>Core Theme 3: Living in the wider world</a:t>
            </a:r>
          </a:p>
          <a:p>
            <a:endParaRPr lang="en-GB" sz="1100" i="1" dirty="0">
              <a:latin typeface="Arial" panose="020B0604020202020204" pitchFamily="34" charset="0"/>
              <a:cs typeface="Arial" panose="020B0604020202020204" pitchFamily="34" charset="0"/>
            </a:endParaRPr>
          </a:p>
          <a:p>
            <a:r>
              <a:rPr lang="en-GB" sz="1100" b="1" i="1" dirty="0">
                <a:latin typeface="Arial" panose="020B0604020202020204" pitchFamily="34" charset="0"/>
                <a:cs typeface="Arial" panose="020B0604020202020204" pitchFamily="34" charset="0"/>
              </a:rPr>
              <a:t>KS1</a:t>
            </a:r>
          </a:p>
          <a:p>
            <a:pPr marL="171450" indent="-171450">
              <a:spcBef>
                <a:spcPts val="0"/>
              </a:spcBef>
              <a:buFont typeface="Arial" panose="020B0604020202020204" pitchFamily="34" charset="0"/>
              <a:buChar char="•"/>
            </a:pPr>
            <a:r>
              <a:rPr lang="en-GB" sz="1100" dirty="0">
                <a:latin typeface="Arial" panose="020B0604020202020204" pitchFamily="34" charset="0"/>
                <a:cs typeface="Arial" panose="020B0604020202020204" pitchFamily="34" charset="0"/>
              </a:rPr>
              <a:t>L5. what improves and harms their local, natural and built environments and develop strategies and skills needed to care for these (including conserving energy)</a:t>
            </a:r>
          </a:p>
          <a:p>
            <a:endParaRPr lang="en-GB" sz="1100" i="1" dirty="0">
              <a:latin typeface="Arial" panose="020B0604020202020204" pitchFamily="34" charset="0"/>
              <a:cs typeface="Arial" panose="020B0604020202020204" pitchFamily="34" charset="0"/>
            </a:endParaRPr>
          </a:p>
          <a:p>
            <a:r>
              <a:rPr lang="en-GB" sz="1300" b="1" dirty="0">
                <a:solidFill>
                  <a:srgbClr val="369236"/>
                </a:solidFill>
                <a:latin typeface="Arial" panose="020B0604020202020204" pitchFamily="34" charset="0"/>
                <a:cs typeface="Arial" panose="020B0604020202020204" pitchFamily="34" charset="0"/>
              </a:rPr>
              <a:t>Northern Ireland, Foundation Years</a:t>
            </a:r>
            <a:endParaRPr lang="en-GB" sz="1100" b="1" i="1" dirty="0">
              <a:latin typeface="Arial" panose="020B0604020202020204" pitchFamily="34" charset="0"/>
              <a:cs typeface="Arial" panose="020B0604020202020204" pitchFamily="34" charset="0"/>
            </a:endParaRPr>
          </a:p>
          <a:p>
            <a:pPr>
              <a:spcBef>
                <a:spcPts val="0"/>
              </a:spcBef>
            </a:pPr>
            <a:r>
              <a:rPr lang="en-GB" sz="1100" i="1" dirty="0">
                <a:latin typeface="Arial" panose="020B0604020202020204" pitchFamily="34" charset="0"/>
                <a:cs typeface="Arial" panose="020B0604020202020204" pitchFamily="34" charset="0"/>
              </a:rPr>
              <a:t>The World Around Us</a:t>
            </a:r>
          </a:p>
          <a:p>
            <a:pPr marL="171450" indent="-171450">
              <a:spcBef>
                <a:spcPts val="0"/>
              </a:spcBef>
              <a:buFont typeface="Arial" panose="020B0604020202020204" pitchFamily="34" charset="0"/>
              <a:buChar char="•"/>
            </a:pPr>
            <a:r>
              <a:rPr lang="en-US" sz="1100" dirty="0">
                <a:latin typeface="Arial" panose="020B0604020202020204" pitchFamily="34" charset="0"/>
                <a:cs typeface="Arial" panose="020B0604020202020204" pitchFamily="34" charset="0"/>
              </a:rPr>
              <a:t>show curiosity about the living things, places, objects and materials in the environment</a:t>
            </a:r>
          </a:p>
          <a:p>
            <a:pPr marL="171450" indent="-171450">
              <a:spcBef>
                <a:spcPts val="0"/>
              </a:spcBef>
              <a:buFont typeface="Arial" panose="020B0604020202020204" pitchFamily="34" charset="0"/>
              <a:buChar char="•"/>
            </a:pPr>
            <a:r>
              <a:rPr lang="en-US" sz="1100" dirty="0">
                <a:latin typeface="Arial" panose="020B0604020202020204" pitchFamily="34" charset="0"/>
                <a:cs typeface="Arial" panose="020B0604020202020204" pitchFamily="34" charset="0"/>
              </a:rPr>
              <a:t>understand the need to respect and care for themselves, other people, plants, animals and the environment</a:t>
            </a:r>
          </a:p>
          <a:p>
            <a:pPr marL="171450" indent="-171450">
              <a:spcBef>
                <a:spcPts val="0"/>
              </a:spcBef>
              <a:buFont typeface="Arial" panose="020B0604020202020204" pitchFamily="34" charset="0"/>
              <a:buChar char="•"/>
            </a:pPr>
            <a:endParaRPr lang="en-US" sz="1100" dirty="0">
              <a:latin typeface="Arial" panose="020B0604020202020204" pitchFamily="34" charset="0"/>
              <a:cs typeface="Arial" panose="020B0604020202020204" pitchFamily="34" charset="0"/>
            </a:endParaRPr>
          </a:p>
          <a:p>
            <a:r>
              <a:rPr lang="en-GB" sz="1300" b="1" dirty="0">
                <a:solidFill>
                  <a:srgbClr val="369236"/>
                </a:solidFill>
                <a:latin typeface="Arial" panose="020B0604020202020204" pitchFamily="34" charset="0"/>
                <a:cs typeface="Arial" panose="020B0604020202020204" pitchFamily="34" charset="0"/>
              </a:rPr>
              <a:t>Science, Year 1</a:t>
            </a:r>
          </a:p>
          <a:p>
            <a:r>
              <a:rPr lang="en-GB" sz="1100" i="1" dirty="0">
                <a:latin typeface="Arial" panose="020B0604020202020204" pitchFamily="34" charset="0"/>
                <a:cs typeface="Arial" panose="020B0604020202020204" pitchFamily="34" charset="0"/>
              </a:rPr>
              <a:t>Everyday materials</a:t>
            </a:r>
            <a:endParaRPr lang="en-GB" sz="1300" b="1" dirty="0">
              <a:solidFill>
                <a:srgbClr val="369236"/>
              </a:solidFill>
              <a:latin typeface="Arial" panose="020B0604020202020204" pitchFamily="34" charset="0"/>
              <a:cs typeface="Arial" panose="020B0604020202020204" pitchFamily="34" charset="0"/>
            </a:endParaRPr>
          </a:p>
          <a:p>
            <a:pPr marL="171450" indent="-171450">
              <a:spcBef>
                <a:spcPts val="0"/>
              </a:spcBef>
              <a:buFont typeface="Arial" panose="020B0604020202020204" pitchFamily="34" charset="0"/>
              <a:buChar char="•"/>
            </a:pPr>
            <a:r>
              <a:rPr lang="en-US" sz="1100" dirty="0">
                <a:latin typeface="Arial" panose="020B0604020202020204" pitchFamily="34" charset="0"/>
                <a:cs typeface="Arial" panose="020B0604020202020204" pitchFamily="34" charset="0"/>
              </a:rPr>
              <a:t>identify and name a variety of everyday materials, including wood, plastic, glass, metal, water, and rock.</a:t>
            </a:r>
          </a:p>
          <a:p>
            <a:r>
              <a:rPr lang="en-US" sz="1100" dirty="0">
                <a:latin typeface="Arial" panose="020B0604020202020204" pitchFamily="34" charset="0"/>
                <a:cs typeface="Arial" panose="020B0604020202020204" pitchFamily="34" charset="0"/>
              </a:rPr>
              <a:t>(Pupils should explore, name, discuss and raise and answer questions about everyday materials so that they become familiar with the names of materials and properties such as: hard/soft; stretchy/stiff; shiny/dull; rough/smooth; bendy/not bendy; waterproof/not waterproof; absorbent/not absorbent; opaque/transparent.)</a:t>
            </a:r>
          </a:p>
          <a:p>
            <a:pPr>
              <a:spcBef>
                <a:spcPts val="0"/>
              </a:spcBef>
            </a:pPr>
            <a:endParaRPr lang="en-US" sz="1100" dirty="0">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5E10A013-15DF-4C7C-A941-6D0C5B69F330}"/>
              </a:ext>
            </a:extLst>
          </p:cNvPr>
          <p:cNvSpPr txBox="1"/>
          <p:nvPr/>
        </p:nvSpPr>
        <p:spPr>
          <a:xfrm>
            <a:off x="6096000" y="1678556"/>
            <a:ext cx="5338108" cy="4016484"/>
          </a:xfrm>
          <a:prstGeom prst="rect">
            <a:avLst/>
          </a:prstGeom>
          <a:noFill/>
        </p:spPr>
        <p:txBody>
          <a:bodyPr wrap="square" rtlCol="0">
            <a:spAutoFit/>
          </a:bodyPr>
          <a:lstStyle/>
          <a:p>
            <a:r>
              <a:rPr lang="en-GB" sz="1300" b="1" dirty="0">
                <a:solidFill>
                  <a:srgbClr val="369236"/>
                </a:solidFill>
                <a:latin typeface="Arial" panose="020B0604020202020204" pitchFamily="34" charset="0"/>
                <a:cs typeface="Arial" panose="020B0604020202020204" pitchFamily="34" charset="0"/>
              </a:rPr>
              <a:t>Science, Year 2</a:t>
            </a:r>
          </a:p>
          <a:p>
            <a:r>
              <a:rPr lang="en-GB" sz="1100" i="1" dirty="0">
                <a:latin typeface="Arial" panose="020B0604020202020204" pitchFamily="34" charset="0"/>
                <a:cs typeface="Arial" panose="020B0604020202020204" pitchFamily="34" charset="0"/>
              </a:rPr>
              <a:t>Uses of everyday materials</a:t>
            </a:r>
            <a:endParaRPr lang="en-GB" sz="1300" b="1" dirty="0">
              <a:solidFill>
                <a:srgbClr val="369236"/>
              </a:solidFill>
              <a:latin typeface="Arial" panose="020B0604020202020204" pitchFamily="34" charset="0"/>
              <a:cs typeface="Arial" panose="020B0604020202020204" pitchFamily="34" charset="0"/>
            </a:endParaRPr>
          </a:p>
          <a:p>
            <a:pPr marL="171450" indent="-171450">
              <a:spcBef>
                <a:spcPts val="0"/>
              </a:spcBef>
              <a:buFont typeface="Arial" panose="020B0604020202020204" pitchFamily="34" charset="0"/>
              <a:buChar char="•"/>
            </a:pPr>
            <a:r>
              <a:rPr lang="en-US" sz="1100" dirty="0">
                <a:latin typeface="Arial" panose="020B0604020202020204" pitchFamily="34" charset="0"/>
                <a:cs typeface="Arial" panose="020B0604020202020204" pitchFamily="34" charset="0"/>
              </a:rPr>
              <a:t>identify and compare the suitability of a variety of everyday materials, including wood, metal, plastic, glass, brick, rock, paper and cardboard for particular uses.</a:t>
            </a:r>
            <a:endParaRPr lang="en-GB" sz="1100" dirty="0">
              <a:latin typeface="Arial" panose="020B0604020202020204" pitchFamily="34" charset="0"/>
              <a:cs typeface="Arial" panose="020B0604020202020204" pitchFamily="34" charset="0"/>
            </a:endParaRPr>
          </a:p>
          <a:p>
            <a:r>
              <a:rPr lang="en-US" sz="1100" dirty="0">
                <a:latin typeface="Arial" panose="020B0604020202020204" pitchFamily="34" charset="0"/>
                <a:cs typeface="Arial" panose="020B0604020202020204" pitchFamily="34" charset="0"/>
              </a:rPr>
              <a:t>(Pupils should identify and discuss the uses of different everyday materials so that they become familiar with how some materials are used for more than one thing (metal can be used for coins, cans, cars and table legs; wood can be used for matches, floors, and telegraph poles) or different materials are used for the same thing (spoons can be made from plastic, wood, metal, but not normally from glass).)</a:t>
            </a:r>
          </a:p>
          <a:p>
            <a:r>
              <a:rPr lang="en-US" sz="1100" dirty="0">
                <a:latin typeface="Arial" panose="020B0604020202020204" pitchFamily="34" charset="0"/>
                <a:cs typeface="Arial" panose="020B0604020202020204" pitchFamily="34" charset="0"/>
              </a:rPr>
              <a:t> </a:t>
            </a:r>
            <a:endParaRPr lang="en-GB" sz="1100" b="1" dirty="0">
              <a:latin typeface="Arial" panose="020B0604020202020204" pitchFamily="34" charset="0"/>
              <a:cs typeface="Arial" panose="020B0604020202020204" pitchFamily="34" charset="0"/>
            </a:endParaRPr>
          </a:p>
          <a:p>
            <a:r>
              <a:rPr lang="en-GB" sz="1100" b="1" dirty="0">
                <a:solidFill>
                  <a:srgbClr val="369236"/>
                </a:solidFill>
                <a:latin typeface="Arial" panose="020B0604020202020204" pitchFamily="34" charset="0"/>
                <a:cs typeface="Arial" panose="020B0604020202020204" pitchFamily="34" charset="0"/>
              </a:rPr>
              <a:t>Ofsted School inspection handbook</a:t>
            </a:r>
          </a:p>
          <a:p>
            <a:r>
              <a:rPr lang="en-GB" sz="1100" dirty="0">
                <a:latin typeface="Arial" panose="020B0604020202020204" pitchFamily="34" charset="0"/>
                <a:cs typeface="Arial" panose="020B0604020202020204" pitchFamily="34" charset="0"/>
              </a:rPr>
              <a:t>'Pupils' spiritual, moral, social and cultural development (SMSC) equips them to be thoughtful, caring and active citizens in school and in wider society.’</a:t>
            </a:r>
          </a:p>
          <a:p>
            <a:endParaRPr lang="en-GB" sz="1100" b="1" dirty="0">
              <a:latin typeface="Arial" panose="020B0604020202020204" pitchFamily="34" charset="0"/>
              <a:cs typeface="Arial" panose="020B0604020202020204" pitchFamily="34" charset="0"/>
            </a:endParaRPr>
          </a:p>
          <a:p>
            <a:r>
              <a:rPr lang="en-GB" sz="1100" b="1" dirty="0">
                <a:solidFill>
                  <a:srgbClr val="369236"/>
                </a:solidFill>
                <a:latin typeface="Arial" panose="020B0604020202020204" pitchFamily="34" charset="0"/>
                <a:cs typeface="Arial" panose="020B0604020202020204" pitchFamily="34" charset="0"/>
              </a:rPr>
              <a:t>Promoting fundamental British values as part of SMSC in schools</a:t>
            </a:r>
          </a:p>
          <a:p>
            <a:r>
              <a:rPr lang="en-GB" sz="1100" dirty="0">
                <a:latin typeface="Arial" panose="020B0604020202020204" pitchFamily="34" charset="0"/>
                <a:cs typeface="Arial" panose="020B0604020202020204" pitchFamily="34" charset="0"/>
              </a:rPr>
              <a:t>'Through their provision of SMSC, schools should… encourage students to accept responsibility for their behaviour, show initiative, and to understand how they can contribute positively to the lives of those living and working in the locality of the school and to society more widely.’</a:t>
            </a:r>
          </a:p>
          <a:p>
            <a:endParaRPr lang="en-GB" sz="1100" b="1" dirty="0">
              <a:latin typeface="Arial" panose="020B0604020202020204" pitchFamily="34" charset="0"/>
              <a:cs typeface="Arial" panose="020B0604020202020204" pitchFamily="34" charset="0"/>
            </a:endParaRPr>
          </a:p>
          <a:p>
            <a:r>
              <a:rPr lang="en-GB" sz="1100" b="1" dirty="0" err="1">
                <a:solidFill>
                  <a:srgbClr val="369236"/>
                </a:solidFill>
                <a:latin typeface="Arial" panose="020B0604020202020204" pitchFamily="34" charset="0"/>
                <a:cs typeface="Arial" panose="020B0604020202020204" pitchFamily="34" charset="0"/>
              </a:rPr>
              <a:t>Unicef</a:t>
            </a:r>
            <a:r>
              <a:rPr lang="en-GB" sz="1100" b="1" dirty="0">
                <a:solidFill>
                  <a:srgbClr val="369236"/>
                </a:solidFill>
                <a:latin typeface="Arial" panose="020B0604020202020204" pitchFamily="34" charset="0"/>
                <a:cs typeface="Arial" panose="020B0604020202020204" pitchFamily="34" charset="0"/>
              </a:rPr>
              <a:t> Level 1 Rights Respecting Schools Award</a:t>
            </a:r>
          </a:p>
          <a:p>
            <a:r>
              <a:rPr lang="en-GB" sz="1100" dirty="0">
                <a:latin typeface="Arial" panose="020B0604020202020204" pitchFamily="34" charset="0"/>
                <a:cs typeface="Arial" panose="020B0604020202020204" pitchFamily="34" charset="0"/>
              </a:rPr>
              <a:t>'Children and young people are beginning to see themselves as rights respecting global citizens and advocates for fairness and children’s rights locally and globally.’</a:t>
            </a:r>
          </a:p>
        </p:txBody>
      </p:sp>
    </p:spTree>
    <p:extLst>
      <p:ext uri="{BB962C8B-B14F-4D97-AF65-F5344CB8AC3E}">
        <p14:creationId xmlns:p14="http://schemas.microsoft.com/office/powerpoint/2010/main" val="22596418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494E06D-2C04-AB47-AA8B-0EDD2F618797}"/>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41" name="Oval 40">
            <a:extLst>
              <a:ext uri="{FF2B5EF4-FFF2-40B4-BE49-F238E27FC236}">
                <a16:creationId xmlns:a16="http://schemas.microsoft.com/office/drawing/2014/main" id="{375D75CB-1F99-9545-99BF-FF64B37AFBB4}"/>
              </a:ext>
            </a:extLst>
          </p:cNvPr>
          <p:cNvSpPr>
            <a:spLocks noChangeAspect="1"/>
          </p:cNvSpPr>
          <p:nvPr/>
        </p:nvSpPr>
        <p:spPr>
          <a:xfrm>
            <a:off x="-200673" y="1149791"/>
            <a:ext cx="2591627" cy="2597440"/>
          </a:xfrm>
          <a:prstGeom prst="ellipse">
            <a:avLst/>
          </a:prstGeom>
          <a:blipFill dpi="0" rotWithShape="0">
            <a:blip r:embed="rId4" cstate="screen">
              <a:extLst>
                <a:ext uri="{28A0092B-C50C-407E-A947-70E740481C1C}">
                  <a14:useLocalDpi xmlns:a14="http://schemas.microsoft.com/office/drawing/2010/main"/>
                </a:ext>
              </a:extLst>
            </a:blip>
            <a:srcRect/>
            <a:stretch>
              <a:fillRect l="-28731" t="846" r="-28955" b="846"/>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Oval 42">
            <a:extLst>
              <a:ext uri="{FF2B5EF4-FFF2-40B4-BE49-F238E27FC236}">
                <a16:creationId xmlns:a16="http://schemas.microsoft.com/office/drawing/2014/main" id="{6ECF911B-7CD8-8945-B0A2-98C1968A80AB}"/>
              </a:ext>
            </a:extLst>
          </p:cNvPr>
          <p:cNvSpPr>
            <a:spLocks noChangeAspect="1"/>
          </p:cNvSpPr>
          <p:nvPr/>
        </p:nvSpPr>
        <p:spPr>
          <a:xfrm>
            <a:off x="2999656" y="-243408"/>
            <a:ext cx="2591627" cy="2597440"/>
          </a:xfrm>
          <a:prstGeom prst="ellipse">
            <a:avLst/>
          </a:prstGeom>
          <a:blipFill dpi="0" rotWithShape="0">
            <a:blip r:embed="rId5" cstate="screen">
              <a:extLst>
                <a:ext uri="{28A0092B-C50C-407E-A947-70E740481C1C}">
                  <a14:useLocalDpi xmlns:a14="http://schemas.microsoft.com/office/drawing/2010/main"/>
                </a:ext>
              </a:extLst>
            </a:blip>
            <a:srcRect/>
            <a:stretch>
              <a:fillRect l="-28370" t="2877" r="-28597" b="2877"/>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 name="Oval 44">
            <a:extLst>
              <a:ext uri="{FF2B5EF4-FFF2-40B4-BE49-F238E27FC236}">
                <a16:creationId xmlns:a16="http://schemas.microsoft.com/office/drawing/2014/main" id="{BB8E6BC0-16D8-AC41-BD7F-4FD6F50500D8}"/>
              </a:ext>
            </a:extLst>
          </p:cNvPr>
          <p:cNvSpPr>
            <a:spLocks noChangeAspect="1"/>
          </p:cNvSpPr>
          <p:nvPr/>
        </p:nvSpPr>
        <p:spPr>
          <a:xfrm>
            <a:off x="9705453" y="926827"/>
            <a:ext cx="2591627" cy="2597440"/>
          </a:xfrm>
          <a:prstGeom prst="ellipse">
            <a:avLst/>
          </a:prstGeom>
          <a:blipFill dpi="0" rotWithShape="0">
            <a:blip r:embed="rId6" cstate="screen">
              <a:extLst>
                <a:ext uri="{28A0092B-C50C-407E-A947-70E740481C1C}">
                  <a14:useLocalDpi xmlns:a14="http://schemas.microsoft.com/office/drawing/2010/main"/>
                </a:ext>
              </a:extLst>
            </a:blip>
            <a:srcRect/>
            <a:stretch>
              <a:fillRect l="-35316" t="797" r="-35542" b="797"/>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 name="Oval 45">
            <a:extLst>
              <a:ext uri="{FF2B5EF4-FFF2-40B4-BE49-F238E27FC236}">
                <a16:creationId xmlns:a16="http://schemas.microsoft.com/office/drawing/2014/main" id="{248106A1-6FBE-FA4A-80AE-5F97D1699188}"/>
              </a:ext>
            </a:extLst>
          </p:cNvPr>
          <p:cNvSpPr>
            <a:spLocks noChangeAspect="1"/>
          </p:cNvSpPr>
          <p:nvPr/>
        </p:nvSpPr>
        <p:spPr>
          <a:xfrm>
            <a:off x="8976320" y="4221088"/>
            <a:ext cx="2591627" cy="2597440"/>
          </a:xfrm>
          <a:prstGeom prst="ellipse">
            <a:avLst/>
          </a:prstGeom>
          <a:blipFill dpi="0" rotWithShape="0">
            <a:blip r:embed="rId7" cstate="screen">
              <a:extLst>
                <a:ext uri="{28A0092B-C50C-407E-A947-70E740481C1C}">
                  <a14:useLocalDpi xmlns:a14="http://schemas.microsoft.com/office/drawing/2010/main"/>
                </a:ext>
              </a:extLst>
            </a:blip>
            <a:srcRect/>
            <a:stretch>
              <a:fillRect l="-35316" t="797" r="-35542" b="797"/>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Oval 47">
            <a:extLst>
              <a:ext uri="{FF2B5EF4-FFF2-40B4-BE49-F238E27FC236}">
                <a16:creationId xmlns:a16="http://schemas.microsoft.com/office/drawing/2014/main" id="{8F915E2C-10D6-F149-AC87-603A573BEA8C}"/>
              </a:ext>
            </a:extLst>
          </p:cNvPr>
          <p:cNvSpPr>
            <a:spLocks noChangeAspect="1"/>
          </p:cNvSpPr>
          <p:nvPr/>
        </p:nvSpPr>
        <p:spPr>
          <a:xfrm>
            <a:off x="1226615" y="4293096"/>
            <a:ext cx="2591627" cy="2597440"/>
          </a:xfrm>
          <a:prstGeom prst="ellipse">
            <a:avLst/>
          </a:prstGeom>
          <a:blipFill dpi="0" rotWithShape="0">
            <a:blip r:embed="rId8" cstate="screen">
              <a:extLst>
                <a:ext uri="{28A0092B-C50C-407E-A947-70E740481C1C}">
                  <a14:useLocalDpi xmlns:a14="http://schemas.microsoft.com/office/drawing/2010/main"/>
                </a:ext>
              </a:extLst>
            </a:blip>
            <a:srcRect/>
            <a:stretch>
              <a:fillRect l="-82000" t="2000" r="-14000" b="797"/>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Picture 14" descr="A close up of a necklace&#10;&#10;Description automatically generated">
            <a:extLst>
              <a:ext uri="{FF2B5EF4-FFF2-40B4-BE49-F238E27FC236}">
                <a16:creationId xmlns:a16="http://schemas.microsoft.com/office/drawing/2014/main" id="{BFCB362F-9E7F-8C4A-ABFB-FD46047185FF}"/>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292965" y="1076400"/>
            <a:ext cx="2733839" cy="2854671"/>
          </a:xfrm>
          <a:prstGeom prst="rect">
            <a:avLst/>
          </a:prstGeom>
        </p:spPr>
      </p:pic>
      <p:pic>
        <p:nvPicPr>
          <p:cNvPr id="33" name="Picture 32" descr="A close up of a necklace&#10;&#10;Description automatically generated">
            <a:extLst>
              <a:ext uri="{FF2B5EF4-FFF2-40B4-BE49-F238E27FC236}">
                <a16:creationId xmlns:a16="http://schemas.microsoft.com/office/drawing/2014/main" id="{BCF419E4-FDFA-8248-A7E2-8CE2B2DB8EFA}"/>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2910801" y="-349378"/>
            <a:ext cx="2733839" cy="2854671"/>
          </a:xfrm>
          <a:prstGeom prst="rect">
            <a:avLst/>
          </a:prstGeom>
        </p:spPr>
      </p:pic>
      <p:pic>
        <p:nvPicPr>
          <p:cNvPr id="35" name="Picture 34" descr="A close up of a necklace&#10;&#10;Description automatically generated">
            <a:extLst>
              <a:ext uri="{FF2B5EF4-FFF2-40B4-BE49-F238E27FC236}">
                <a16:creationId xmlns:a16="http://schemas.microsoft.com/office/drawing/2014/main" id="{97837E52-80CC-E04E-BE86-9E23E9C5A083}"/>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9631767" y="820283"/>
            <a:ext cx="2733839" cy="2854671"/>
          </a:xfrm>
          <a:prstGeom prst="rect">
            <a:avLst/>
          </a:prstGeom>
        </p:spPr>
      </p:pic>
      <p:pic>
        <p:nvPicPr>
          <p:cNvPr id="36" name="Picture 35" descr="A close up of a necklace&#10;&#10;Description automatically generated">
            <a:extLst>
              <a:ext uri="{FF2B5EF4-FFF2-40B4-BE49-F238E27FC236}">
                <a16:creationId xmlns:a16="http://schemas.microsoft.com/office/drawing/2014/main" id="{7F17DB15-DA7B-8846-BE7B-7CD918D15300}"/>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8894419" y="4128874"/>
            <a:ext cx="2733839" cy="2854671"/>
          </a:xfrm>
          <a:prstGeom prst="rect">
            <a:avLst/>
          </a:prstGeom>
        </p:spPr>
      </p:pic>
      <p:pic>
        <p:nvPicPr>
          <p:cNvPr id="38" name="Picture 37" descr="A close up of a necklace&#10;&#10;Description automatically generated">
            <a:extLst>
              <a:ext uri="{FF2B5EF4-FFF2-40B4-BE49-F238E27FC236}">
                <a16:creationId xmlns:a16="http://schemas.microsoft.com/office/drawing/2014/main" id="{B481D8AF-F3AD-B844-9E11-A2BBC945D4AB}"/>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160484" y="4166769"/>
            <a:ext cx="2733839" cy="2854671"/>
          </a:xfrm>
          <a:prstGeom prst="rect">
            <a:avLst/>
          </a:prstGeom>
        </p:spPr>
      </p:pic>
      <p:grpSp>
        <p:nvGrpSpPr>
          <p:cNvPr id="3" name="Group 2">
            <a:extLst>
              <a:ext uri="{FF2B5EF4-FFF2-40B4-BE49-F238E27FC236}">
                <a16:creationId xmlns:a16="http://schemas.microsoft.com/office/drawing/2014/main" id="{562A3D06-44D0-DC49-B8B3-5DE2619207C0}"/>
              </a:ext>
            </a:extLst>
          </p:cNvPr>
          <p:cNvGrpSpPr/>
          <p:nvPr/>
        </p:nvGrpSpPr>
        <p:grpSpPr>
          <a:xfrm>
            <a:off x="6354493" y="-389072"/>
            <a:ext cx="2733839" cy="2854671"/>
            <a:chOff x="6341820" y="-389072"/>
            <a:chExt cx="2733839" cy="2854671"/>
          </a:xfrm>
        </p:grpSpPr>
        <p:pic>
          <p:nvPicPr>
            <p:cNvPr id="24" name="Picture 23">
              <a:extLst>
                <a:ext uri="{FF2B5EF4-FFF2-40B4-BE49-F238E27FC236}">
                  <a16:creationId xmlns:a16="http://schemas.microsoft.com/office/drawing/2014/main" id="{10BDD0ED-1F99-AF4E-A5FB-4A5479E1537E}"/>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l="22917" t="18224" r="28203" b="18578"/>
            <a:stretch/>
          </p:blipFill>
          <p:spPr>
            <a:xfrm>
              <a:off x="6405608" y="-232368"/>
              <a:ext cx="2643733" cy="2563484"/>
            </a:xfrm>
            <a:prstGeom prst="ellipse">
              <a:avLst/>
            </a:prstGeom>
          </p:spPr>
        </p:pic>
        <p:pic>
          <p:nvPicPr>
            <p:cNvPr id="25" name="Picture 24" descr="A close up of a necklace&#10;&#10;Description automatically generated">
              <a:extLst>
                <a:ext uri="{FF2B5EF4-FFF2-40B4-BE49-F238E27FC236}">
                  <a16:creationId xmlns:a16="http://schemas.microsoft.com/office/drawing/2014/main" id="{FDE2F739-0ED6-6843-9A7B-2BFBD6FFC85B}"/>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341820" y="-389072"/>
              <a:ext cx="2733839" cy="2854671"/>
            </a:xfrm>
            <a:prstGeom prst="rect">
              <a:avLst/>
            </a:prstGeom>
          </p:spPr>
        </p:pic>
      </p:grpSp>
      <p:grpSp>
        <p:nvGrpSpPr>
          <p:cNvPr id="4" name="Group 3">
            <a:extLst>
              <a:ext uri="{FF2B5EF4-FFF2-40B4-BE49-F238E27FC236}">
                <a16:creationId xmlns:a16="http://schemas.microsoft.com/office/drawing/2014/main" id="{4F55FF1B-640C-014C-B1CE-DB875E8236C7}"/>
              </a:ext>
            </a:extLst>
          </p:cNvPr>
          <p:cNvGrpSpPr/>
          <p:nvPr/>
        </p:nvGrpSpPr>
        <p:grpSpPr>
          <a:xfrm>
            <a:off x="4663939" y="4365081"/>
            <a:ext cx="2864119" cy="2990709"/>
            <a:chOff x="4714697" y="3512346"/>
            <a:chExt cx="3642272" cy="3803256"/>
          </a:xfrm>
        </p:grpSpPr>
        <p:pic>
          <p:nvPicPr>
            <p:cNvPr id="26" name="Picture 25">
              <a:extLst>
                <a:ext uri="{FF2B5EF4-FFF2-40B4-BE49-F238E27FC236}">
                  <a16:creationId xmlns:a16="http://schemas.microsoft.com/office/drawing/2014/main" id="{8225BF8E-75E3-A941-8913-344B0D557EF5}"/>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l="7925" t="352" r="25309" b="-352"/>
            <a:stretch/>
          </p:blipFill>
          <p:spPr>
            <a:xfrm>
              <a:off x="4943558" y="3704095"/>
              <a:ext cx="3315444" cy="3312392"/>
            </a:xfrm>
            <a:prstGeom prst="ellipse">
              <a:avLst/>
            </a:prstGeom>
          </p:spPr>
        </p:pic>
        <p:pic>
          <p:nvPicPr>
            <p:cNvPr id="27" name="Picture 26" descr="A close up of a necklace&#10;&#10;Description automatically generated">
              <a:extLst>
                <a:ext uri="{FF2B5EF4-FFF2-40B4-BE49-F238E27FC236}">
                  <a16:creationId xmlns:a16="http://schemas.microsoft.com/office/drawing/2014/main" id="{56C9CBF1-9DFF-F247-B49C-8843A5004CF4}"/>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4714697" y="3512346"/>
              <a:ext cx="3642272" cy="3803256"/>
            </a:xfrm>
            <a:prstGeom prst="rect">
              <a:avLst/>
            </a:prstGeom>
          </p:spPr>
        </p:pic>
      </p:grpSp>
      <p:pic>
        <p:nvPicPr>
          <p:cNvPr id="7" name="Picture 6">
            <a:extLst>
              <a:ext uri="{FF2B5EF4-FFF2-40B4-BE49-F238E27FC236}">
                <a16:creationId xmlns:a16="http://schemas.microsoft.com/office/drawing/2014/main" id="{ADFA194E-A3AB-7445-A398-A8D4A0844D83}"/>
              </a:ext>
            </a:extLst>
          </p:cNvPr>
          <p:cNvPicPr>
            <a:picLocks noChangeAspect="1"/>
          </p:cNvPicPr>
          <p:nvPr/>
        </p:nvPicPr>
        <p:blipFill>
          <a:blip r:embed="rId13" cstate="screen">
            <a:extLst>
              <a:ext uri="{28A0092B-C50C-407E-A947-70E740481C1C}">
                <a14:useLocalDpi xmlns:a14="http://schemas.microsoft.com/office/drawing/2010/main"/>
              </a:ext>
            </a:extLst>
          </a:blip>
          <a:srcRect/>
          <a:stretch/>
        </p:blipFill>
        <p:spPr>
          <a:xfrm>
            <a:off x="1946877" y="2015010"/>
            <a:ext cx="8298245" cy="2854671"/>
          </a:xfrm>
          <a:prstGeom prst="rect">
            <a:avLst/>
          </a:prstGeom>
        </p:spPr>
      </p:pic>
      <p:sp>
        <p:nvSpPr>
          <p:cNvPr id="23" name="object 20">
            <a:extLst>
              <a:ext uri="{FF2B5EF4-FFF2-40B4-BE49-F238E27FC236}">
                <a16:creationId xmlns:a16="http://schemas.microsoft.com/office/drawing/2014/main" id="{AA391F05-B44E-F847-A16D-A73A0C3A24A5}"/>
              </a:ext>
            </a:extLst>
          </p:cNvPr>
          <p:cNvSpPr/>
          <p:nvPr/>
        </p:nvSpPr>
        <p:spPr>
          <a:xfrm>
            <a:off x="3461518" y="3506148"/>
            <a:ext cx="5438749" cy="952597"/>
          </a:xfrm>
          <a:prstGeom prst="rect">
            <a:avLst/>
          </a:prstGeom>
          <a:blipFill>
            <a:blip r:embed="rId14"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28" name="object 21">
            <a:extLst>
              <a:ext uri="{FF2B5EF4-FFF2-40B4-BE49-F238E27FC236}">
                <a16:creationId xmlns:a16="http://schemas.microsoft.com/office/drawing/2014/main" id="{D211025B-49CB-874F-BA04-3AB54226D7BC}"/>
              </a:ext>
            </a:extLst>
          </p:cNvPr>
          <p:cNvSpPr/>
          <p:nvPr/>
        </p:nvSpPr>
        <p:spPr>
          <a:xfrm>
            <a:off x="3787008" y="2942787"/>
            <a:ext cx="4781499" cy="509711"/>
          </a:xfrm>
          <a:prstGeom prst="rect">
            <a:avLst/>
          </a:prstGeom>
          <a:blipFill>
            <a:blip r:embed="rId15"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29" name="object 22">
            <a:extLst>
              <a:ext uri="{FF2B5EF4-FFF2-40B4-BE49-F238E27FC236}">
                <a16:creationId xmlns:a16="http://schemas.microsoft.com/office/drawing/2014/main" id="{38BFF084-F775-834E-9FD0-FB6EF82AB21C}"/>
              </a:ext>
            </a:extLst>
          </p:cNvPr>
          <p:cNvSpPr/>
          <p:nvPr/>
        </p:nvSpPr>
        <p:spPr>
          <a:xfrm>
            <a:off x="4326976" y="2381102"/>
            <a:ext cx="3701567" cy="488929"/>
          </a:xfrm>
          <a:prstGeom prst="rect">
            <a:avLst/>
          </a:prstGeom>
          <a:blipFill>
            <a:blip r:embed="rId16"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Tree>
    <p:extLst>
      <p:ext uri="{BB962C8B-B14F-4D97-AF65-F5344CB8AC3E}">
        <p14:creationId xmlns:p14="http://schemas.microsoft.com/office/powerpoint/2010/main" val="2846459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8" grpId="0" animBg="1"/>
      <p:bldP spid="2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8FEDA638-EA74-5B45-9B7C-5E7AF77229AC}"/>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12" name="Picture 11" descr="A close up of a logo&#10;&#10;Description automatically generated">
            <a:extLst>
              <a:ext uri="{FF2B5EF4-FFF2-40B4-BE49-F238E27FC236}">
                <a16:creationId xmlns:a16="http://schemas.microsoft.com/office/drawing/2014/main" id="{22F6A818-F581-C24D-889B-91DDA76CBBB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b="73046"/>
          <a:stretch/>
        </p:blipFill>
        <p:spPr>
          <a:xfrm>
            <a:off x="0" y="0"/>
            <a:ext cx="12192000" cy="1848465"/>
          </a:xfrm>
          <a:prstGeom prst="rect">
            <a:avLst/>
          </a:prstGeom>
        </p:spPr>
      </p:pic>
      <p:sp>
        <p:nvSpPr>
          <p:cNvPr id="11" name="TextBox 10">
            <a:extLst>
              <a:ext uri="{FF2B5EF4-FFF2-40B4-BE49-F238E27FC236}">
                <a16:creationId xmlns:a16="http://schemas.microsoft.com/office/drawing/2014/main" id="{6FC9D650-DB42-6547-8778-E229479A6FFE}"/>
              </a:ext>
            </a:extLst>
          </p:cNvPr>
          <p:cNvSpPr txBox="1"/>
          <p:nvPr/>
        </p:nvSpPr>
        <p:spPr>
          <a:xfrm>
            <a:off x="1451287" y="2402144"/>
            <a:ext cx="9289426" cy="784830"/>
          </a:xfrm>
          <a:prstGeom prst="rect">
            <a:avLst/>
          </a:prstGeom>
          <a:noFill/>
        </p:spPr>
        <p:txBody>
          <a:bodyPr wrap="square" rtlCol="0">
            <a:spAutoFit/>
          </a:bodyPr>
          <a:lstStyle/>
          <a:p>
            <a:pPr marL="285750" indent="-285750" algn="ctr">
              <a:buFont typeface="Arial" panose="020B0604020202020204" pitchFamily="34" charset="0"/>
              <a:buChar char="•"/>
            </a:pPr>
            <a:r>
              <a:rPr lang="en-GB" sz="1500" b="1" dirty="0">
                <a:solidFill>
                  <a:srgbClr val="369236"/>
                </a:solidFill>
                <a:latin typeface="Arial" panose="020B0604020202020204" pitchFamily="34" charset="0"/>
                <a:cs typeface="Arial" panose="020B0604020202020204" pitchFamily="34" charset="0"/>
              </a:rPr>
              <a:t>To understand </a:t>
            </a:r>
            <a:r>
              <a:rPr lang="en-GB" sz="1500" b="1" dirty="0">
                <a:latin typeface="Arial" panose="020B0604020202020204" pitchFamily="34" charset="0"/>
                <a:cs typeface="Arial" panose="020B0604020202020204" pitchFamily="34" charset="0"/>
              </a:rPr>
              <a:t>why</a:t>
            </a:r>
            <a:r>
              <a:rPr lang="en-GB" sz="1500" b="1" dirty="0">
                <a:solidFill>
                  <a:srgbClr val="369236"/>
                </a:solidFill>
                <a:latin typeface="Arial" panose="020B0604020202020204" pitchFamily="34" charset="0"/>
                <a:cs typeface="Arial" panose="020B0604020202020204" pitchFamily="34" charset="0"/>
              </a:rPr>
              <a:t> recycling is important </a:t>
            </a:r>
            <a:endParaRPr lang="en-GB" sz="1500" dirty="0">
              <a:solidFill>
                <a:srgbClr val="369236"/>
              </a:solidFill>
              <a:latin typeface="Arial" panose="020B0604020202020204" pitchFamily="34" charset="0"/>
              <a:cs typeface="Arial" panose="020B0604020202020204" pitchFamily="34" charset="0"/>
            </a:endParaRPr>
          </a:p>
          <a:p>
            <a:pPr marL="285750" indent="-285750" algn="ctr">
              <a:buFont typeface="Arial" panose="020B0604020202020204" pitchFamily="34" charset="0"/>
              <a:buChar char="•"/>
            </a:pPr>
            <a:r>
              <a:rPr lang="en-GB" sz="1500" b="1" dirty="0">
                <a:solidFill>
                  <a:srgbClr val="369236"/>
                </a:solidFill>
                <a:latin typeface="Arial" panose="020B0604020202020204" pitchFamily="34" charset="0"/>
                <a:cs typeface="Arial" panose="020B0604020202020204" pitchFamily="34" charset="0"/>
              </a:rPr>
              <a:t>To understand </a:t>
            </a:r>
            <a:r>
              <a:rPr lang="en-GB" sz="1500" b="1" dirty="0">
                <a:latin typeface="Arial" panose="020B0604020202020204" pitchFamily="34" charset="0"/>
                <a:cs typeface="Arial" panose="020B0604020202020204" pitchFamily="34" charset="0"/>
              </a:rPr>
              <a:t>what can be recycled in your school, home and local area</a:t>
            </a:r>
            <a:r>
              <a:rPr lang="en-GB" sz="1500" b="1" dirty="0">
                <a:solidFill>
                  <a:srgbClr val="369236"/>
                </a:solidFill>
                <a:latin typeface="Arial" panose="020B0604020202020204" pitchFamily="34" charset="0"/>
                <a:cs typeface="Arial" panose="020B0604020202020204" pitchFamily="34" charset="0"/>
              </a:rPr>
              <a:t>, and which bins to use </a:t>
            </a:r>
            <a:endParaRPr lang="en-GB" sz="1500" dirty="0">
              <a:solidFill>
                <a:srgbClr val="369236"/>
              </a:solidFill>
              <a:latin typeface="Arial" panose="020B0604020202020204" pitchFamily="34" charset="0"/>
              <a:cs typeface="Arial" panose="020B0604020202020204" pitchFamily="34" charset="0"/>
            </a:endParaRPr>
          </a:p>
          <a:p>
            <a:pPr marL="285750" indent="-285750" algn="ctr">
              <a:buFont typeface="Arial" panose="020B0604020202020204" pitchFamily="34" charset="0"/>
              <a:buChar char="•"/>
            </a:pPr>
            <a:r>
              <a:rPr lang="en-GB" sz="1500" b="1" dirty="0">
                <a:solidFill>
                  <a:srgbClr val="369236"/>
                </a:solidFill>
                <a:latin typeface="Arial" panose="020B0604020202020204" pitchFamily="34" charset="0"/>
                <a:cs typeface="Arial" panose="020B0604020202020204" pitchFamily="34" charset="0"/>
              </a:rPr>
              <a:t>To understand </a:t>
            </a:r>
            <a:r>
              <a:rPr lang="en-GB" sz="1500" b="1" dirty="0">
                <a:latin typeface="Arial" panose="020B0604020202020204" pitchFamily="34" charset="0"/>
                <a:cs typeface="Arial" panose="020B0604020202020204" pitchFamily="34" charset="0"/>
              </a:rPr>
              <a:t>why</a:t>
            </a:r>
            <a:r>
              <a:rPr lang="en-GB" sz="1500" b="1" dirty="0">
                <a:solidFill>
                  <a:srgbClr val="369236"/>
                </a:solidFill>
                <a:latin typeface="Arial" panose="020B0604020202020204" pitchFamily="34" charset="0"/>
                <a:cs typeface="Arial" panose="020B0604020202020204" pitchFamily="34" charset="0"/>
              </a:rPr>
              <a:t> it’s important to take action and spread the word about recycling</a:t>
            </a:r>
            <a:endParaRPr lang="en-GB" sz="1500" dirty="0">
              <a:solidFill>
                <a:srgbClr val="369236"/>
              </a:solidFill>
              <a:latin typeface="Arial" panose="020B0604020202020204" pitchFamily="34" charset="0"/>
              <a:cs typeface="Arial" panose="020B0604020202020204" pitchFamily="34" charset="0"/>
            </a:endParaRPr>
          </a:p>
        </p:txBody>
      </p:sp>
      <p:pic>
        <p:nvPicPr>
          <p:cNvPr id="15" name="Picture 14" descr="A star filled sky&#10;&#10;Description automatically generated">
            <a:extLst>
              <a:ext uri="{FF2B5EF4-FFF2-40B4-BE49-F238E27FC236}">
                <a16:creationId xmlns:a16="http://schemas.microsoft.com/office/drawing/2014/main" id="{F5B01E5B-886C-614F-BCFD-D0B865BEAE8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464019" y="3512744"/>
            <a:ext cx="7282068" cy="2097199"/>
          </a:xfrm>
          <a:prstGeom prst="rect">
            <a:avLst/>
          </a:prstGeom>
        </p:spPr>
      </p:pic>
      <p:pic>
        <p:nvPicPr>
          <p:cNvPr id="17" name="Picture 16">
            <a:extLst>
              <a:ext uri="{FF2B5EF4-FFF2-40B4-BE49-F238E27FC236}">
                <a16:creationId xmlns:a16="http://schemas.microsoft.com/office/drawing/2014/main" id="{1E7280F1-7D6C-594E-BC07-00E652E90B07}"/>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813300" y="3701736"/>
            <a:ext cx="2565400" cy="685800"/>
          </a:xfrm>
          <a:prstGeom prst="rect">
            <a:avLst/>
          </a:prstGeom>
        </p:spPr>
      </p:pic>
      <p:sp>
        <p:nvSpPr>
          <p:cNvPr id="18" name="TextBox 17">
            <a:extLst>
              <a:ext uri="{FF2B5EF4-FFF2-40B4-BE49-F238E27FC236}">
                <a16:creationId xmlns:a16="http://schemas.microsoft.com/office/drawing/2014/main" id="{8E5FB872-ED74-AA4D-A451-ACE285E03257}"/>
              </a:ext>
            </a:extLst>
          </p:cNvPr>
          <p:cNvSpPr txBox="1"/>
          <p:nvPr/>
        </p:nvSpPr>
        <p:spPr>
          <a:xfrm>
            <a:off x="3357327" y="4264184"/>
            <a:ext cx="5477347" cy="830997"/>
          </a:xfrm>
          <a:prstGeom prst="rect">
            <a:avLst/>
          </a:prstGeom>
          <a:noFill/>
        </p:spPr>
        <p:txBody>
          <a:bodyPr wrap="square" rtlCol="0">
            <a:spAutoFit/>
          </a:bodyPr>
          <a:lstStyle/>
          <a:p>
            <a:pPr algn="ctr"/>
            <a:r>
              <a:rPr lang="en-GB" sz="1200" b="1" dirty="0">
                <a:solidFill>
                  <a:schemeClr val="bg1"/>
                </a:solidFill>
                <a:latin typeface="Arial" panose="020B0604020202020204" pitchFamily="34" charset="0"/>
                <a:cs typeface="Arial" panose="020B0604020202020204" pitchFamily="34" charset="0"/>
              </a:rPr>
              <a:t>I can…</a:t>
            </a:r>
            <a:r>
              <a:rPr lang="en-GB" sz="1200" dirty="0">
                <a:solidFill>
                  <a:schemeClr val="bg1"/>
                </a:solidFill>
                <a:latin typeface="Arial" panose="020B0604020202020204" pitchFamily="34" charset="0"/>
                <a:cs typeface="Arial" panose="020B0604020202020204" pitchFamily="34" charset="0"/>
              </a:rPr>
              <a:t> </a:t>
            </a:r>
          </a:p>
          <a:p>
            <a:pPr algn="ctr"/>
            <a:r>
              <a:rPr lang="en-GB" sz="1200" dirty="0">
                <a:solidFill>
                  <a:schemeClr val="bg1"/>
                </a:solidFill>
                <a:latin typeface="Arial" panose="020B0604020202020204" pitchFamily="34" charset="0"/>
                <a:cs typeface="Arial" panose="020B0604020202020204" pitchFamily="34" charset="0"/>
              </a:rPr>
              <a:t>…explain what recycling is, and why it is important </a:t>
            </a:r>
          </a:p>
          <a:p>
            <a:pPr algn="ctr"/>
            <a:r>
              <a:rPr lang="en-GB" sz="1200" dirty="0">
                <a:solidFill>
                  <a:schemeClr val="bg1"/>
                </a:solidFill>
                <a:latin typeface="Arial" panose="020B0604020202020204" pitchFamily="34" charset="0"/>
                <a:cs typeface="Arial" panose="020B0604020202020204" pitchFamily="34" charset="0"/>
              </a:rPr>
              <a:t>…use the recycling locator to check what can be recycled in your area </a:t>
            </a:r>
          </a:p>
          <a:p>
            <a:pPr algn="ctr"/>
            <a:r>
              <a:rPr lang="en-GB" sz="1200" dirty="0">
                <a:solidFill>
                  <a:schemeClr val="bg1"/>
                </a:solidFill>
                <a:latin typeface="Arial" panose="020B0604020202020204" pitchFamily="34" charset="0"/>
                <a:cs typeface="Arial" panose="020B0604020202020204" pitchFamily="34" charset="0"/>
              </a:rPr>
              <a:t>…help others to recycle by explaining what you have learnt</a:t>
            </a:r>
          </a:p>
        </p:txBody>
      </p:sp>
      <p:pic>
        <p:nvPicPr>
          <p:cNvPr id="21" name="Picture 20">
            <a:extLst>
              <a:ext uri="{FF2B5EF4-FFF2-40B4-BE49-F238E27FC236}">
                <a16:creationId xmlns:a16="http://schemas.microsoft.com/office/drawing/2014/main" id="{DF7FB3CC-9D9C-AF44-9D91-F572326EBA0A}"/>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695700" y="333470"/>
            <a:ext cx="4800600" cy="1066800"/>
          </a:xfrm>
          <a:prstGeom prst="rect">
            <a:avLst/>
          </a:prstGeom>
        </p:spPr>
      </p:pic>
    </p:spTree>
    <p:extLst>
      <p:ext uri="{BB962C8B-B14F-4D97-AF65-F5344CB8AC3E}">
        <p14:creationId xmlns:p14="http://schemas.microsoft.com/office/powerpoint/2010/main" val="40163167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9ACEA6C-231A-0C45-96AE-0C817D25DC25}"/>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4" name="Picture 3">
            <a:extLst>
              <a:ext uri="{FF2B5EF4-FFF2-40B4-BE49-F238E27FC236}">
                <a16:creationId xmlns:a16="http://schemas.microsoft.com/office/drawing/2014/main" id="{1A1C7B60-BC72-6243-A133-291F36EB7CC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6" name="Picture 5">
            <a:extLst>
              <a:ext uri="{FF2B5EF4-FFF2-40B4-BE49-F238E27FC236}">
                <a16:creationId xmlns:a16="http://schemas.microsoft.com/office/drawing/2014/main" id="{AF23698A-59A5-0E48-919A-20137FC36F7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538532" y="1889859"/>
            <a:ext cx="7114934" cy="4968141"/>
          </a:xfrm>
          <a:prstGeom prst="rect">
            <a:avLst/>
          </a:prstGeom>
        </p:spPr>
      </p:pic>
      <p:pic>
        <p:nvPicPr>
          <p:cNvPr id="10" name="Picture 9">
            <a:hlinkClick r:id="rId6"/>
            <a:extLst>
              <a:ext uri="{FF2B5EF4-FFF2-40B4-BE49-F238E27FC236}">
                <a16:creationId xmlns:a16="http://schemas.microsoft.com/office/drawing/2014/main" id="{1798F2E1-99C1-8847-85DC-83CE51B208AD}"/>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5267448" y="3331650"/>
            <a:ext cx="1711426" cy="1679376"/>
          </a:xfrm>
          <a:prstGeom prst="rect">
            <a:avLst/>
          </a:prstGeom>
        </p:spPr>
      </p:pic>
    </p:spTree>
    <p:extLst>
      <p:ext uri="{BB962C8B-B14F-4D97-AF65-F5344CB8AC3E}">
        <p14:creationId xmlns:p14="http://schemas.microsoft.com/office/powerpoint/2010/main" val="4044017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object 2">
            <a:extLst>
              <a:ext uri="{FF2B5EF4-FFF2-40B4-BE49-F238E27FC236}">
                <a16:creationId xmlns:a16="http://schemas.microsoft.com/office/drawing/2014/main" id="{14AB1313-01A8-A24B-B5D5-CF6300689173}"/>
              </a:ext>
            </a:extLst>
          </p:cNvPr>
          <p:cNvSpPr/>
          <p:nvPr/>
        </p:nvSpPr>
        <p:spPr>
          <a:xfrm>
            <a:off x="1" y="1"/>
            <a:ext cx="12191999" cy="6857999"/>
          </a:xfrm>
          <a:prstGeom prst="rect">
            <a:avLst/>
          </a:prstGeom>
          <a:blipFill>
            <a:blip r:embed="rId3"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grpSp>
        <p:nvGrpSpPr>
          <p:cNvPr id="12" name="Group 11">
            <a:extLst>
              <a:ext uri="{FF2B5EF4-FFF2-40B4-BE49-F238E27FC236}">
                <a16:creationId xmlns:a16="http://schemas.microsoft.com/office/drawing/2014/main" id="{73A2CB88-1394-AC49-B34C-5442B8888475}"/>
              </a:ext>
            </a:extLst>
          </p:cNvPr>
          <p:cNvGrpSpPr/>
          <p:nvPr/>
        </p:nvGrpSpPr>
        <p:grpSpPr>
          <a:xfrm>
            <a:off x="1380621" y="1179004"/>
            <a:ext cx="3690478" cy="4965645"/>
            <a:chOff x="1380621" y="1179004"/>
            <a:chExt cx="3690478" cy="4965645"/>
          </a:xfrm>
        </p:grpSpPr>
        <p:sp>
          <p:nvSpPr>
            <p:cNvPr id="15" name="object 3">
              <a:extLst>
                <a:ext uri="{FF2B5EF4-FFF2-40B4-BE49-F238E27FC236}">
                  <a16:creationId xmlns:a16="http://schemas.microsoft.com/office/drawing/2014/main" id="{607024C1-C366-654B-823D-EB01CD9B1098}"/>
                </a:ext>
              </a:extLst>
            </p:cNvPr>
            <p:cNvSpPr/>
            <p:nvPr/>
          </p:nvSpPr>
          <p:spPr>
            <a:xfrm>
              <a:off x="2974065" y="1179004"/>
              <a:ext cx="1631666" cy="1819541"/>
            </a:xfrm>
            <a:prstGeom prst="rect">
              <a:avLst/>
            </a:prstGeom>
            <a:blipFill>
              <a:blip r:embed="rId4"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7" name="object 5">
              <a:extLst>
                <a:ext uri="{FF2B5EF4-FFF2-40B4-BE49-F238E27FC236}">
                  <a16:creationId xmlns:a16="http://schemas.microsoft.com/office/drawing/2014/main" id="{F59329F9-9482-1B4E-AA1B-DB97871A7FA9}"/>
                </a:ext>
              </a:extLst>
            </p:cNvPr>
            <p:cNvSpPr/>
            <p:nvPr/>
          </p:nvSpPr>
          <p:spPr>
            <a:xfrm>
              <a:off x="1380621" y="3198249"/>
              <a:ext cx="3690478" cy="2946400"/>
            </a:xfrm>
            <a:prstGeom prst="rect">
              <a:avLst/>
            </a:prstGeom>
            <a:blipFill>
              <a:blip r:embed="rId5"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9" name="object 7">
              <a:extLst>
                <a:ext uri="{FF2B5EF4-FFF2-40B4-BE49-F238E27FC236}">
                  <a16:creationId xmlns:a16="http://schemas.microsoft.com/office/drawing/2014/main" id="{AAF3BF5A-FFE5-CD4D-9A4B-D2B0B01477D4}"/>
                </a:ext>
              </a:extLst>
            </p:cNvPr>
            <p:cNvSpPr/>
            <p:nvPr/>
          </p:nvSpPr>
          <p:spPr>
            <a:xfrm>
              <a:off x="1930679" y="2735999"/>
              <a:ext cx="2590362" cy="1090201"/>
            </a:xfrm>
            <a:prstGeom prst="rect">
              <a:avLst/>
            </a:prstGeom>
            <a:blipFill>
              <a:blip r:embed="rId6"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grpSp>
      <p:grpSp>
        <p:nvGrpSpPr>
          <p:cNvPr id="13" name="Group 12">
            <a:extLst>
              <a:ext uri="{FF2B5EF4-FFF2-40B4-BE49-F238E27FC236}">
                <a16:creationId xmlns:a16="http://schemas.microsoft.com/office/drawing/2014/main" id="{C60BA68F-DCD1-504A-88F2-60A1371F6D62}"/>
              </a:ext>
            </a:extLst>
          </p:cNvPr>
          <p:cNvGrpSpPr/>
          <p:nvPr/>
        </p:nvGrpSpPr>
        <p:grpSpPr>
          <a:xfrm>
            <a:off x="7086618" y="1179004"/>
            <a:ext cx="3690472" cy="4866636"/>
            <a:chOff x="7086618" y="1179004"/>
            <a:chExt cx="3690472" cy="4866636"/>
          </a:xfrm>
        </p:grpSpPr>
        <p:sp>
          <p:nvSpPr>
            <p:cNvPr id="16" name="object 4">
              <a:extLst>
                <a:ext uri="{FF2B5EF4-FFF2-40B4-BE49-F238E27FC236}">
                  <a16:creationId xmlns:a16="http://schemas.microsoft.com/office/drawing/2014/main" id="{AA3F5D5F-71BC-B440-A2E8-E455ADFFA756}"/>
                </a:ext>
              </a:extLst>
            </p:cNvPr>
            <p:cNvSpPr/>
            <p:nvPr/>
          </p:nvSpPr>
          <p:spPr>
            <a:xfrm>
              <a:off x="7587466" y="1179004"/>
              <a:ext cx="1631667" cy="1819541"/>
            </a:xfrm>
            <a:prstGeom prst="rect">
              <a:avLst/>
            </a:prstGeom>
            <a:blipFill>
              <a:blip r:embed="rId7"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8" name="object 6">
              <a:extLst>
                <a:ext uri="{FF2B5EF4-FFF2-40B4-BE49-F238E27FC236}">
                  <a16:creationId xmlns:a16="http://schemas.microsoft.com/office/drawing/2014/main" id="{6027BFCF-9091-754D-BA7F-2165482F57AA}"/>
                </a:ext>
              </a:extLst>
            </p:cNvPr>
            <p:cNvSpPr/>
            <p:nvPr/>
          </p:nvSpPr>
          <p:spPr>
            <a:xfrm>
              <a:off x="7086618" y="3099240"/>
              <a:ext cx="3690472" cy="2946400"/>
            </a:xfrm>
            <a:prstGeom prst="rect">
              <a:avLst/>
            </a:prstGeom>
            <a:blipFill>
              <a:blip r:embed="rId8"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20" name="object 8">
              <a:extLst>
                <a:ext uri="{FF2B5EF4-FFF2-40B4-BE49-F238E27FC236}">
                  <a16:creationId xmlns:a16="http://schemas.microsoft.com/office/drawing/2014/main" id="{57B56B63-99BD-DC4B-8200-4E62B30DF5BD}"/>
                </a:ext>
              </a:extLst>
            </p:cNvPr>
            <p:cNvSpPr/>
            <p:nvPr/>
          </p:nvSpPr>
          <p:spPr>
            <a:xfrm>
              <a:off x="7636675" y="2676899"/>
              <a:ext cx="2590365" cy="1090200"/>
            </a:xfrm>
            <a:prstGeom prst="rect">
              <a:avLst/>
            </a:prstGeom>
            <a:blipFill>
              <a:blip r:embed="rId9"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grpSp>
      <p:sp>
        <p:nvSpPr>
          <p:cNvPr id="21" name="object 9">
            <a:extLst>
              <a:ext uri="{FF2B5EF4-FFF2-40B4-BE49-F238E27FC236}">
                <a16:creationId xmlns:a16="http://schemas.microsoft.com/office/drawing/2014/main" id="{3B32955F-C7C9-CD41-B14F-A1C47170A53F}"/>
              </a:ext>
            </a:extLst>
          </p:cNvPr>
          <p:cNvSpPr/>
          <p:nvPr/>
        </p:nvSpPr>
        <p:spPr>
          <a:xfrm>
            <a:off x="7256354" y="627330"/>
            <a:ext cx="2234565" cy="687070"/>
          </a:xfrm>
          <a:custGeom>
            <a:avLst/>
            <a:gdLst/>
            <a:ahLst/>
            <a:cxnLst/>
            <a:rect l="l" t="t" r="r" b="b"/>
            <a:pathLst>
              <a:path w="2234565" h="687069">
                <a:moveTo>
                  <a:pt x="2182660" y="0"/>
                </a:moveTo>
                <a:lnTo>
                  <a:pt x="0" y="267995"/>
                </a:lnTo>
                <a:lnTo>
                  <a:pt x="51409" y="686688"/>
                </a:lnTo>
                <a:lnTo>
                  <a:pt x="2234069" y="418693"/>
                </a:lnTo>
                <a:lnTo>
                  <a:pt x="2182660" y="0"/>
                </a:lnTo>
                <a:close/>
              </a:path>
            </a:pathLst>
          </a:custGeom>
          <a:solidFill>
            <a:srgbClr val="7DB928"/>
          </a:solidFill>
        </p:spPr>
        <p:txBody>
          <a:bodyPr wrap="square" lIns="0" tIns="0" rIns="0" bIns="0" rtlCol="0"/>
          <a:lstStyle/>
          <a:p>
            <a:endParaRPr/>
          </a:p>
        </p:txBody>
      </p:sp>
      <p:sp>
        <p:nvSpPr>
          <p:cNvPr id="22" name="object 10">
            <a:extLst>
              <a:ext uri="{FF2B5EF4-FFF2-40B4-BE49-F238E27FC236}">
                <a16:creationId xmlns:a16="http://schemas.microsoft.com/office/drawing/2014/main" id="{1265BCAB-B98F-1C4F-A592-3261031F6DBD}"/>
              </a:ext>
            </a:extLst>
          </p:cNvPr>
          <p:cNvSpPr/>
          <p:nvPr/>
        </p:nvSpPr>
        <p:spPr>
          <a:xfrm>
            <a:off x="2676662" y="629151"/>
            <a:ext cx="6925690" cy="885558"/>
          </a:xfrm>
          <a:prstGeom prst="rect">
            <a:avLst/>
          </a:prstGeom>
          <a:blipFill>
            <a:blip r:embed="rId10"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Tree>
    <p:extLst>
      <p:ext uri="{BB962C8B-B14F-4D97-AF65-F5344CB8AC3E}">
        <p14:creationId xmlns:p14="http://schemas.microsoft.com/office/powerpoint/2010/main" val="2441155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10263</TotalTime>
  <Words>3476</Words>
  <Application>Microsoft Office PowerPoint</Application>
  <PresentationFormat>Widescreen</PresentationFormat>
  <Paragraphs>391</Paragraphs>
  <Slides>23</Slides>
  <Notes>20</Notes>
  <HiddenSlides>3</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23</vt:i4>
      </vt:variant>
    </vt:vector>
  </HeadingPairs>
  <TitlesOfParts>
    <vt:vector size="27" baseType="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Join the Action Pack!</dc:title>
  <dc:creator>Charles Ogden</dc:creator>
  <cp:lastModifiedBy>Max Hunt</cp:lastModifiedBy>
  <cp:revision>390</cp:revision>
  <cp:lastPrinted>2019-07-02T14:13:38Z</cp:lastPrinted>
  <dcterms:created xsi:type="dcterms:W3CDTF">2019-06-10T11:23:54Z</dcterms:created>
  <dcterms:modified xsi:type="dcterms:W3CDTF">2019-12-19T11:26:12Z</dcterms:modified>
</cp:coreProperties>
</file>