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29" r:id="rId2"/>
    <p:sldId id="289" r:id="rId3"/>
    <p:sldId id="321" r:id="rId4"/>
    <p:sldId id="291" r:id="rId5"/>
    <p:sldId id="258" r:id="rId6"/>
    <p:sldId id="323" r:id="rId7"/>
    <p:sldId id="308" r:id="rId8"/>
    <p:sldId id="324" r:id="rId9"/>
    <p:sldId id="318" r:id="rId10"/>
    <p:sldId id="316" r:id="rId11"/>
    <p:sldId id="325" r:id="rId12"/>
    <p:sldId id="332" r:id="rId13"/>
    <p:sldId id="333" r:id="rId14"/>
    <p:sldId id="319" r:id="rId15"/>
    <p:sldId id="293" r:id="rId16"/>
    <p:sldId id="331" r:id="rId17"/>
    <p:sldId id="328" r:id="rId18"/>
    <p:sldId id="330" r:id="rId19"/>
    <p:sldId id="309" r:id="rId20"/>
    <p:sldId id="33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B36808-EFF1-47A3-B530-8485798E9511}">
          <p14:sldIdLst>
            <p14:sldId id="329"/>
            <p14:sldId id="289"/>
            <p14:sldId id="321"/>
            <p14:sldId id="291"/>
            <p14:sldId id="258"/>
            <p14:sldId id="323"/>
            <p14:sldId id="308"/>
            <p14:sldId id="324"/>
            <p14:sldId id="318"/>
            <p14:sldId id="316"/>
            <p14:sldId id="325"/>
            <p14:sldId id="332"/>
            <p14:sldId id="333"/>
            <p14:sldId id="319"/>
            <p14:sldId id="293"/>
            <p14:sldId id="331"/>
            <p14:sldId id="328"/>
            <p14:sldId id="330"/>
            <p14:sldId id="309"/>
            <p14:sldId id="33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trina MacKay" initials="KM" lastIdx="23" clrIdx="6">
    <p:extLst>
      <p:ext uri="{19B8F6BF-5375-455C-9EA6-DF929625EA0E}">
        <p15:presenceInfo xmlns:p15="http://schemas.microsoft.com/office/powerpoint/2012/main" userId="S::Katrina.MacKay@edcoms.co.uk::f08a222a-e76f-476c-a023-d4c611eb5749" providerId="AD"/>
      </p:ext>
    </p:extLst>
  </p:cmAuthor>
  <p:cmAuthor id="1" name="Jemma Best" initials="JB" lastIdx="50" clrIdx="0">
    <p:extLst>
      <p:ext uri="{19B8F6BF-5375-455C-9EA6-DF929625EA0E}">
        <p15:presenceInfo xmlns:p15="http://schemas.microsoft.com/office/powerpoint/2012/main" userId="S-1-5-21-1598838018-3775903872-2167328690-1310" providerId="AD"/>
      </p:ext>
    </p:extLst>
  </p:cmAuthor>
  <p:cmAuthor id="2" name="Florence Ackland" initials="FA" lastIdx="16" clrIdx="1">
    <p:extLst>
      <p:ext uri="{19B8F6BF-5375-455C-9EA6-DF929625EA0E}">
        <p15:presenceInfo xmlns:p15="http://schemas.microsoft.com/office/powerpoint/2012/main" userId="S-1-5-21-1598838018-3775903872-2167328690-22119" providerId="AD"/>
      </p:ext>
    </p:extLst>
  </p:cmAuthor>
  <p:cmAuthor id="3" name="Charles Ogden" initials="CO" lastIdx="6" clrIdx="2">
    <p:extLst>
      <p:ext uri="{19B8F6BF-5375-455C-9EA6-DF929625EA0E}">
        <p15:presenceInfo xmlns:p15="http://schemas.microsoft.com/office/powerpoint/2012/main" userId="S-1-5-21-1598838018-3775903872-2167328690-22118" providerId="AD"/>
      </p:ext>
    </p:extLst>
  </p:cmAuthor>
  <p:cmAuthor id="4" name="Jackie Bailey" initials="JB" lastIdx="61" clrIdx="3">
    <p:extLst>
      <p:ext uri="{19B8F6BF-5375-455C-9EA6-DF929625EA0E}">
        <p15:presenceInfo xmlns:p15="http://schemas.microsoft.com/office/powerpoint/2012/main" userId="S-1-5-21-2626656124-3858264185-3672416664-8707" providerId="AD"/>
      </p:ext>
    </p:extLst>
  </p:cmAuthor>
  <p:cmAuthor id="5" name="Catriona Hull" initials="CH" lastIdx="15" clrIdx="4">
    <p:extLst>
      <p:ext uri="{19B8F6BF-5375-455C-9EA6-DF929625EA0E}">
        <p15:presenceInfo xmlns:p15="http://schemas.microsoft.com/office/powerpoint/2012/main" userId="S-1-5-21-1598838018-3775903872-2167328690-7791" providerId="AD"/>
      </p:ext>
    </p:extLst>
  </p:cmAuthor>
  <p:cmAuthor id="6" name="Charles Ogden" initials="CO [2]" lastIdx="9" clrIdx="5">
    <p:extLst>
      <p:ext uri="{19B8F6BF-5375-455C-9EA6-DF929625EA0E}">
        <p15:presenceInfo xmlns:p15="http://schemas.microsoft.com/office/powerpoint/2012/main" userId="S::charles.ogden@edcoms.co.uk::04fe0c2a-0146-44af-9e8b-8620f6ad80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9236"/>
    <a:srgbClr val="7DB9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9" autoAdjust="0"/>
    <p:restoredTop sz="68256" autoAdjust="0"/>
  </p:normalViewPr>
  <p:slideViewPr>
    <p:cSldViewPr snapToGrid="0">
      <p:cViewPr varScale="1">
        <p:scale>
          <a:sx n="61" d="100"/>
          <a:sy n="61" d="100"/>
        </p:scale>
        <p:origin x="1548" y="7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77574-650F-44D9-A23E-969244085A06}" type="datetimeFigureOut">
              <a:rPr lang="en-GB" smtClean="0"/>
              <a:t>19/12/2019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21AB1-F539-4EA8-BE6E-7370955B0DBA}" type="slidenum">
              <a:rPr lang="en-GB" smtClean="0"/>
              <a:t>‹#›</a:t>
            </a:fld>
            <a:endParaRPr lang="en-GB"/>
          </a:p>
        </p:txBody>
      </p:sp>
    </p:spTree>
    <p:extLst>
      <p:ext uri="{BB962C8B-B14F-4D97-AF65-F5344CB8AC3E}">
        <p14:creationId xmlns:p14="http://schemas.microsoft.com/office/powerpoint/2010/main" val="406571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121AB1-F539-4EA8-BE6E-7370955B0DBA}" type="slidenum">
              <a:rPr lang="en-GB" smtClean="0"/>
              <a:t>2</a:t>
            </a:fld>
            <a:endParaRPr lang="en-GB"/>
          </a:p>
        </p:txBody>
      </p:sp>
    </p:spTree>
    <p:extLst>
      <p:ext uri="{BB962C8B-B14F-4D97-AF65-F5344CB8AC3E}">
        <p14:creationId xmlns:p14="http://schemas.microsoft.com/office/powerpoint/2010/main" val="3997140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F8E0B39-1F67-4288-B220-B5B235CDD28B}" type="slidenum">
              <a:rPr lang="en-GB" smtClean="0"/>
              <a:t>13</a:t>
            </a:fld>
            <a:endParaRPr lang="en-GB"/>
          </a:p>
        </p:txBody>
      </p:sp>
    </p:spTree>
    <p:extLst>
      <p:ext uri="{BB962C8B-B14F-4D97-AF65-F5344CB8AC3E}">
        <p14:creationId xmlns:p14="http://schemas.microsoft.com/office/powerpoint/2010/main" val="3740379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121AB1-F539-4EA8-BE6E-7370955B0DBA}" type="slidenum">
              <a:rPr lang="en-GB" smtClean="0"/>
              <a:t>14</a:t>
            </a:fld>
            <a:endParaRPr lang="en-GB"/>
          </a:p>
        </p:txBody>
      </p:sp>
    </p:spTree>
    <p:extLst>
      <p:ext uri="{BB962C8B-B14F-4D97-AF65-F5344CB8AC3E}">
        <p14:creationId xmlns:p14="http://schemas.microsoft.com/office/powerpoint/2010/main" val="3627459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Delivery notes</a:t>
            </a:r>
          </a:p>
          <a:p>
            <a:endParaRPr lang="en-US" b="1" dirty="0"/>
          </a:p>
          <a:p>
            <a:r>
              <a:rPr lang="en-US" b="0" dirty="0"/>
              <a:t>After completing the room-by-room recycling list activity, show this slide to give pupils some extra Recycling Top Tips. They should add the tips to the bottom of their lists for each room. The corresponding rooms are listed below.</a:t>
            </a:r>
          </a:p>
          <a:p>
            <a:endParaRPr lang="en-US" b="0" dirty="0"/>
          </a:p>
          <a:p>
            <a:pPr marL="171450" indent="-171450">
              <a:buFont typeface="Wingdings" panose="05000000000000000000" pitchFamily="2" charset="2"/>
              <a:buChar char="§"/>
            </a:pPr>
            <a:r>
              <a:rPr lang="en-US" b="0" i="1" dirty="0"/>
              <a:t>Items should be cleaned of food </a:t>
            </a:r>
            <a:r>
              <a:rPr lang="en-US" b="0" i="0" dirty="0"/>
              <a:t>– Kitchen</a:t>
            </a:r>
          </a:p>
          <a:p>
            <a:pPr marL="171450" indent="-171450">
              <a:buFont typeface="Wingdings" panose="05000000000000000000" pitchFamily="2" charset="2"/>
              <a:buChar char="§"/>
            </a:pPr>
            <a:r>
              <a:rPr lang="en-US" b="0" i="1" dirty="0"/>
              <a:t>Empty, rinse, squash and put lids back on before recycling – </a:t>
            </a:r>
            <a:r>
              <a:rPr lang="en-US" b="0" i="0" dirty="0"/>
              <a:t>Kitchen or Bathroom</a:t>
            </a:r>
            <a:endParaRPr lang="en-US" b="0" i="1" dirty="0"/>
          </a:p>
          <a:p>
            <a:pPr marL="171450" indent="-171450">
              <a:buFont typeface="Wingdings" panose="05000000000000000000" pitchFamily="2" charset="2"/>
              <a:buChar char="§"/>
            </a:pPr>
            <a:r>
              <a:rPr lang="en-US" b="0" i="1" dirty="0"/>
              <a:t>Keep a separate recycling bin or bag in the bathroom </a:t>
            </a:r>
            <a:r>
              <a:rPr lang="en-US" b="0" i="0" dirty="0"/>
              <a:t>– Bathroom</a:t>
            </a:r>
          </a:p>
          <a:p>
            <a:pPr marL="171450" indent="-171450">
              <a:buFont typeface="Wingdings" panose="05000000000000000000" pitchFamily="2" charset="2"/>
              <a:buChar char="§"/>
            </a:pPr>
            <a:r>
              <a:rPr lang="en-US" b="0" i="1" dirty="0"/>
              <a:t>Plastic bags usually cannot be recycled – </a:t>
            </a:r>
            <a:r>
              <a:rPr lang="en-US" b="0" i="0" dirty="0"/>
              <a:t>Kitchen</a:t>
            </a:r>
          </a:p>
          <a:p>
            <a:pPr marL="171450" indent="-171450">
              <a:buFont typeface="Wingdings" panose="05000000000000000000" pitchFamily="2" charset="2"/>
              <a:buChar char="§"/>
            </a:pPr>
            <a:r>
              <a:rPr lang="en-US" b="0" i="1" dirty="0"/>
              <a:t>Plastic toys can’t be recycled – </a:t>
            </a:r>
            <a:r>
              <a:rPr lang="en-US" b="0" i="0" dirty="0"/>
              <a:t>Bedroom</a:t>
            </a:r>
          </a:p>
          <a:p>
            <a:pPr marL="171450" indent="-171450">
              <a:buFont typeface="Wingdings" panose="05000000000000000000" pitchFamily="2" charset="2"/>
              <a:buChar char="§"/>
            </a:pPr>
            <a:r>
              <a:rPr lang="en-US" b="0" i="1" dirty="0"/>
              <a:t>Wet wipes, cotton wool, tissues and nappies can’t be recycled </a:t>
            </a:r>
            <a:r>
              <a:rPr lang="en-US" b="0" i="0" dirty="0"/>
              <a:t>– Bedroom/Bathroom</a:t>
            </a:r>
          </a:p>
          <a:p>
            <a:pPr marL="171450" indent="-171450">
              <a:buFont typeface="Wingdings" panose="05000000000000000000" pitchFamily="2" charset="2"/>
              <a:buChar char="§"/>
            </a:pPr>
            <a:r>
              <a:rPr lang="en-US" b="0" i="1" dirty="0"/>
              <a:t>Toothpaste tubes and mirrors also can’t be recycled – </a:t>
            </a:r>
            <a:r>
              <a:rPr lang="en-US" b="0" i="0" dirty="0"/>
              <a:t>Bathroom</a:t>
            </a:r>
          </a:p>
          <a:p>
            <a:pPr marL="171450" indent="-171450">
              <a:buFont typeface="Wingdings" panose="05000000000000000000" pitchFamily="2" charset="2"/>
              <a:buChar char="§"/>
            </a:pPr>
            <a:r>
              <a:rPr lang="en-US" b="0" i="1" dirty="0"/>
              <a:t>Keep a container under you kitchen sink – </a:t>
            </a:r>
            <a:r>
              <a:rPr lang="en-US" b="0" i="0" dirty="0"/>
              <a:t>Kitchen</a:t>
            </a:r>
          </a:p>
          <a:p>
            <a:pPr marL="171450" indent="-171450">
              <a:buFont typeface="Wingdings" panose="05000000000000000000" pitchFamily="2" charset="2"/>
              <a:buChar char="§"/>
            </a:pPr>
            <a:r>
              <a:rPr lang="en-US" b="0" i="1" dirty="0"/>
              <a:t>Junk modelling </a:t>
            </a:r>
            <a:r>
              <a:rPr lang="en-US" b="0" i="0" dirty="0"/>
              <a:t>- Bedroom</a:t>
            </a:r>
            <a:endParaRPr lang="en-US" b="0" i="1" dirty="0"/>
          </a:p>
          <a:p>
            <a:pPr marL="0" indent="0">
              <a:buFont typeface="Wingdings" panose="05000000000000000000" pitchFamily="2" charset="2"/>
              <a:buNone/>
            </a:pPr>
            <a:endParaRPr lang="en-US" b="0" i="1" dirty="0"/>
          </a:p>
          <a:p>
            <a:pPr marL="0" indent="0">
              <a:buFont typeface="Wingdings" panose="05000000000000000000" pitchFamily="2" charset="2"/>
              <a:buNone/>
            </a:pPr>
            <a:r>
              <a:rPr lang="en-US" b="1" i="0" dirty="0"/>
              <a:t>Make sure all pupils include in their posters something about why recycling properly is so important.</a:t>
            </a:r>
          </a:p>
          <a:p>
            <a:pPr marL="171450" indent="-171450">
              <a:buFont typeface="Wingdings" panose="05000000000000000000" pitchFamily="2" charset="2"/>
              <a:buChar char="§"/>
            </a:pPr>
            <a:endParaRPr lang="en-US" b="0" i="1" dirty="0"/>
          </a:p>
          <a:p>
            <a:pPr marL="171450" indent="-171450">
              <a:buFont typeface="Wingdings" panose="05000000000000000000" pitchFamily="2" charset="2"/>
              <a:buChar char="§"/>
            </a:pPr>
            <a:endParaRPr lang="en-US" b="0" i="1" dirty="0"/>
          </a:p>
          <a:p>
            <a:endParaRPr lang="en-GB" b="0" i="1" dirty="0"/>
          </a:p>
          <a:p>
            <a:endParaRPr lang="en-GB" b="0" i="1" dirty="0"/>
          </a:p>
        </p:txBody>
      </p:sp>
      <p:sp>
        <p:nvSpPr>
          <p:cNvPr id="4" name="Slide Number Placeholder 3"/>
          <p:cNvSpPr>
            <a:spLocks noGrp="1"/>
          </p:cNvSpPr>
          <p:nvPr>
            <p:ph type="sldNum" sz="quarter" idx="5"/>
          </p:nvPr>
        </p:nvSpPr>
        <p:spPr/>
        <p:txBody>
          <a:bodyPr/>
          <a:lstStyle/>
          <a:p>
            <a:fld id="{C0121AB1-F539-4EA8-BE6E-7370955B0DBA}" type="slidenum">
              <a:rPr lang="en-GB" smtClean="0"/>
              <a:t>15</a:t>
            </a:fld>
            <a:endParaRPr lang="en-GB"/>
          </a:p>
        </p:txBody>
      </p:sp>
    </p:spTree>
    <p:extLst>
      <p:ext uri="{BB962C8B-B14F-4D97-AF65-F5344CB8AC3E}">
        <p14:creationId xmlns:p14="http://schemas.microsoft.com/office/powerpoint/2010/main" val="1404851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Delivery notes</a:t>
            </a:r>
          </a:p>
          <a:p>
            <a:endParaRPr lang="en-US" b="1" dirty="0"/>
          </a:p>
          <a:p>
            <a:r>
              <a:rPr lang="en-US" b="0" dirty="0"/>
              <a:t>After completing the room-by-room recycling list activity, show this slide to give pupils some extra Recycling Top Tips. They should add the tips to the bottom of their lists for each room. The corresponding rooms are listed below.</a:t>
            </a:r>
          </a:p>
          <a:p>
            <a:endParaRPr lang="en-US" b="0" dirty="0"/>
          </a:p>
          <a:p>
            <a:pPr marL="171450" indent="-171450">
              <a:buFont typeface="Wingdings" panose="05000000000000000000" pitchFamily="2" charset="2"/>
              <a:buChar char="§"/>
            </a:pPr>
            <a:r>
              <a:rPr lang="en-US" b="0" i="1" dirty="0"/>
              <a:t>Items should be cleaned of food </a:t>
            </a:r>
            <a:r>
              <a:rPr lang="en-US" b="0" i="0" dirty="0"/>
              <a:t>– Kitchen</a:t>
            </a:r>
          </a:p>
          <a:p>
            <a:pPr marL="171450" indent="-171450">
              <a:buFont typeface="Wingdings" panose="05000000000000000000" pitchFamily="2" charset="2"/>
              <a:buChar char="§"/>
            </a:pPr>
            <a:r>
              <a:rPr lang="en-US" b="0" i="1" dirty="0"/>
              <a:t>Empty, rinse, squash and put lids back on before recycling – </a:t>
            </a:r>
            <a:r>
              <a:rPr lang="en-US" b="0" i="0" dirty="0"/>
              <a:t>Kitchen or Bathroom</a:t>
            </a:r>
            <a:endParaRPr lang="en-US" b="0" i="1" dirty="0"/>
          </a:p>
          <a:p>
            <a:pPr marL="171450" indent="-171450">
              <a:buFont typeface="Wingdings" panose="05000000000000000000" pitchFamily="2" charset="2"/>
              <a:buChar char="§"/>
            </a:pPr>
            <a:r>
              <a:rPr lang="en-US" b="0" i="1" dirty="0"/>
              <a:t>Keep a separate recycling bin or bag in the bathroom </a:t>
            </a:r>
            <a:r>
              <a:rPr lang="en-US" b="0" i="0" dirty="0"/>
              <a:t>– Bathroom</a:t>
            </a:r>
          </a:p>
          <a:p>
            <a:pPr marL="171450" indent="-171450">
              <a:buFont typeface="Wingdings" panose="05000000000000000000" pitchFamily="2" charset="2"/>
              <a:buChar char="§"/>
            </a:pPr>
            <a:r>
              <a:rPr lang="en-US" b="0" i="1" dirty="0"/>
              <a:t>Plastic bags usually cannot be recycled – </a:t>
            </a:r>
            <a:r>
              <a:rPr lang="en-US" b="0" i="0" dirty="0"/>
              <a:t>Kitchen</a:t>
            </a:r>
          </a:p>
          <a:p>
            <a:pPr marL="171450" indent="-171450">
              <a:buFont typeface="Wingdings" panose="05000000000000000000" pitchFamily="2" charset="2"/>
              <a:buChar char="§"/>
            </a:pPr>
            <a:r>
              <a:rPr lang="en-US" b="0" i="1" dirty="0"/>
              <a:t>Plastic toys can’t be recycled – </a:t>
            </a:r>
            <a:r>
              <a:rPr lang="en-US" b="0" i="0" dirty="0"/>
              <a:t>Bedroom</a:t>
            </a:r>
          </a:p>
          <a:p>
            <a:pPr marL="171450" indent="-171450">
              <a:buFont typeface="Wingdings" panose="05000000000000000000" pitchFamily="2" charset="2"/>
              <a:buChar char="§"/>
            </a:pPr>
            <a:r>
              <a:rPr lang="en-US" b="0" i="1" dirty="0"/>
              <a:t>Wet wipes, cotton wool, tissues and nappies can’t be recycled </a:t>
            </a:r>
            <a:r>
              <a:rPr lang="en-US" b="0" i="0" dirty="0"/>
              <a:t>– Bedroom/Bathroom</a:t>
            </a:r>
          </a:p>
          <a:p>
            <a:pPr marL="171450" indent="-171450">
              <a:buFont typeface="Wingdings" panose="05000000000000000000" pitchFamily="2" charset="2"/>
              <a:buChar char="§"/>
            </a:pPr>
            <a:r>
              <a:rPr lang="en-US" b="0" i="1" dirty="0"/>
              <a:t>Toothpaste tubes and mirrors also can’t be recycled – </a:t>
            </a:r>
            <a:r>
              <a:rPr lang="en-US" b="0" i="0" dirty="0"/>
              <a:t>Bathroom</a:t>
            </a:r>
          </a:p>
          <a:p>
            <a:pPr marL="171450" indent="-171450">
              <a:buFont typeface="Wingdings" panose="05000000000000000000" pitchFamily="2" charset="2"/>
              <a:buChar char="§"/>
            </a:pPr>
            <a:r>
              <a:rPr lang="en-US" b="0" i="1" dirty="0"/>
              <a:t>Keep a container under you kitchen sink – </a:t>
            </a:r>
            <a:r>
              <a:rPr lang="en-US" b="0" i="0" dirty="0"/>
              <a:t>Kitchen</a:t>
            </a:r>
          </a:p>
          <a:p>
            <a:pPr marL="171450" indent="-171450">
              <a:buFont typeface="Wingdings" panose="05000000000000000000" pitchFamily="2" charset="2"/>
              <a:buChar char="§"/>
            </a:pPr>
            <a:r>
              <a:rPr lang="en-US" b="0" i="1" dirty="0"/>
              <a:t>Remove all stickers from items </a:t>
            </a:r>
            <a:r>
              <a:rPr lang="en-US" b="0" i="0" dirty="0"/>
              <a:t>– Bedroom</a:t>
            </a:r>
          </a:p>
          <a:p>
            <a:pPr marL="171450" indent="-171450">
              <a:buFont typeface="Wingdings" panose="05000000000000000000" pitchFamily="2" charset="2"/>
              <a:buChar char="§"/>
            </a:pPr>
            <a:r>
              <a:rPr lang="en-US" b="0" i="1" dirty="0"/>
              <a:t>Junk modelling </a:t>
            </a:r>
            <a:r>
              <a:rPr lang="en-US" b="0" i="0" dirty="0"/>
              <a:t>- Bedroom</a:t>
            </a:r>
            <a:endParaRPr lang="en-US" b="0" i="1" dirty="0"/>
          </a:p>
          <a:p>
            <a:pPr marL="0" indent="0">
              <a:buFont typeface="Wingdings" panose="05000000000000000000" pitchFamily="2" charset="2"/>
              <a:buNone/>
            </a:pPr>
            <a:endParaRPr lang="en-US" b="0" i="1" dirty="0"/>
          </a:p>
          <a:p>
            <a:pPr marL="0" indent="0">
              <a:buFont typeface="Wingdings" panose="05000000000000000000" pitchFamily="2" charset="2"/>
              <a:buNone/>
            </a:pPr>
            <a:r>
              <a:rPr lang="en-US" b="1" i="0" dirty="0"/>
              <a:t>Make sure all pupils include in their posters something about why recycling properly is so important.</a:t>
            </a:r>
          </a:p>
          <a:p>
            <a:pPr marL="171450" indent="-171450">
              <a:buFont typeface="Wingdings" panose="05000000000000000000" pitchFamily="2" charset="2"/>
              <a:buChar char="§"/>
            </a:pPr>
            <a:endParaRPr lang="en-US" b="0" i="1" dirty="0"/>
          </a:p>
          <a:p>
            <a:pPr marL="171450" indent="-171450">
              <a:buFont typeface="Wingdings" panose="05000000000000000000" pitchFamily="2" charset="2"/>
              <a:buChar char="§"/>
            </a:pPr>
            <a:endParaRPr lang="en-US" b="0" i="1" dirty="0"/>
          </a:p>
          <a:p>
            <a:endParaRPr lang="en-GB" b="0" i="1" dirty="0"/>
          </a:p>
          <a:p>
            <a:endParaRPr lang="en-GB" b="0" i="1" dirty="0"/>
          </a:p>
        </p:txBody>
      </p:sp>
      <p:sp>
        <p:nvSpPr>
          <p:cNvPr id="4" name="Slide Number Placeholder 3"/>
          <p:cNvSpPr>
            <a:spLocks noGrp="1"/>
          </p:cNvSpPr>
          <p:nvPr>
            <p:ph type="sldNum" sz="quarter" idx="5"/>
          </p:nvPr>
        </p:nvSpPr>
        <p:spPr/>
        <p:txBody>
          <a:bodyPr/>
          <a:lstStyle/>
          <a:p>
            <a:fld id="{C0121AB1-F539-4EA8-BE6E-7370955B0DBA}" type="slidenum">
              <a:rPr lang="en-GB" smtClean="0"/>
              <a:t>16</a:t>
            </a:fld>
            <a:endParaRPr lang="en-GB"/>
          </a:p>
        </p:txBody>
      </p:sp>
    </p:spTree>
    <p:extLst>
      <p:ext uri="{BB962C8B-B14F-4D97-AF65-F5344CB8AC3E}">
        <p14:creationId xmlns:p14="http://schemas.microsoft.com/office/powerpoint/2010/main" val="1199418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Delivery notes</a:t>
            </a:r>
          </a:p>
          <a:p>
            <a:endParaRPr lang="en-US" b="1" dirty="0"/>
          </a:p>
          <a:p>
            <a:r>
              <a:rPr lang="en-US" b="0" dirty="0"/>
              <a:t>Ask pupils to suggest reasons why it’s important to recycle, and recycle properly, based on what they’ve learnt in the lesson so far.</a:t>
            </a:r>
          </a:p>
          <a:p>
            <a:endParaRPr lang="en-US" b="0" dirty="0"/>
          </a:p>
          <a:p>
            <a:r>
              <a:rPr lang="en-US" b="0" dirty="0"/>
              <a:t>Knowing that recycling is so important, do they think that we are doing enough to recycle properly in the UK? Do they think they could do more to recycle properly? Could the country as a whole be doing more?</a:t>
            </a:r>
          </a:p>
          <a:p>
            <a:endParaRPr lang="en-US" b="0" dirty="0"/>
          </a:p>
          <a:p>
            <a:r>
              <a:rPr lang="en-US" b="0" dirty="0"/>
              <a:t>Explain that they’re going to try to guess some facts about recycling in the UK. Choose three locations around the classroom and name them A, B and C. Pupils have to go to one of these locations to make their choice about each recycling fact.</a:t>
            </a:r>
          </a:p>
          <a:p>
            <a:endParaRPr lang="en-US" b="0" dirty="0"/>
          </a:p>
          <a:p>
            <a:r>
              <a:rPr lang="en-US" b="0" dirty="0"/>
              <a:t>Go through each question one by one, giving students the three possible answers to each one. After each question, reveal the answer by clicking the screen. </a:t>
            </a:r>
          </a:p>
          <a:p>
            <a:endParaRPr lang="en-US" b="0" dirty="0"/>
          </a:p>
          <a:p>
            <a:pPr marL="228600" indent="-228600">
              <a:buAutoNum type="arabicPeriod"/>
            </a:pPr>
            <a:r>
              <a:rPr lang="en-US" b="0" dirty="0"/>
              <a:t>A) </a:t>
            </a:r>
            <a:r>
              <a:rPr lang="en-US" b="1" dirty="0"/>
              <a:t>45% </a:t>
            </a:r>
            <a:r>
              <a:rPr lang="en-US" b="0" dirty="0"/>
              <a:t>		B) 70% 	C) 90%</a:t>
            </a:r>
          </a:p>
          <a:p>
            <a:pPr marL="228600" indent="-228600">
              <a:buAutoNum type="arabicPeriod"/>
            </a:pPr>
            <a:r>
              <a:rPr lang="en-US" b="0" dirty="0"/>
              <a:t>A) 100		B) 500 	C) </a:t>
            </a:r>
            <a:r>
              <a:rPr lang="en-US" b="1" dirty="0"/>
              <a:t>1,000</a:t>
            </a:r>
          </a:p>
          <a:p>
            <a:pPr marL="228600" indent="-228600">
              <a:buAutoNum type="arabicPeriod"/>
            </a:pPr>
            <a:r>
              <a:rPr lang="en-US" b="0" dirty="0"/>
              <a:t>A) 30%		B) 50%	C) </a:t>
            </a:r>
            <a:r>
              <a:rPr lang="en-US" b="1" dirty="0"/>
              <a:t>70%</a:t>
            </a:r>
          </a:p>
          <a:p>
            <a:pPr marL="228600" indent="-228600">
              <a:buAutoNum type="arabicPeriod"/>
            </a:pPr>
            <a:r>
              <a:rPr lang="en-US" b="0" dirty="0"/>
              <a:t>A) 55%		B) </a:t>
            </a:r>
            <a:r>
              <a:rPr lang="en-US" b="1" dirty="0"/>
              <a:t>75%</a:t>
            </a:r>
            <a:r>
              <a:rPr lang="en-US" b="0" dirty="0"/>
              <a:t>	C) 95%</a:t>
            </a:r>
          </a:p>
          <a:p>
            <a:pPr marL="228600" indent="-228600">
              <a:buAutoNum type="arabicPeriod"/>
            </a:pPr>
            <a:r>
              <a:rPr lang="en-US" b="0" dirty="0"/>
              <a:t>A) 100		B) 1,000	C) </a:t>
            </a:r>
            <a:r>
              <a:rPr lang="en-US" b="1" dirty="0"/>
              <a:t>1,000,000</a:t>
            </a:r>
          </a:p>
          <a:p>
            <a:pPr marL="228600" indent="-228600">
              <a:buAutoNum type="arabicPeriod"/>
            </a:pPr>
            <a:r>
              <a:rPr lang="en-US" b="0" dirty="0"/>
              <a:t>A) </a:t>
            </a:r>
            <a:r>
              <a:rPr lang="en-US" b="1" dirty="0"/>
              <a:t>450		</a:t>
            </a:r>
            <a:r>
              <a:rPr lang="en-US" b="0" dirty="0"/>
              <a:t>B) 45	C) 5</a:t>
            </a:r>
          </a:p>
          <a:p>
            <a:pPr marL="228600" indent="-228600">
              <a:buAutoNum type="arabicPeriod"/>
            </a:pPr>
            <a:r>
              <a:rPr lang="en-US" b="0" dirty="0"/>
              <a:t>A) </a:t>
            </a:r>
            <a:r>
              <a:rPr lang="en-US" b="1" dirty="0"/>
              <a:t>38,500,000</a:t>
            </a:r>
            <a:r>
              <a:rPr lang="en-US" b="0" dirty="0"/>
              <a:t>	B) 38,500	C) 3,850</a:t>
            </a:r>
          </a:p>
          <a:p>
            <a:pPr marL="228600" indent="-228600">
              <a:buAutoNum type="arabicPeriod"/>
            </a:pPr>
            <a:r>
              <a:rPr lang="en-US" b="0" dirty="0"/>
              <a:t>A) 15,000		B) 150,000	C) </a:t>
            </a:r>
            <a:r>
              <a:rPr lang="en-US" b="1" dirty="0"/>
              <a:t>15,000,000</a:t>
            </a:r>
          </a:p>
          <a:p>
            <a:endParaRPr lang="en-US" b="0" dirty="0"/>
          </a:p>
          <a:p>
            <a:r>
              <a:rPr lang="en-US" b="0" dirty="0"/>
              <a:t>At the end, ask the pupils:</a:t>
            </a:r>
          </a:p>
          <a:p>
            <a:pPr marL="171450" indent="-171450">
              <a:buFont typeface="Arial" panose="020B0604020202020204" pitchFamily="34" charset="0"/>
              <a:buChar char="•"/>
            </a:pPr>
            <a:r>
              <a:rPr lang="en-US" b="0" dirty="0"/>
              <a:t>If anyone got all the answers correct? </a:t>
            </a:r>
          </a:p>
          <a:p>
            <a:pPr marL="171450" indent="-171450">
              <a:buFont typeface="Arial" panose="020B0604020202020204" pitchFamily="34" charset="0"/>
              <a:buChar char="•"/>
            </a:pPr>
            <a:r>
              <a:rPr lang="en-US" b="0" dirty="0"/>
              <a:t>Were there any answers that surprised them? Why? </a:t>
            </a:r>
          </a:p>
          <a:p>
            <a:pPr marL="171450" indent="-171450">
              <a:buFont typeface="Arial" panose="020B0604020202020204" pitchFamily="34" charset="0"/>
              <a:buChar char="•"/>
            </a:pPr>
            <a:r>
              <a:rPr lang="en-US" b="0" dirty="0"/>
              <a:t>Do they think that the UK is doing enough to recycle its waste? Why? Why not?</a:t>
            </a:r>
            <a:endParaRPr lang="en-GB" b="0" dirty="0"/>
          </a:p>
          <a:p>
            <a:endParaRPr lang="en-GB" b="0" dirty="0"/>
          </a:p>
        </p:txBody>
      </p:sp>
      <p:sp>
        <p:nvSpPr>
          <p:cNvPr id="4" name="Slide Number Placeholder 3"/>
          <p:cNvSpPr>
            <a:spLocks noGrp="1"/>
          </p:cNvSpPr>
          <p:nvPr>
            <p:ph type="sldNum" sz="quarter" idx="10"/>
          </p:nvPr>
        </p:nvSpPr>
        <p:spPr/>
        <p:txBody>
          <a:bodyPr/>
          <a:lstStyle/>
          <a:p>
            <a:fld id="{C0121AB1-F539-4EA8-BE6E-7370955B0DBA}" type="slidenum">
              <a:rPr lang="en-GB" smtClean="0"/>
              <a:t>17</a:t>
            </a:fld>
            <a:endParaRPr lang="en-GB"/>
          </a:p>
        </p:txBody>
      </p:sp>
    </p:spTree>
    <p:extLst>
      <p:ext uri="{BB962C8B-B14F-4D97-AF65-F5344CB8AC3E}">
        <p14:creationId xmlns:p14="http://schemas.microsoft.com/office/powerpoint/2010/main" val="227536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Delivery notes</a:t>
            </a:r>
          </a:p>
          <a:p>
            <a:endParaRPr lang="en-US" b="1" dirty="0"/>
          </a:p>
          <a:p>
            <a:r>
              <a:rPr lang="en-US" b="0" dirty="0"/>
              <a:t>Ask pupils to suggest reasons why it’s important to recycle, and recycle properly, based on what they’ve learnt in the lesson so far.</a:t>
            </a:r>
          </a:p>
          <a:p>
            <a:endParaRPr lang="en-US" b="0" dirty="0"/>
          </a:p>
          <a:p>
            <a:r>
              <a:rPr lang="en-US" b="0" dirty="0"/>
              <a:t>Knowing that recycling is so important, do they think that we are doing enough to recycle properly in the UK? Do they think they could do more to recycle properly? Could the country as a whole be doing more?</a:t>
            </a:r>
          </a:p>
          <a:p>
            <a:endParaRPr lang="en-US" b="0" dirty="0"/>
          </a:p>
          <a:p>
            <a:r>
              <a:rPr lang="en-US" b="0" dirty="0"/>
              <a:t>Explain that they’re going to try to guess some facts about recycling in the UK. Choose three locations around the classroom and name them A, B and C. Pupils have to go to one of these locations to make their choice about each recycling fact.</a:t>
            </a:r>
          </a:p>
          <a:p>
            <a:endParaRPr lang="en-US" b="0" dirty="0"/>
          </a:p>
          <a:p>
            <a:r>
              <a:rPr lang="en-US" b="0" dirty="0"/>
              <a:t>Go through each question one by one, giving students the three possible answers to each one. After each question, reveal the answer by clicking the screen. </a:t>
            </a:r>
          </a:p>
          <a:p>
            <a:endParaRPr lang="en-US" b="0" dirty="0"/>
          </a:p>
          <a:p>
            <a:pPr marL="228600" indent="-228600">
              <a:buAutoNum type="arabicPeriod"/>
            </a:pPr>
            <a:r>
              <a:rPr lang="en-US" b="0" dirty="0"/>
              <a:t>A) </a:t>
            </a:r>
            <a:r>
              <a:rPr lang="en-US" b="1" dirty="0"/>
              <a:t>45% </a:t>
            </a:r>
            <a:r>
              <a:rPr lang="en-US" b="0" dirty="0"/>
              <a:t>		B) 70% 	C) 90%</a:t>
            </a:r>
          </a:p>
          <a:p>
            <a:pPr marL="228600" indent="-228600">
              <a:buAutoNum type="arabicPeriod"/>
            </a:pPr>
            <a:r>
              <a:rPr lang="en-US" b="0" dirty="0"/>
              <a:t>A) 100		B) 500 	C) </a:t>
            </a:r>
            <a:r>
              <a:rPr lang="en-US" b="1" dirty="0"/>
              <a:t>1,000</a:t>
            </a:r>
          </a:p>
          <a:p>
            <a:pPr marL="228600" indent="-228600">
              <a:buAutoNum type="arabicPeriod"/>
            </a:pPr>
            <a:r>
              <a:rPr lang="en-US" b="0" dirty="0"/>
              <a:t>A) 30%		B) 50%	C) </a:t>
            </a:r>
            <a:r>
              <a:rPr lang="en-US" b="1" dirty="0"/>
              <a:t>70%</a:t>
            </a:r>
          </a:p>
          <a:p>
            <a:pPr marL="228600" indent="-228600">
              <a:buAutoNum type="arabicPeriod"/>
            </a:pPr>
            <a:r>
              <a:rPr lang="en-US" b="0" dirty="0"/>
              <a:t>A) 55%		B) </a:t>
            </a:r>
            <a:r>
              <a:rPr lang="en-US" b="1" dirty="0"/>
              <a:t>75%</a:t>
            </a:r>
            <a:r>
              <a:rPr lang="en-US" b="0" dirty="0"/>
              <a:t>	C) 95%</a:t>
            </a:r>
          </a:p>
          <a:p>
            <a:pPr marL="228600" indent="-228600">
              <a:buAutoNum type="arabicPeriod"/>
            </a:pPr>
            <a:r>
              <a:rPr lang="en-US" b="0" dirty="0"/>
              <a:t>A) 100		B) 1,000	C) </a:t>
            </a:r>
            <a:r>
              <a:rPr lang="en-US" b="1" dirty="0"/>
              <a:t>1,000,000</a:t>
            </a:r>
          </a:p>
          <a:p>
            <a:pPr marL="228600" indent="-228600">
              <a:buAutoNum type="arabicPeriod"/>
            </a:pPr>
            <a:r>
              <a:rPr lang="en-US" b="0" dirty="0"/>
              <a:t>A) </a:t>
            </a:r>
            <a:r>
              <a:rPr lang="en-US" b="1" dirty="0"/>
              <a:t>450		</a:t>
            </a:r>
            <a:r>
              <a:rPr lang="en-US" b="0" dirty="0"/>
              <a:t>B) 45	C) 5</a:t>
            </a:r>
          </a:p>
          <a:p>
            <a:pPr marL="228600" indent="-228600">
              <a:buAutoNum type="arabicPeriod"/>
            </a:pPr>
            <a:r>
              <a:rPr lang="en-US" b="0" dirty="0"/>
              <a:t>A) </a:t>
            </a:r>
            <a:r>
              <a:rPr lang="en-US" b="1" dirty="0"/>
              <a:t>38,500,000</a:t>
            </a:r>
            <a:r>
              <a:rPr lang="en-US" b="0" dirty="0"/>
              <a:t>	B) 38,500	C) 3,850</a:t>
            </a:r>
          </a:p>
          <a:p>
            <a:pPr marL="228600" indent="-228600">
              <a:buAutoNum type="arabicPeriod"/>
            </a:pPr>
            <a:r>
              <a:rPr lang="en-US" b="0" dirty="0"/>
              <a:t>A) 15,000		B) 150,000	C) </a:t>
            </a:r>
            <a:r>
              <a:rPr lang="en-US" b="1" dirty="0"/>
              <a:t>15,000,000</a:t>
            </a:r>
          </a:p>
          <a:p>
            <a:endParaRPr lang="en-US" b="0" dirty="0"/>
          </a:p>
          <a:p>
            <a:r>
              <a:rPr lang="en-US" b="0" dirty="0"/>
              <a:t>At the end, ask the pupils:</a:t>
            </a:r>
          </a:p>
          <a:p>
            <a:pPr marL="171450" indent="-171450">
              <a:buFont typeface="Arial" panose="020B0604020202020204" pitchFamily="34" charset="0"/>
              <a:buChar char="•"/>
            </a:pPr>
            <a:r>
              <a:rPr lang="en-US" b="0" dirty="0"/>
              <a:t>If anyone got all the answers correct? </a:t>
            </a:r>
          </a:p>
          <a:p>
            <a:pPr marL="171450" indent="-171450">
              <a:buFont typeface="Arial" panose="020B0604020202020204" pitchFamily="34" charset="0"/>
              <a:buChar char="•"/>
            </a:pPr>
            <a:r>
              <a:rPr lang="en-US" b="0" dirty="0"/>
              <a:t>Were there any answers that surprised them? Why? </a:t>
            </a:r>
          </a:p>
          <a:p>
            <a:pPr marL="171450" indent="-171450">
              <a:buFont typeface="Arial" panose="020B0604020202020204" pitchFamily="34" charset="0"/>
              <a:buChar char="•"/>
            </a:pPr>
            <a:r>
              <a:rPr lang="en-US" b="0" dirty="0"/>
              <a:t>Do they think that the UK is doing enough to recycle its waste? Why? Why not?</a:t>
            </a:r>
            <a:endParaRPr lang="en-GB" b="0" dirty="0"/>
          </a:p>
          <a:p>
            <a:endParaRPr lang="en-GB" b="0" dirty="0"/>
          </a:p>
        </p:txBody>
      </p:sp>
      <p:sp>
        <p:nvSpPr>
          <p:cNvPr id="4" name="Slide Number Placeholder 3"/>
          <p:cNvSpPr>
            <a:spLocks noGrp="1"/>
          </p:cNvSpPr>
          <p:nvPr>
            <p:ph type="sldNum" sz="quarter" idx="10"/>
          </p:nvPr>
        </p:nvSpPr>
        <p:spPr/>
        <p:txBody>
          <a:bodyPr/>
          <a:lstStyle/>
          <a:p>
            <a:fld id="{C0121AB1-F539-4EA8-BE6E-7370955B0DBA}" type="slidenum">
              <a:rPr lang="en-GB" smtClean="0"/>
              <a:t>18</a:t>
            </a:fld>
            <a:endParaRPr lang="en-GB"/>
          </a:p>
        </p:txBody>
      </p:sp>
    </p:spTree>
    <p:extLst>
      <p:ext uri="{BB962C8B-B14F-4D97-AF65-F5344CB8AC3E}">
        <p14:creationId xmlns:p14="http://schemas.microsoft.com/office/powerpoint/2010/main" val="3789226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Delivery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dirty="0"/>
              <a:t>Here are some examples of completed missions.</a:t>
            </a:r>
          </a:p>
          <a:p>
            <a:endParaRPr lang="en-US" dirty="0"/>
          </a:p>
          <a:p>
            <a:r>
              <a:rPr lang="en-US" dirty="0"/>
              <a:t>Use these images to help inspire your students to take action.</a:t>
            </a:r>
            <a:endParaRPr lang="en-GB" dirty="0"/>
          </a:p>
        </p:txBody>
      </p:sp>
      <p:sp>
        <p:nvSpPr>
          <p:cNvPr id="4" name="Slide Number Placeholder 3"/>
          <p:cNvSpPr>
            <a:spLocks noGrp="1"/>
          </p:cNvSpPr>
          <p:nvPr>
            <p:ph type="sldNum" sz="quarter" idx="5"/>
          </p:nvPr>
        </p:nvSpPr>
        <p:spPr/>
        <p:txBody>
          <a:bodyPr/>
          <a:lstStyle/>
          <a:p>
            <a:fld id="{C0121AB1-F539-4EA8-BE6E-7370955B0DBA}" type="slidenum">
              <a:rPr lang="en-GB" smtClean="0"/>
              <a:t>19</a:t>
            </a:fld>
            <a:endParaRPr lang="en-GB"/>
          </a:p>
        </p:txBody>
      </p:sp>
    </p:spTree>
    <p:extLst>
      <p:ext uri="{BB962C8B-B14F-4D97-AF65-F5344CB8AC3E}">
        <p14:creationId xmlns:p14="http://schemas.microsoft.com/office/powerpoint/2010/main" val="365984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121AB1-F539-4EA8-BE6E-7370955B0DBA}" type="slidenum">
              <a:rPr lang="en-GB" smtClean="0"/>
              <a:t>3</a:t>
            </a:fld>
            <a:endParaRPr lang="en-GB"/>
          </a:p>
        </p:txBody>
      </p:sp>
    </p:spTree>
    <p:extLst>
      <p:ext uri="{BB962C8B-B14F-4D97-AF65-F5344CB8AC3E}">
        <p14:creationId xmlns:p14="http://schemas.microsoft.com/office/powerpoint/2010/main" val="2986261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121AB1-F539-4EA8-BE6E-7370955B0DBA}" type="slidenum">
              <a:rPr lang="en-GB" smtClean="0"/>
              <a:t>4</a:t>
            </a:fld>
            <a:endParaRPr lang="en-GB"/>
          </a:p>
        </p:txBody>
      </p:sp>
    </p:spTree>
    <p:extLst>
      <p:ext uri="{BB962C8B-B14F-4D97-AF65-F5344CB8AC3E}">
        <p14:creationId xmlns:p14="http://schemas.microsoft.com/office/powerpoint/2010/main" val="737863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Delivery notes</a:t>
            </a:r>
          </a:p>
          <a:p>
            <a:endParaRPr lang="en-GB" u="sng" dirty="0"/>
          </a:p>
          <a:p>
            <a:r>
              <a:rPr lang="en-GB" u="sng" dirty="0"/>
              <a:t>Optional starter: Can these items be recycled? (5 minutes)</a:t>
            </a:r>
          </a:p>
          <a:p>
            <a:endParaRPr lang="en-GB" dirty="0"/>
          </a:p>
          <a:p>
            <a:r>
              <a:rPr lang="en-GB" dirty="0"/>
              <a:t>Review/refresh pupils’ knowledge of recycling with this </a:t>
            </a:r>
            <a:r>
              <a:rPr lang="en-GB" b="0" dirty="0"/>
              <a:t>optional</a:t>
            </a:r>
            <a:r>
              <a:rPr lang="en-GB" dirty="0"/>
              <a:t> active starter. </a:t>
            </a:r>
          </a:p>
          <a:p>
            <a:endParaRPr lang="en-GB" dirty="0"/>
          </a:p>
          <a:p>
            <a:r>
              <a:rPr lang="en-GB" dirty="0"/>
              <a:t>Feel free to swap images to review particular examples if you have identified any common misconceptions in your class during the </a:t>
            </a:r>
            <a:r>
              <a:rPr lang="en-GB" i="1" dirty="0"/>
              <a:t>Join the Action Pack </a:t>
            </a:r>
            <a:r>
              <a:rPr lang="en-GB" dirty="0"/>
              <a:t>lesson. </a:t>
            </a:r>
          </a:p>
          <a:p>
            <a:endParaRPr lang="en-GB" b="1" dirty="0"/>
          </a:p>
          <a:p>
            <a:r>
              <a:rPr lang="en-GB" dirty="0"/>
              <a:t>Click to reveal the items one by one. </a:t>
            </a:r>
          </a:p>
          <a:p>
            <a:endParaRPr lang="en-GB" dirty="0"/>
          </a:p>
          <a:p>
            <a:r>
              <a:rPr lang="en-GB" dirty="0"/>
              <a:t>Ask pupils to stand up and put their arms in the air/stretch as high as the can if the item can be recycled and stay sitting down/squat down if it cannot. If an item should go in the food waste bin ask pupils to put their hands on their head. </a:t>
            </a:r>
          </a:p>
          <a:p>
            <a:endParaRPr lang="en-GB" dirty="0"/>
          </a:p>
          <a:p>
            <a:r>
              <a:rPr lang="en-GB" dirty="0"/>
              <a:t>Answers:</a:t>
            </a:r>
          </a:p>
          <a:p>
            <a:endParaRPr lang="en-GB" dirty="0"/>
          </a:p>
          <a:p>
            <a:pPr marL="228600" indent="-228600">
              <a:buAutoNum type="arabicPeriod"/>
            </a:pPr>
            <a:r>
              <a:rPr lang="en-GB" dirty="0"/>
              <a:t>Plastic bottles – yes, widely recycled</a:t>
            </a:r>
          </a:p>
          <a:p>
            <a:pPr marL="228600" indent="-228600">
              <a:buAutoNum type="arabicPeriod"/>
            </a:pPr>
            <a:r>
              <a:rPr lang="en-GB" dirty="0"/>
              <a:t>Aluminium Foil – yes, widely recycled </a:t>
            </a:r>
          </a:p>
          <a:p>
            <a:pPr marL="228600" indent="-228600">
              <a:buAutoNum type="arabicPeriod"/>
            </a:pPr>
            <a:r>
              <a:rPr lang="en-GB" dirty="0"/>
              <a:t>Sellotape – not recyclable</a:t>
            </a:r>
          </a:p>
          <a:p>
            <a:pPr marL="228600" indent="-228600">
              <a:buAutoNum type="arabicPeriod"/>
            </a:pPr>
            <a:r>
              <a:rPr lang="en-GB" dirty="0"/>
              <a:t>Cardboard loo roll – recyclable</a:t>
            </a:r>
          </a:p>
          <a:p>
            <a:pPr marL="228600" indent="-228600">
              <a:buAutoNum type="arabicPeriod"/>
            </a:pPr>
            <a:r>
              <a:rPr lang="en-GB" dirty="0"/>
              <a:t>Glass jar – recyclable</a:t>
            </a:r>
          </a:p>
          <a:p>
            <a:pPr marL="228600" indent="-228600">
              <a:buAutoNum type="arabicPeriod"/>
            </a:pPr>
            <a:r>
              <a:rPr lang="en-GB" dirty="0"/>
              <a:t>Plastic cling film – not widely recycled at home (although is accepted at carrier bag collection points)</a:t>
            </a:r>
          </a:p>
          <a:p>
            <a:pPr marL="228600" indent="-228600">
              <a:buAutoNum type="arabicPeriod"/>
            </a:pPr>
            <a:r>
              <a:rPr lang="en-GB" dirty="0"/>
              <a:t>Tea bags – compostable/food waste</a:t>
            </a:r>
          </a:p>
          <a:p>
            <a:pPr marL="228600" indent="-228600">
              <a:buAutoNum type="arabicPeriod"/>
            </a:pPr>
            <a:r>
              <a:rPr lang="en-GB" dirty="0"/>
              <a:t>Paper (coffee) cups – not widely recyclable. The plastic coating inside the cup is very hard to separate from the paper cup itself, which makes it harder to recycle than plastic or paper.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noProof="0" dirty="0"/>
          </a:p>
        </p:txBody>
      </p:sp>
      <p:sp>
        <p:nvSpPr>
          <p:cNvPr id="4" name="Slide Number Placeholder 3"/>
          <p:cNvSpPr>
            <a:spLocks noGrp="1"/>
          </p:cNvSpPr>
          <p:nvPr>
            <p:ph type="sldNum" sz="quarter" idx="5"/>
          </p:nvPr>
        </p:nvSpPr>
        <p:spPr/>
        <p:txBody>
          <a:bodyPr/>
          <a:lstStyle/>
          <a:p>
            <a:fld id="{C0121AB1-F539-4EA8-BE6E-7370955B0DBA}" type="slidenum">
              <a:rPr lang="en-GB" smtClean="0"/>
              <a:t>6</a:t>
            </a:fld>
            <a:endParaRPr lang="en-GB"/>
          </a:p>
        </p:txBody>
      </p:sp>
    </p:spTree>
    <p:extLst>
      <p:ext uri="{BB962C8B-B14F-4D97-AF65-F5344CB8AC3E}">
        <p14:creationId xmlns:p14="http://schemas.microsoft.com/office/powerpoint/2010/main" val="362217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Delivery notes </a:t>
            </a:r>
          </a:p>
          <a:p>
            <a:endParaRPr lang="en-GB" dirty="0"/>
          </a:p>
          <a:p>
            <a:r>
              <a:rPr lang="en-GB" b="1" u="sng" dirty="0"/>
              <a:t>Introduction: The Action Pack Recycling Challenge (3 minutes)</a:t>
            </a:r>
          </a:p>
          <a:p>
            <a:endParaRPr lang="en-GB" dirty="0"/>
          </a:p>
          <a:p>
            <a:r>
              <a:rPr lang="en-GB" dirty="0"/>
              <a:t>Run through the information on the slide. </a:t>
            </a:r>
            <a:endParaRPr lang="en-GB" b="1" dirty="0"/>
          </a:p>
          <a:p>
            <a:endParaRPr lang="en-GB" b="1" dirty="0"/>
          </a:p>
        </p:txBody>
      </p:sp>
      <p:sp>
        <p:nvSpPr>
          <p:cNvPr id="4" name="Slide Number Placeholder 3"/>
          <p:cNvSpPr>
            <a:spLocks noGrp="1"/>
          </p:cNvSpPr>
          <p:nvPr>
            <p:ph type="sldNum" sz="quarter" idx="5"/>
          </p:nvPr>
        </p:nvSpPr>
        <p:spPr/>
        <p:txBody>
          <a:bodyPr/>
          <a:lstStyle/>
          <a:p>
            <a:fld id="{C0121AB1-F539-4EA8-BE6E-7370955B0DBA}" type="slidenum">
              <a:rPr lang="en-GB" smtClean="0"/>
              <a:t>7</a:t>
            </a:fld>
            <a:endParaRPr lang="en-GB"/>
          </a:p>
        </p:txBody>
      </p:sp>
    </p:spTree>
    <p:extLst>
      <p:ext uri="{BB962C8B-B14F-4D97-AF65-F5344CB8AC3E}">
        <p14:creationId xmlns:p14="http://schemas.microsoft.com/office/powerpoint/2010/main" val="317090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Delivery notes</a:t>
            </a:r>
          </a:p>
          <a:p>
            <a:endParaRPr lang="en-GB" b="1" dirty="0"/>
          </a:p>
          <a:p>
            <a:r>
              <a:rPr lang="en-GB" b="1" u="sng" dirty="0"/>
              <a:t>Create your character (3 minutes)</a:t>
            </a:r>
          </a:p>
          <a:p>
            <a:endParaRPr lang="en-GB" b="1" dirty="0"/>
          </a:p>
          <a:p>
            <a:r>
              <a:rPr lang="en-GB" b="0" dirty="0"/>
              <a:t>Run through the information on the slide. </a:t>
            </a:r>
          </a:p>
          <a:p>
            <a:endParaRPr lang="en-GB" b="0" dirty="0"/>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Please note: We suggest pupils’ characters should be an animal to reinforce the impact recycling can have on the natural world. However, we do encourage creativity, so entries that are mystical creatures/original creations are also allowed as long as they inspire others to recycle more and better! </a:t>
            </a:r>
          </a:p>
          <a:p>
            <a:endParaRPr lang="en-GB" b="0" dirty="0"/>
          </a:p>
          <a:p>
            <a:r>
              <a:rPr lang="en-GB" b="1" i="0" u="sng" dirty="0"/>
              <a:t>Optional extension (10-20 minutes)</a:t>
            </a:r>
          </a:p>
          <a:p>
            <a:endParaRPr lang="en-GB" b="1" dirty="0"/>
          </a:p>
          <a:p>
            <a:r>
              <a:rPr lang="en-GB" dirty="0"/>
              <a:t>Ask pupils (working independently or with a partner) to use the </a:t>
            </a:r>
            <a:r>
              <a:rPr lang="en-GB" b="1" dirty="0"/>
              <a:t>My Action Pack Character activity sheet (slide 12) </a:t>
            </a:r>
            <a:r>
              <a:rPr lang="en-GB" dirty="0"/>
              <a:t>to think about their character’s traits. </a:t>
            </a:r>
          </a:p>
          <a:p>
            <a:endParaRPr lang="en-GB" dirty="0"/>
          </a:p>
          <a:p>
            <a:r>
              <a:rPr lang="en-GB" dirty="0"/>
              <a:t>Once pupils have had time to complete their activity sheet/discuss their characters select a couple of pupils to present their ideas.</a:t>
            </a:r>
          </a:p>
          <a:p>
            <a:pPr marL="171450" indent="-171450">
              <a:buFont typeface="Arial" panose="020B0604020202020204" pitchFamily="34" charset="0"/>
              <a:buChar char="•"/>
            </a:pPr>
            <a:r>
              <a:rPr lang="en-GB" b="1" dirty="0"/>
              <a:t>Why have you chosen that animal? </a:t>
            </a:r>
          </a:p>
          <a:p>
            <a:pPr marL="171450" indent="-171450">
              <a:buFont typeface="Arial" panose="020B0604020202020204" pitchFamily="34" charset="0"/>
              <a:buChar char="•"/>
            </a:pPr>
            <a:r>
              <a:rPr lang="en-GB" b="1" dirty="0"/>
              <a:t>What is your character’s most important character trait?</a:t>
            </a:r>
          </a:p>
          <a:p>
            <a:pPr marL="171450" indent="-171450">
              <a:buFont typeface="Arial" panose="020B0604020202020204" pitchFamily="34" charset="0"/>
              <a:buChar char="•"/>
            </a:pPr>
            <a:r>
              <a:rPr lang="en-GB" b="1" dirty="0"/>
              <a:t>Why does your character want more people to recycle?</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Support: </a:t>
            </a:r>
            <a:r>
              <a:rPr lang="en-GB" dirty="0"/>
              <a:t>highlight the </a:t>
            </a:r>
            <a:r>
              <a:rPr lang="en-GB" b="1" dirty="0"/>
              <a:t>My character activity sheet </a:t>
            </a:r>
            <a:r>
              <a:rPr lang="en-GB" dirty="0"/>
              <a:t>word bank to help pupils design their character.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Challenge:</a:t>
            </a:r>
            <a:r>
              <a:rPr lang="en-US" b="0" dirty="0"/>
              <a:t> </a:t>
            </a:r>
            <a:r>
              <a:rPr lang="en-GB" b="0" dirty="0"/>
              <a:t>when selecting key words to describe their characters, ask pupils to consider w</a:t>
            </a:r>
            <a:r>
              <a:rPr lang="en-US" b="0" dirty="0"/>
              <a:t>hat characteristics they think are important for </a:t>
            </a:r>
            <a:r>
              <a:rPr lang="en-GB" b="0" dirty="0"/>
              <a:t>a character who wants to persuade others to recycle? </a:t>
            </a:r>
            <a:r>
              <a:rPr lang="en-US" b="0" dirty="0"/>
              <a:t>(E.g. brave and outspoken to spread the word, helpful to inform and support others, or friendly and happy to help persuade?)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Use the example animals on the </a:t>
            </a:r>
            <a:r>
              <a:rPr lang="en-US" b="1" dirty="0"/>
              <a:t>Personification activity sheet (Slide 13) </a:t>
            </a:r>
            <a:r>
              <a:rPr lang="en-US" dirty="0"/>
              <a:t>to start pupils thinking about the animal they could create and </a:t>
            </a:r>
            <a:r>
              <a:rPr lang="en-US" b="1" dirty="0"/>
              <a:t>personify</a:t>
            </a:r>
            <a:r>
              <a:rPr lang="en-US" dirty="0"/>
              <a:t> to be their character. </a:t>
            </a:r>
            <a:r>
              <a:rPr lang="en-US" b="0" dirty="0"/>
              <a:t>Discuss with the class:</a:t>
            </a:r>
          </a:p>
          <a:p>
            <a:pPr marL="171450" indent="-171450">
              <a:buFont typeface="Arial" panose="020B0604020202020204" pitchFamily="34" charset="0"/>
              <a:buChar char="•"/>
            </a:pPr>
            <a:r>
              <a:rPr lang="en-US" dirty="0"/>
              <a:t>Why have you chosen that animal/creature? (e.g. a whale lives in the sea, which is where a lot of rubbish goes if we don’t recycle!) </a:t>
            </a:r>
          </a:p>
          <a:p>
            <a:pPr marL="171450" indent="-171450">
              <a:buFont typeface="Arial" panose="020B0604020202020204" pitchFamily="34" charset="0"/>
              <a:buChar char="•"/>
            </a:pPr>
            <a:r>
              <a:rPr lang="en-US" dirty="0"/>
              <a:t>What characteristics do you think that animal might have? (Make clear there are no right or wrong answers!)</a:t>
            </a:r>
          </a:p>
          <a:p>
            <a:pPr marL="0" indent="0">
              <a:buFont typeface="Arial" panose="020B0604020202020204" pitchFamily="34" charset="0"/>
              <a:buNone/>
            </a:pPr>
            <a:endParaRPr lang="en-US" dirty="0"/>
          </a:p>
          <a:p>
            <a:pPr marL="0" indent="0">
              <a:buFont typeface="Arial" panose="020B0604020202020204" pitchFamily="34" charset="0"/>
              <a:buNone/>
            </a:pPr>
            <a:r>
              <a:rPr lang="en-US" b="0" dirty="0"/>
              <a:t>Ask pupils to think of further animals they could create – e.g. what animals do they think would be most affected if people don’t recycle?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p:txBody>
      </p:sp>
      <p:sp>
        <p:nvSpPr>
          <p:cNvPr id="4" name="Slide Number Placeholder 3"/>
          <p:cNvSpPr>
            <a:spLocks noGrp="1"/>
          </p:cNvSpPr>
          <p:nvPr>
            <p:ph type="sldNum" sz="quarter" idx="10"/>
          </p:nvPr>
        </p:nvSpPr>
        <p:spPr/>
        <p:txBody>
          <a:bodyPr/>
          <a:lstStyle/>
          <a:p>
            <a:fld id="{9F8E0B39-1F67-4288-B220-B5B235CDD28B}" type="slidenum">
              <a:rPr lang="en-GB" smtClean="0"/>
              <a:t>8</a:t>
            </a:fld>
            <a:endParaRPr lang="en-GB"/>
          </a:p>
        </p:txBody>
      </p:sp>
    </p:spTree>
    <p:extLst>
      <p:ext uri="{BB962C8B-B14F-4D97-AF65-F5344CB8AC3E}">
        <p14:creationId xmlns:p14="http://schemas.microsoft.com/office/powerpoint/2010/main" val="1928854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Delivery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Think about your audience (5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dirty="0"/>
          </a:p>
          <a:p>
            <a:r>
              <a:rPr lang="en-GB" dirty="0"/>
              <a:t>Encourage pupils to think about their audience (e.g. their families) and recycling:</a:t>
            </a:r>
          </a:p>
          <a:p>
            <a:endParaRPr lang="en-GB" dirty="0"/>
          </a:p>
          <a:p>
            <a:pPr marL="171450" indent="-171450">
              <a:buFont typeface="Arial" panose="020B0604020202020204" pitchFamily="34" charset="0"/>
              <a:buChar char="•"/>
            </a:pPr>
            <a:r>
              <a:rPr lang="en-GB" b="1" dirty="0"/>
              <a:t>What do they do well already? </a:t>
            </a:r>
          </a:p>
          <a:p>
            <a:pPr marL="171450" indent="-171450">
              <a:buFont typeface="Arial" panose="020B0604020202020204" pitchFamily="34" charset="0"/>
              <a:buChar char="•"/>
            </a:pPr>
            <a:r>
              <a:rPr lang="en-GB" b="1" dirty="0"/>
              <a:t>What don’t they do so well? </a:t>
            </a:r>
          </a:p>
          <a:p>
            <a:pPr marL="171450" indent="-171450">
              <a:buFont typeface="Arial" panose="020B0604020202020204" pitchFamily="34" charset="0"/>
              <a:buChar char="•"/>
            </a:pPr>
            <a:r>
              <a:rPr lang="en-GB" b="1" dirty="0"/>
              <a:t>What might they not know?</a:t>
            </a:r>
          </a:p>
          <a:p>
            <a:endParaRPr lang="en-GB" dirty="0"/>
          </a:p>
          <a:p>
            <a:r>
              <a:rPr lang="en-GB" dirty="0"/>
              <a:t>If pupils have completed the </a:t>
            </a:r>
            <a:r>
              <a:rPr lang="en-GB" b="1" dirty="0"/>
              <a:t>Home recycling survey:</a:t>
            </a:r>
          </a:p>
          <a:p>
            <a:endParaRPr lang="en-GB" b="1" dirty="0"/>
          </a:p>
          <a:p>
            <a:pPr marL="171450" indent="-171450">
              <a:buFont typeface="Arial" panose="020B0604020202020204" pitchFamily="34" charset="0"/>
              <a:buChar char="•"/>
            </a:pPr>
            <a:r>
              <a:rPr lang="en-GB" b="1" dirty="0"/>
              <a:t>What did people find difficult about recycling?</a:t>
            </a:r>
          </a:p>
          <a:p>
            <a:pPr marL="171450" indent="-171450">
              <a:buFont typeface="Arial" panose="020B0604020202020204" pitchFamily="34" charset="0"/>
              <a:buChar char="•"/>
            </a:pPr>
            <a:r>
              <a:rPr lang="en-GB" b="1" dirty="0"/>
              <a:t>What would make it easier?</a:t>
            </a:r>
          </a:p>
          <a:p>
            <a:pPr marL="171450" indent="-171450">
              <a:buFont typeface="Arial" panose="020B0604020202020204" pitchFamily="34" charset="0"/>
              <a:buChar char="•"/>
            </a:pPr>
            <a:r>
              <a:rPr lang="en-GB" b="1" dirty="0"/>
              <a:t>What questions do people they have?</a:t>
            </a:r>
          </a:p>
          <a:p>
            <a:endParaRPr lang="en-GB" dirty="0"/>
          </a:p>
          <a:p>
            <a:endParaRPr lang="en-GB" dirty="0"/>
          </a:p>
          <a:p>
            <a:r>
              <a:rPr lang="en-GB" b="1" u="sng" dirty="0"/>
              <a:t>Audience - Optional extension: (15 minutes)</a:t>
            </a:r>
          </a:p>
          <a:p>
            <a:endParaRPr lang="en-GB" b="1" dirty="0"/>
          </a:p>
          <a:p>
            <a:r>
              <a:rPr lang="en-GB" dirty="0"/>
              <a:t>If time permits, run discussions as an active brainstorm.</a:t>
            </a:r>
          </a:p>
          <a:p>
            <a:pPr marL="171450" indent="-171450">
              <a:buFont typeface="Arial" panose="020B0604020202020204" pitchFamily="34" charset="0"/>
              <a:buChar char="•"/>
            </a:pPr>
            <a:r>
              <a:rPr lang="en-GB" dirty="0"/>
              <a:t>Work through the questions one by one taking suggestions at the front and adding them to three large A3/A2 pieces of paper.</a:t>
            </a:r>
          </a:p>
          <a:p>
            <a:pPr marL="171450" indent="-171450">
              <a:buFont typeface="Arial" panose="020B0604020202020204" pitchFamily="34" charset="0"/>
              <a:buChar char="•"/>
            </a:pPr>
            <a:r>
              <a:rPr lang="en-GB" dirty="0"/>
              <a:t>Divide the pieces of paper around the room</a:t>
            </a:r>
          </a:p>
          <a:p>
            <a:pPr marL="171450" indent="-171450">
              <a:buFont typeface="Arial" panose="020B0604020202020204" pitchFamily="34" charset="0"/>
              <a:buChar char="•"/>
            </a:pPr>
            <a:r>
              <a:rPr lang="en-GB" dirty="0"/>
              <a:t>Ask pupils to move around the room and write down as many answers as possible to each question in 1 minutes (divide into two groups if a large class, or give each pupils a stack of post its)</a:t>
            </a:r>
          </a:p>
          <a:p>
            <a:pPr marL="171450" indent="-171450">
              <a:buFont typeface="Arial" panose="020B0604020202020204" pitchFamily="34" charset="0"/>
              <a:buChar char="•"/>
            </a:pPr>
            <a:r>
              <a:rPr lang="en-GB" dirty="0"/>
              <a:t>Repeat the activity, but ask pupils to now think specifically about particular audiences/groups of people such as: older people (e.g. grandparents), parents/guardians, older brothers/sisters, teachers, neighbours (if possible use different colour pens/post its for each group)</a:t>
            </a:r>
          </a:p>
          <a:p>
            <a:pPr marL="171450" indent="-171450">
              <a:buFont typeface="Arial" panose="020B0604020202020204" pitchFamily="34" charset="0"/>
              <a:buChar char="•"/>
            </a:pPr>
            <a:r>
              <a:rPr lang="en-GB" dirty="0"/>
              <a:t>Once finished give pupils two minutes to walk around and read what other pupils have written and add a tick next to ideas/questions they think are the most important</a:t>
            </a:r>
          </a:p>
          <a:p>
            <a:pPr marL="171450" indent="-171450">
              <a:buFont typeface="Arial" panose="020B0604020202020204" pitchFamily="34" charset="0"/>
              <a:buChar char="•"/>
            </a:pPr>
            <a:r>
              <a:rPr lang="en-GB" dirty="0"/>
              <a:t>Collect in the sheets and share the most ticked ideas/questions with the class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Ask pupils to discuss these ideas with a partner – how could they answer these questions/use these ideas in their poster? Select pairs to feedback their initial ideas.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u="sng" dirty="0"/>
              <a:t>Think about your message (5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u="none" dirty="0"/>
              <a:t>Show the posters on the </a:t>
            </a:r>
            <a:r>
              <a:rPr lang="en-GB" b="1" i="1" u="none" dirty="0"/>
              <a:t>The Action Pack in action</a:t>
            </a:r>
            <a:r>
              <a:rPr lang="en-GB" b="0" i="1" u="none" dirty="0"/>
              <a:t> </a:t>
            </a:r>
            <a:r>
              <a:rPr lang="en-GB" b="0" u="none" dirty="0"/>
              <a:t>slide </a:t>
            </a:r>
            <a:r>
              <a:rPr lang="en-GB" b="1" u="none" dirty="0"/>
              <a:t>(slide 19), </a:t>
            </a:r>
            <a:r>
              <a:rPr lang="en-GB" b="0" u="none" dirty="0"/>
              <a:t>and the sample messages on the </a:t>
            </a:r>
            <a:r>
              <a:rPr lang="en-GB" b="1" i="1" u="none" dirty="0"/>
              <a:t>Messages bank </a:t>
            </a:r>
            <a:r>
              <a:rPr lang="en-GB" b="0" u="none" dirty="0"/>
              <a:t>slide</a:t>
            </a:r>
            <a:r>
              <a:rPr lang="en-GB" b="1" u="none" dirty="0"/>
              <a:t> (slide 14).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u="none" dirty="0"/>
              <a:t>They could use or adapt one of the sample messages.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u="none" dirty="0"/>
              <a:t>Run through the information on the slide about what creates a good message.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u="none" dirty="0"/>
              <a:t>Pupils may wish to incorporate some of the stats on the </a:t>
            </a:r>
            <a:r>
              <a:rPr lang="en-GB" b="1" i="1" u="none" dirty="0"/>
              <a:t>Recycling Fact File </a:t>
            </a:r>
            <a:r>
              <a:rPr lang="en-GB" b="0" u="none" dirty="0"/>
              <a:t>slides (slides 15 to 18).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Nudge theory</a:t>
            </a:r>
            <a:r>
              <a:rPr lang="en-GB" dirty="0"/>
              <a:t>: this theory of behaviour change focuses on creating small ‘nudges’ or opportunities for people to change their behaviour. Other examples include an American Grocery store which placed green arrows on the floor of its shops leading to the grocery isles, a simple addition led to huge increases in vegetable sales, or Amsterdam Airport where small fly stickers were added to urinals, having something to aim for (if only subconsciously) reduced ‘spillages’ by 80%!</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F8E0B39-1F67-4288-B220-B5B235CDD28B}" type="slidenum">
              <a:rPr lang="en-GB" smtClean="0"/>
              <a:t>9</a:t>
            </a:fld>
            <a:endParaRPr lang="en-GB"/>
          </a:p>
        </p:txBody>
      </p:sp>
    </p:spTree>
    <p:extLst>
      <p:ext uri="{BB962C8B-B14F-4D97-AF65-F5344CB8AC3E}">
        <p14:creationId xmlns:p14="http://schemas.microsoft.com/office/powerpoint/2010/main" val="3702566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Delivery notes</a:t>
            </a:r>
          </a:p>
          <a:p>
            <a:r>
              <a:rPr lang="en-GB" dirty="0"/>
              <a:t>Share your pupils work with the school and wider community – the Action Pack’s Eco Shows.</a:t>
            </a:r>
          </a:p>
          <a:p>
            <a:endParaRPr lang="en-GB" dirty="0"/>
          </a:p>
          <a:p>
            <a:pPr marL="171450" indent="-171450">
              <a:buFont typeface="Arial" panose="020B0604020202020204" pitchFamily="34" charset="0"/>
              <a:buChar char="•"/>
            </a:pPr>
            <a:r>
              <a:rPr lang="en-GB" dirty="0"/>
              <a:t>Post your film links on class WhatsApp groups or school social media channels </a:t>
            </a:r>
          </a:p>
          <a:p>
            <a:pPr marL="171450" indent="-171450">
              <a:buFont typeface="Arial" panose="020B0604020202020204" pitchFamily="34" charset="0"/>
              <a:buChar char="•"/>
            </a:pPr>
            <a:r>
              <a:rPr lang="en-GB" dirty="0"/>
              <a:t>Put the film links in the school newsletter. Kids could take over the school newsletter, featuring their film and other work around recycling or eco topics. </a:t>
            </a:r>
          </a:p>
          <a:p>
            <a:pPr marL="171450" indent="-171450">
              <a:buFont typeface="Arial" panose="020B0604020202020204" pitchFamily="34" charset="0"/>
              <a:buChar char="•"/>
            </a:pPr>
            <a:r>
              <a:rPr lang="en-US" dirty="0"/>
              <a:t>I</a:t>
            </a:r>
            <a:r>
              <a:rPr lang="en-GB" dirty="0" err="1"/>
              <a:t>nvite</a:t>
            </a:r>
            <a:r>
              <a:rPr lang="en-GB" dirty="0"/>
              <a:t> parents in to school to watch your show live. </a:t>
            </a:r>
          </a:p>
          <a:p>
            <a:pPr marL="171450" indent="-171450">
              <a:buFont typeface="Arial" panose="020B0604020202020204" pitchFamily="34" charset="0"/>
              <a:buChar char="•"/>
            </a:pPr>
            <a:r>
              <a:rPr lang="en-GB" dirty="0"/>
              <a:t>Share your research findings with your parents so they know what not to buy!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Send your films to the local council or local press.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And share your films with us to be in with a chance of winning </a:t>
            </a:r>
            <a:r>
              <a:rPr lang="en-GB"/>
              <a:t>a prize!</a:t>
            </a:r>
            <a:endParaRPr lang="en-GB" dirty="0"/>
          </a:p>
          <a:p>
            <a:pPr marL="171450" indent="-171450">
              <a:buFont typeface="Arial" panose="020B0604020202020204" pitchFamily="34" charset="0"/>
              <a:buChar char="•"/>
            </a:pPr>
            <a:endParaRPr lang="en-GB" dirty="0"/>
          </a:p>
          <a:p>
            <a:r>
              <a:rPr lang="en-GB" dirty="0"/>
              <a:t>For more information and full terms and conditions please see: www.theactionpack.co.uk/submit-your-work</a:t>
            </a:r>
          </a:p>
          <a:p>
            <a:endParaRPr lang="en-GB" dirty="0"/>
          </a:p>
          <a:p>
            <a:endParaRPr lang="en-GB" dirty="0"/>
          </a:p>
        </p:txBody>
      </p:sp>
      <p:sp>
        <p:nvSpPr>
          <p:cNvPr id="4" name="Slide Number Placeholder 3"/>
          <p:cNvSpPr>
            <a:spLocks noGrp="1"/>
          </p:cNvSpPr>
          <p:nvPr>
            <p:ph type="sldNum" sz="quarter" idx="5"/>
          </p:nvPr>
        </p:nvSpPr>
        <p:spPr/>
        <p:txBody>
          <a:bodyPr/>
          <a:lstStyle/>
          <a:p>
            <a:fld id="{9F8E0B39-1F67-4288-B220-B5B235CDD28B}" type="slidenum">
              <a:rPr lang="en-GB" smtClean="0"/>
              <a:t>10</a:t>
            </a:fld>
            <a:endParaRPr lang="en-GB"/>
          </a:p>
        </p:txBody>
      </p:sp>
    </p:spTree>
    <p:extLst>
      <p:ext uri="{BB962C8B-B14F-4D97-AF65-F5344CB8AC3E}">
        <p14:creationId xmlns:p14="http://schemas.microsoft.com/office/powerpoint/2010/main" val="3326195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121AB1-F539-4EA8-BE6E-7370955B0DBA}" type="slidenum">
              <a:rPr lang="en-GB" smtClean="0"/>
              <a:t>11</a:t>
            </a:fld>
            <a:endParaRPr lang="en-GB"/>
          </a:p>
        </p:txBody>
      </p:sp>
    </p:spTree>
    <p:extLst>
      <p:ext uri="{BB962C8B-B14F-4D97-AF65-F5344CB8AC3E}">
        <p14:creationId xmlns:p14="http://schemas.microsoft.com/office/powerpoint/2010/main" val="2689694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1942-67E4-43E6-9098-E70B1E3FD0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EE38C4F-DA51-4C48-89B1-A2ED45B000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0F6A8F2-675B-4C4D-A6F3-5EBAC193B2BA}"/>
              </a:ext>
            </a:extLst>
          </p:cNvPr>
          <p:cNvSpPr>
            <a:spLocks noGrp="1"/>
          </p:cNvSpPr>
          <p:nvPr>
            <p:ph type="dt" sz="half" idx="10"/>
          </p:nvPr>
        </p:nvSpPr>
        <p:spPr/>
        <p:txBody>
          <a:bodyPr/>
          <a:lstStyle/>
          <a:p>
            <a:fld id="{7AFDE9C6-3D48-4731-8677-EDAE2F082C76}" type="datetimeFigureOut">
              <a:rPr lang="en-GB" smtClean="0"/>
              <a:t>19/12/2019</a:t>
            </a:fld>
            <a:endParaRPr lang="en-GB"/>
          </a:p>
        </p:txBody>
      </p:sp>
      <p:sp>
        <p:nvSpPr>
          <p:cNvPr id="5" name="Footer Placeholder 4">
            <a:extLst>
              <a:ext uri="{FF2B5EF4-FFF2-40B4-BE49-F238E27FC236}">
                <a16:creationId xmlns:a16="http://schemas.microsoft.com/office/drawing/2014/main" id="{B239BA93-8C7A-4186-A0B4-1EAAB02492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DABC0A-85AA-4C7B-AA09-7067FB36AACF}"/>
              </a:ext>
            </a:extLst>
          </p:cNvPr>
          <p:cNvSpPr>
            <a:spLocks noGrp="1"/>
          </p:cNvSpPr>
          <p:nvPr>
            <p:ph type="sldNum" sz="quarter" idx="12"/>
          </p:nvPr>
        </p:nvSpPr>
        <p:spPr/>
        <p:txBody>
          <a:bodyPr/>
          <a:lstStyle/>
          <a:p>
            <a:fld id="{C3A92334-C887-45D5-BDB4-21FFB5771304}" type="slidenum">
              <a:rPr lang="en-GB" smtClean="0"/>
              <a:t>‹#›</a:t>
            </a:fld>
            <a:endParaRPr lang="en-GB"/>
          </a:p>
        </p:txBody>
      </p:sp>
    </p:spTree>
    <p:extLst>
      <p:ext uri="{BB962C8B-B14F-4D97-AF65-F5344CB8AC3E}">
        <p14:creationId xmlns:p14="http://schemas.microsoft.com/office/powerpoint/2010/main" val="1448128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23A2-C82F-4E94-9778-D334738AD1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70C0B6-F32F-4E86-991B-5253483314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552F44-8B56-42DA-A91A-227CC64FCCF4}"/>
              </a:ext>
            </a:extLst>
          </p:cNvPr>
          <p:cNvSpPr>
            <a:spLocks noGrp="1"/>
          </p:cNvSpPr>
          <p:nvPr>
            <p:ph type="dt" sz="half" idx="10"/>
          </p:nvPr>
        </p:nvSpPr>
        <p:spPr/>
        <p:txBody>
          <a:bodyPr/>
          <a:lstStyle/>
          <a:p>
            <a:fld id="{7AFDE9C6-3D48-4731-8677-EDAE2F082C76}" type="datetimeFigureOut">
              <a:rPr lang="en-GB" smtClean="0"/>
              <a:t>19/12/2019</a:t>
            </a:fld>
            <a:endParaRPr lang="en-GB"/>
          </a:p>
        </p:txBody>
      </p:sp>
      <p:sp>
        <p:nvSpPr>
          <p:cNvPr id="5" name="Footer Placeholder 4">
            <a:extLst>
              <a:ext uri="{FF2B5EF4-FFF2-40B4-BE49-F238E27FC236}">
                <a16:creationId xmlns:a16="http://schemas.microsoft.com/office/drawing/2014/main" id="{FD4FA8E8-5B13-40B0-AEDB-33AD11BB29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9521B0-7506-4D7F-BDFC-C454907BE214}"/>
              </a:ext>
            </a:extLst>
          </p:cNvPr>
          <p:cNvSpPr>
            <a:spLocks noGrp="1"/>
          </p:cNvSpPr>
          <p:nvPr>
            <p:ph type="sldNum" sz="quarter" idx="12"/>
          </p:nvPr>
        </p:nvSpPr>
        <p:spPr/>
        <p:txBody>
          <a:bodyPr/>
          <a:lstStyle/>
          <a:p>
            <a:fld id="{C3A92334-C887-45D5-BDB4-21FFB5771304}" type="slidenum">
              <a:rPr lang="en-GB" smtClean="0"/>
              <a:t>‹#›</a:t>
            </a:fld>
            <a:endParaRPr lang="en-GB"/>
          </a:p>
        </p:txBody>
      </p:sp>
    </p:spTree>
    <p:extLst>
      <p:ext uri="{BB962C8B-B14F-4D97-AF65-F5344CB8AC3E}">
        <p14:creationId xmlns:p14="http://schemas.microsoft.com/office/powerpoint/2010/main" val="255985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BD84B2-86CB-405E-8413-454B17F355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02456A-60C4-4946-AE06-A3670D4E7E1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A3E426-5BD0-4329-A8BF-CDAF290521E5}"/>
              </a:ext>
            </a:extLst>
          </p:cNvPr>
          <p:cNvSpPr>
            <a:spLocks noGrp="1"/>
          </p:cNvSpPr>
          <p:nvPr>
            <p:ph type="dt" sz="half" idx="10"/>
          </p:nvPr>
        </p:nvSpPr>
        <p:spPr/>
        <p:txBody>
          <a:bodyPr/>
          <a:lstStyle/>
          <a:p>
            <a:fld id="{7AFDE9C6-3D48-4731-8677-EDAE2F082C76}" type="datetimeFigureOut">
              <a:rPr lang="en-GB" smtClean="0"/>
              <a:t>19/12/2019</a:t>
            </a:fld>
            <a:endParaRPr lang="en-GB"/>
          </a:p>
        </p:txBody>
      </p:sp>
      <p:sp>
        <p:nvSpPr>
          <p:cNvPr id="5" name="Footer Placeholder 4">
            <a:extLst>
              <a:ext uri="{FF2B5EF4-FFF2-40B4-BE49-F238E27FC236}">
                <a16:creationId xmlns:a16="http://schemas.microsoft.com/office/drawing/2014/main" id="{5B75BB37-FCAB-4267-A37D-BFF5A53A4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A58256-4874-4213-A9AC-E64CCEF9A48D}"/>
              </a:ext>
            </a:extLst>
          </p:cNvPr>
          <p:cNvSpPr>
            <a:spLocks noGrp="1"/>
          </p:cNvSpPr>
          <p:nvPr>
            <p:ph type="sldNum" sz="quarter" idx="12"/>
          </p:nvPr>
        </p:nvSpPr>
        <p:spPr/>
        <p:txBody>
          <a:bodyPr/>
          <a:lstStyle/>
          <a:p>
            <a:fld id="{C3A92334-C887-45D5-BDB4-21FFB5771304}" type="slidenum">
              <a:rPr lang="en-GB" smtClean="0"/>
              <a:t>‹#›</a:t>
            </a:fld>
            <a:endParaRPr lang="en-GB"/>
          </a:p>
        </p:txBody>
      </p:sp>
    </p:spTree>
    <p:extLst>
      <p:ext uri="{BB962C8B-B14F-4D97-AF65-F5344CB8AC3E}">
        <p14:creationId xmlns:p14="http://schemas.microsoft.com/office/powerpoint/2010/main" val="169104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DE27-4A6E-4554-88AB-CE06B5C4A9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D3C08E-9078-4F03-BD5E-74EE731430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A1A04B-94D4-4496-A96C-0900DDC17D41}"/>
              </a:ext>
            </a:extLst>
          </p:cNvPr>
          <p:cNvSpPr>
            <a:spLocks noGrp="1"/>
          </p:cNvSpPr>
          <p:nvPr>
            <p:ph type="dt" sz="half" idx="10"/>
          </p:nvPr>
        </p:nvSpPr>
        <p:spPr/>
        <p:txBody>
          <a:bodyPr/>
          <a:lstStyle/>
          <a:p>
            <a:fld id="{7AFDE9C6-3D48-4731-8677-EDAE2F082C76}" type="datetimeFigureOut">
              <a:rPr lang="en-GB" smtClean="0"/>
              <a:t>19/12/2019</a:t>
            </a:fld>
            <a:endParaRPr lang="en-GB"/>
          </a:p>
        </p:txBody>
      </p:sp>
      <p:sp>
        <p:nvSpPr>
          <p:cNvPr id="5" name="Footer Placeholder 4">
            <a:extLst>
              <a:ext uri="{FF2B5EF4-FFF2-40B4-BE49-F238E27FC236}">
                <a16:creationId xmlns:a16="http://schemas.microsoft.com/office/drawing/2014/main" id="{3A95C987-202B-4697-8BAE-9ABF3AFEAF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D68173-9D23-45E4-A446-7015ED8FC3D6}"/>
              </a:ext>
            </a:extLst>
          </p:cNvPr>
          <p:cNvSpPr>
            <a:spLocks noGrp="1"/>
          </p:cNvSpPr>
          <p:nvPr>
            <p:ph type="sldNum" sz="quarter" idx="12"/>
          </p:nvPr>
        </p:nvSpPr>
        <p:spPr/>
        <p:txBody>
          <a:bodyPr/>
          <a:lstStyle/>
          <a:p>
            <a:fld id="{C3A92334-C887-45D5-BDB4-21FFB5771304}" type="slidenum">
              <a:rPr lang="en-GB" smtClean="0"/>
              <a:t>‹#›</a:t>
            </a:fld>
            <a:endParaRPr lang="en-GB"/>
          </a:p>
        </p:txBody>
      </p:sp>
    </p:spTree>
    <p:extLst>
      <p:ext uri="{BB962C8B-B14F-4D97-AF65-F5344CB8AC3E}">
        <p14:creationId xmlns:p14="http://schemas.microsoft.com/office/powerpoint/2010/main" val="2703336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F859A-A07B-49D0-9C88-3651A6E4D3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976ECD-3F8F-48A0-BE96-66F4F947E2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B5F4EA-6E5D-4339-AEC7-520A505CCE08}"/>
              </a:ext>
            </a:extLst>
          </p:cNvPr>
          <p:cNvSpPr>
            <a:spLocks noGrp="1"/>
          </p:cNvSpPr>
          <p:nvPr>
            <p:ph type="dt" sz="half" idx="10"/>
          </p:nvPr>
        </p:nvSpPr>
        <p:spPr/>
        <p:txBody>
          <a:bodyPr/>
          <a:lstStyle/>
          <a:p>
            <a:fld id="{7AFDE9C6-3D48-4731-8677-EDAE2F082C76}" type="datetimeFigureOut">
              <a:rPr lang="en-GB" smtClean="0"/>
              <a:t>19/12/2019</a:t>
            </a:fld>
            <a:endParaRPr lang="en-GB"/>
          </a:p>
        </p:txBody>
      </p:sp>
      <p:sp>
        <p:nvSpPr>
          <p:cNvPr id="5" name="Footer Placeholder 4">
            <a:extLst>
              <a:ext uri="{FF2B5EF4-FFF2-40B4-BE49-F238E27FC236}">
                <a16:creationId xmlns:a16="http://schemas.microsoft.com/office/drawing/2014/main" id="{BECFE2F0-8E05-4DDF-9423-D00FC286A6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F56EBC-1D5D-4075-A89F-603DBB460C35}"/>
              </a:ext>
            </a:extLst>
          </p:cNvPr>
          <p:cNvSpPr>
            <a:spLocks noGrp="1"/>
          </p:cNvSpPr>
          <p:nvPr>
            <p:ph type="sldNum" sz="quarter" idx="12"/>
          </p:nvPr>
        </p:nvSpPr>
        <p:spPr/>
        <p:txBody>
          <a:bodyPr/>
          <a:lstStyle/>
          <a:p>
            <a:fld id="{C3A92334-C887-45D5-BDB4-21FFB5771304}" type="slidenum">
              <a:rPr lang="en-GB" smtClean="0"/>
              <a:t>‹#›</a:t>
            </a:fld>
            <a:endParaRPr lang="en-GB"/>
          </a:p>
        </p:txBody>
      </p:sp>
    </p:spTree>
    <p:extLst>
      <p:ext uri="{BB962C8B-B14F-4D97-AF65-F5344CB8AC3E}">
        <p14:creationId xmlns:p14="http://schemas.microsoft.com/office/powerpoint/2010/main" val="2571468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BF7B-1FEF-4497-8115-EB4743B233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3B444B-9935-47E5-949F-98E5835935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382E2D-D08A-40CF-9784-1B69BC2DC3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72C21F-7904-4BFC-9011-4A8352A285A9}"/>
              </a:ext>
            </a:extLst>
          </p:cNvPr>
          <p:cNvSpPr>
            <a:spLocks noGrp="1"/>
          </p:cNvSpPr>
          <p:nvPr>
            <p:ph type="dt" sz="half" idx="10"/>
          </p:nvPr>
        </p:nvSpPr>
        <p:spPr/>
        <p:txBody>
          <a:bodyPr/>
          <a:lstStyle/>
          <a:p>
            <a:fld id="{7AFDE9C6-3D48-4731-8677-EDAE2F082C76}" type="datetimeFigureOut">
              <a:rPr lang="en-GB" smtClean="0"/>
              <a:t>19/12/2019</a:t>
            </a:fld>
            <a:endParaRPr lang="en-GB"/>
          </a:p>
        </p:txBody>
      </p:sp>
      <p:sp>
        <p:nvSpPr>
          <p:cNvPr id="6" name="Footer Placeholder 5">
            <a:extLst>
              <a:ext uri="{FF2B5EF4-FFF2-40B4-BE49-F238E27FC236}">
                <a16:creationId xmlns:a16="http://schemas.microsoft.com/office/drawing/2014/main" id="{4DC8FD80-9C4D-412E-8B89-74A9506D9A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9C91E5-BE47-4D6D-9880-FB07AB96659C}"/>
              </a:ext>
            </a:extLst>
          </p:cNvPr>
          <p:cNvSpPr>
            <a:spLocks noGrp="1"/>
          </p:cNvSpPr>
          <p:nvPr>
            <p:ph type="sldNum" sz="quarter" idx="12"/>
          </p:nvPr>
        </p:nvSpPr>
        <p:spPr/>
        <p:txBody>
          <a:bodyPr/>
          <a:lstStyle/>
          <a:p>
            <a:fld id="{C3A92334-C887-45D5-BDB4-21FFB5771304}" type="slidenum">
              <a:rPr lang="en-GB" smtClean="0"/>
              <a:t>‹#›</a:t>
            </a:fld>
            <a:endParaRPr lang="en-GB"/>
          </a:p>
        </p:txBody>
      </p:sp>
    </p:spTree>
    <p:extLst>
      <p:ext uri="{BB962C8B-B14F-4D97-AF65-F5344CB8AC3E}">
        <p14:creationId xmlns:p14="http://schemas.microsoft.com/office/powerpoint/2010/main" val="1623486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769D-E8BB-45F9-A0F1-09C838D9A3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D8BE40-0A2A-447D-AE6B-4B3FB7A4C5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9746FA-0B5B-4759-909C-7614C83426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2E3792-40EE-4553-810E-C27FD060E1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67DE41-83E6-46B7-807D-3144E2B941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BFAB2F-906D-4377-9903-1BF9D342BB7A}"/>
              </a:ext>
            </a:extLst>
          </p:cNvPr>
          <p:cNvSpPr>
            <a:spLocks noGrp="1"/>
          </p:cNvSpPr>
          <p:nvPr>
            <p:ph type="dt" sz="half" idx="10"/>
          </p:nvPr>
        </p:nvSpPr>
        <p:spPr/>
        <p:txBody>
          <a:bodyPr/>
          <a:lstStyle/>
          <a:p>
            <a:fld id="{7AFDE9C6-3D48-4731-8677-EDAE2F082C76}" type="datetimeFigureOut">
              <a:rPr lang="en-GB" smtClean="0"/>
              <a:t>19/12/2019</a:t>
            </a:fld>
            <a:endParaRPr lang="en-GB"/>
          </a:p>
        </p:txBody>
      </p:sp>
      <p:sp>
        <p:nvSpPr>
          <p:cNvPr id="8" name="Footer Placeholder 7">
            <a:extLst>
              <a:ext uri="{FF2B5EF4-FFF2-40B4-BE49-F238E27FC236}">
                <a16:creationId xmlns:a16="http://schemas.microsoft.com/office/drawing/2014/main" id="{E7B3B218-BC84-4371-9215-C71039BE71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647B8A-A78C-426C-A64A-51748696BC4A}"/>
              </a:ext>
            </a:extLst>
          </p:cNvPr>
          <p:cNvSpPr>
            <a:spLocks noGrp="1"/>
          </p:cNvSpPr>
          <p:nvPr>
            <p:ph type="sldNum" sz="quarter" idx="12"/>
          </p:nvPr>
        </p:nvSpPr>
        <p:spPr/>
        <p:txBody>
          <a:bodyPr/>
          <a:lstStyle/>
          <a:p>
            <a:fld id="{C3A92334-C887-45D5-BDB4-21FFB5771304}" type="slidenum">
              <a:rPr lang="en-GB" smtClean="0"/>
              <a:t>‹#›</a:t>
            </a:fld>
            <a:endParaRPr lang="en-GB"/>
          </a:p>
        </p:txBody>
      </p:sp>
    </p:spTree>
    <p:extLst>
      <p:ext uri="{BB962C8B-B14F-4D97-AF65-F5344CB8AC3E}">
        <p14:creationId xmlns:p14="http://schemas.microsoft.com/office/powerpoint/2010/main" val="9222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A14D-D6A0-4526-B96A-AA120B877C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4BD19A-CABC-44BE-AB20-2338D493D7BF}"/>
              </a:ext>
            </a:extLst>
          </p:cNvPr>
          <p:cNvSpPr>
            <a:spLocks noGrp="1"/>
          </p:cNvSpPr>
          <p:nvPr>
            <p:ph type="dt" sz="half" idx="10"/>
          </p:nvPr>
        </p:nvSpPr>
        <p:spPr/>
        <p:txBody>
          <a:bodyPr/>
          <a:lstStyle/>
          <a:p>
            <a:fld id="{7AFDE9C6-3D48-4731-8677-EDAE2F082C76}" type="datetimeFigureOut">
              <a:rPr lang="en-GB" smtClean="0"/>
              <a:t>19/12/2019</a:t>
            </a:fld>
            <a:endParaRPr lang="en-GB"/>
          </a:p>
        </p:txBody>
      </p:sp>
      <p:sp>
        <p:nvSpPr>
          <p:cNvPr id="4" name="Footer Placeholder 3">
            <a:extLst>
              <a:ext uri="{FF2B5EF4-FFF2-40B4-BE49-F238E27FC236}">
                <a16:creationId xmlns:a16="http://schemas.microsoft.com/office/drawing/2014/main" id="{25B3A870-738C-4BE3-B15D-42B7F265F4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55B312-7B75-44D4-B66C-4E95E47C4C2A}"/>
              </a:ext>
            </a:extLst>
          </p:cNvPr>
          <p:cNvSpPr>
            <a:spLocks noGrp="1"/>
          </p:cNvSpPr>
          <p:nvPr>
            <p:ph type="sldNum" sz="quarter" idx="12"/>
          </p:nvPr>
        </p:nvSpPr>
        <p:spPr/>
        <p:txBody>
          <a:bodyPr/>
          <a:lstStyle/>
          <a:p>
            <a:fld id="{C3A92334-C887-45D5-BDB4-21FFB5771304}" type="slidenum">
              <a:rPr lang="en-GB" smtClean="0"/>
              <a:t>‹#›</a:t>
            </a:fld>
            <a:endParaRPr lang="en-GB"/>
          </a:p>
        </p:txBody>
      </p:sp>
    </p:spTree>
    <p:extLst>
      <p:ext uri="{BB962C8B-B14F-4D97-AF65-F5344CB8AC3E}">
        <p14:creationId xmlns:p14="http://schemas.microsoft.com/office/powerpoint/2010/main" val="143742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B1984E-59E0-4FAA-AC3C-F00CB618687B}"/>
              </a:ext>
            </a:extLst>
          </p:cNvPr>
          <p:cNvSpPr>
            <a:spLocks noGrp="1"/>
          </p:cNvSpPr>
          <p:nvPr>
            <p:ph type="dt" sz="half" idx="10"/>
          </p:nvPr>
        </p:nvSpPr>
        <p:spPr/>
        <p:txBody>
          <a:bodyPr/>
          <a:lstStyle/>
          <a:p>
            <a:fld id="{7AFDE9C6-3D48-4731-8677-EDAE2F082C76}" type="datetimeFigureOut">
              <a:rPr lang="en-GB" smtClean="0"/>
              <a:t>19/12/2019</a:t>
            </a:fld>
            <a:endParaRPr lang="en-GB"/>
          </a:p>
        </p:txBody>
      </p:sp>
      <p:sp>
        <p:nvSpPr>
          <p:cNvPr id="3" name="Footer Placeholder 2">
            <a:extLst>
              <a:ext uri="{FF2B5EF4-FFF2-40B4-BE49-F238E27FC236}">
                <a16:creationId xmlns:a16="http://schemas.microsoft.com/office/drawing/2014/main" id="{36CA03C1-91C8-4D12-B922-8FD31B1B28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364152-F05C-482F-BC6B-5603036119AB}"/>
              </a:ext>
            </a:extLst>
          </p:cNvPr>
          <p:cNvSpPr>
            <a:spLocks noGrp="1"/>
          </p:cNvSpPr>
          <p:nvPr>
            <p:ph type="sldNum" sz="quarter" idx="12"/>
          </p:nvPr>
        </p:nvSpPr>
        <p:spPr/>
        <p:txBody>
          <a:bodyPr/>
          <a:lstStyle/>
          <a:p>
            <a:fld id="{C3A92334-C887-45D5-BDB4-21FFB5771304}" type="slidenum">
              <a:rPr lang="en-GB" smtClean="0"/>
              <a:t>‹#›</a:t>
            </a:fld>
            <a:endParaRPr lang="en-GB"/>
          </a:p>
        </p:txBody>
      </p:sp>
    </p:spTree>
    <p:extLst>
      <p:ext uri="{BB962C8B-B14F-4D97-AF65-F5344CB8AC3E}">
        <p14:creationId xmlns:p14="http://schemas.microsoft.com/office/powerpoint/2010/main" val="263619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1C01E-460F-4C36-835D-77D157A3D0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A08D75-7722-4AAF-867B-B2F333E453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9354A3-B242-4D61-876F-BDF8A4544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B84639-43AD-45AC-8DD5-70043970E5BF}"/>
              </a:ext>
            </a:extLst>
          </p:cNvPr>
          <p:cNvSpPr>
            <a:spLocks noGrp="1"/>
          </p:cNvSpPr>
          <p:nvPr>
            <p:ph type="dt" sz="half" idx="10"/>
          </p:nvPr>
        </p:nvSpPr>
        <p:spPr/>
        <p:txBody>
          <a:bodyPr/>
          <a:lstStyle/>
          <a:p>
            <a:fld id="{7AFDE9C6-3D48-4731-8677-EDAE2F082C76}" type="datetimeFigureOut">
              <a:rPr lang="en-GB" smtClean="0"/>
              <a:t>19/12/2019</a:t>
            </a:fld>
            <a:endParaRPr lang="en-GB"/>
          </a:p>
        </p:txBody>
      </p:sp>
      <p:sp>
        <p:nvSpPr>
          <p:cNvPr id="6" name="Footer Placeholder 5">
            <a:extLst>
              <a:ext uri="{FF2B5EF4-FFF2-40B4-BE49-F238E27FC236}">
                <a16:creationId xmlns:a16="http://schemas.microsoft.com/office/drawing/2014/main" id="{71A66868-6687-41E8-9798-B40789958F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096861-1005-437F-ADF7-C5D6FE0F6730}"/>
              </a:ext>
            </a:extLst>
          </p:cNvPr>
          <p:cNvSpPr>
            <a:spLocks noGrp="1"/>
          </p:cNvSpPr>
          <p:nvPr>
            <p:ph type="sldNum" sz="quarter" idx="12"/>
          </p:nvPr>
        </p:nvSpPr>
        <p:spPr/>
        <p:txBody>
          <a:bodyPr/>
          <a:lstStyle/>
          <a:p>
            <a:fld id="{C3A92334-C887-45D5-BDB4-21FFB5771304}" type="slidenum">
              <a:rPr lang="en-GB" smtClean="0"/>
              <a:t>‹#›</a:t>
            </a:fld>
            <a:endParaRPr lang="en-GB"/>
          </a:p>
        </p:txBody>
      </p:sp>
    </p:spTree>
    <p:extLst>
      <p:ext uri="{BB962C8B-B14F-4D97-AF65-F5344CB8AC3E}">
        <p14:creationId xmlns:p14="http://schemas.microsoft.com/office/powerpoint/2010/main" val="1518152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23D8-12CB-4EC9-93EF-2CB7DF209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4210AC-236C-4BCE-B10D-61B0E94DFA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816785-C0CD-4738-8D8D-2953F199B0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6C12CA-B51B-4311-8BA9-2138FF04C4AF}"/>
              </a:ext>
            </a:extLst>
          </p:cNvPr>
          <p:cNvSpPr>
            <a:spLocks noGrp="1"/>
          </p:cNvSpPr>
          <p:nvPr>
            <p:ph type="dt" sz="half" idx="10"/>
          </p:nvPr>
        </p:nvSpPr>
        <p:spPr/>
        <p:txBody>
          <a:bodyPr/>
          <a:lstStyle/>
          <a:p>
            <a:fld id="{7AFDE9C6-3D48-4731-8677-EDAE2F082C76}" type="datetimeFigureOut">
              <a:rPr lang="en-GB" smtClean="0"/>
              <a:t>19/12/2019</a:t>
            </a:fld>
            <a:endParaRPr lang="en-GB"/>
          </a:p>
        </p:txBody>
      </p:sp>
      <p:sp>
        <p:nvSpPr>
          <p:cNvPr id="6" name="Footer Placeholder 5">
            <a:extLst>
              <a:ext uri="{FF2B5EF4-FFF2-40B4-BE49-F238E27FC236}">
                <a16:creationId xmlns:a16="http://schemas.microsoft.com/office/drawing/2014/main" id="{5FADD0A6-7A1E-44EC-BC8F-63B91F61AB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9035F6-7DAF-4BD4-8477-0F27244248BC}"/>
              </a:ext>
            </a:extLst>
          </p:cNvPr>
          <p:cNvSpPr>
            <a:spLocks noGrp="1"/>
          </p:cNvSpPr>
          <p:nvPr>
            <p:ph type="sldNum" sz="quarter" idx="12"/>
          </p:nvPr>
        </p:nvSpPr>
        <p:spPr/>
        <p:txBody>
          <a:bodyPr/>
          <a:lstStyle/>
          <a:p>
            <a:fld id="{C3A92334-C887-45D5-BDB4-21FFB5771304}" type="slidenum">
              <a:rPr lang="en-GB" smtClean="0"/>
              <a:t>‹#›</a:t>
            </a:fld>
            <a:endParaRPr lang="en-GB"/>
          </a:p>
        </p:txBody>
      </p:sp>
    </p:spTree>
    <p:extLst>
      <p:ext uri="{BB962C8B-B14F-4D97-AF65-F5344CB8AC3E}">
        <p14:creationId xmlns:p14="http://schemas.microsoft.com/office/powerpoint/2010/main" val="164626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0E197F-9E33-4C71-A605-BB0B84741D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B51E90-9258-4CFE-A2B6-48410FEC0B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4222B0-A935-402D-8DA6-8B49AC53F2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DE9C6-3D48-4731-8677-EDAE2F082C76}" type="datetimeFigureOut">
              <a:rPr lang="en-GB" smtClean="0"/>
              <a:t>19/12/2019</a:t>
            </a:fld>
            <a:endParaRPr lang="en-GB"/>
          </a:p>
        </p:txBody>
      </p:sp>
      <p:sp>
        <p:nvSpPr>
          <p:cNvPr id="5" name="Footer Placeholder 4">
            <a:extLst>
              <a:ext uri="{FF2B5EF4-FFF2-40B4-BE49-F238E27FC236}">
                <a16:creationId xmlns:a16="http://schemas.microsoft.com/office/drawing/2014/main" id="{6362FE40-6545-4431-8AD6-5019A69DF8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B609A3-6CB1-4249-AE6B-7A2EAC12C9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92334-C887-45D5-BDB4-21FFB5771304}" type="slidenum">
              <a:rPr lang="en-GB" smtClean="0"/>
              <a:t>‹#›</a:t>
            </a:fld>
            <a:endParaRPr lang="en-GB"/>
          </a:p>
        </p:txBody>
      </p:sp>
    </p:spTree>
    <p:extLst>
      <p:ext uri="{BB962C8B-B14F-4D97-AF65-F5344CB8AC3E}">
        <p14:creationId xmlns:p14="http://schemas.microsoft.com/office/powerpoint/2010/main" val="1267211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partnerenquiries@wrap.org.uk" TargetMode="External"/><Relationship Id="rId4" Type="http://schemas.openxmlformats.org/officeDocument/2006/relationships/hyperlink" Target="http://www.recyclenow.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DF62FA7-E50B-BA49-87D7-C252C3FB9C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72868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FB5EB9-2720-A643-B511-4322C6C97B5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0DED077F-E588-C646-AE94-BD6543291CDF}"/>
              </a:ext>
            </a:extLst>
          </p:cNvPr>
          <p:cNvSpPr/>
          <p:nvPr/>
        </p:nvSpPr>
        <p:spPr>
          <a:xfrm>
            <a:off x="4665264" y="1837809"/>
            <a:ext cx="4095032" cy="646331"/>
          </a:xfrm>
          <a:prstGeom prst="rect">
            <a:avLst/>
          </a:prstGeom>
        </p:spPr>
        <p:txBody>
          <a:bodyPr wrap="square">
            <a:spAutoFit/>
          </a:bodyPr>
          <a:lstStyle/>
          <a:p>
            <a:r>
              <a:rPr lang="en-GB" b="1" dirty="0">
                <a:solidFill>
                  <a:srgbClr val="369236"/>
                </a:solidFill>
                <a:latin typeface="Arial" panose="020B0604020202020204" pitchFamily="34" charset="0"/>
                <a:cs typeface="Arial" panose="020B0604020202020204" pitchFamily="34" charset="0"/>
              </a:rPr>
              <a:t>Share your work through…</a:t>
            </a:r>
          </a:p>
          <a:p>
            <a:endParaRPr lang="en-GB" b="1" dirty="0">
              <a:solidFill>
                <a:srgbClr val="369236"/>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499D37A-B019-9C49-9765-3C2911AC06DD}"/>
              </a:ext>
            </a:extLst>
          </p:cNvPr>
          <p:cNvSpPr/>
          <p:nvPr/>
        </p:nvSpPr>
        <p:spPr>
          <a:xfrm>
            <a:off x="3371853" y="2676039"/>
            <a:ext cx="1336879" cy="1015663"/>
          </a:xfrm>
          <a:prstGeom prst="rect">
            <a:avLst/>
          </a:prstGeom>
        </p:spPr>
        <p:txBody>
          <a:bodyPr wrap="square">
            <a:spAutoFit/>
          </a:bodyPr>
          <a:lstStyle/>
          <a:p>
            <a:pPr algn="ctr"/>
            <a:r>
              <a:rPr lang="en-GB" sz="1200" dirty="0">
                <a:solidFill>
                  <a:schemeClr val="bg1"/>
                </a:solidFill>
                <a:latin typeface="Arial" panose="020B0604020202020204" pitchFamily="34" charset="0"/>
                <a:cs typeface="Arial" panose="020B0604020202020204" pitchFamily="34" charset="0"/>
              </a:rPr>
              <a:t>putting it on school noticeboards where parents will see it</a:t>
            </a:r>
            <a:endParaRPr lang="en-US" sz="120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3E359C1-B800-EC46-AEBF-37C41950741D}"/>
              </a:ext>
            </a:extLst>
          </p:cNvPr>
          <p:cNvSpPr/>
          <p:nvPr/>
        </p:nvSpPr>
        <p:spPr>
          <a:xfrm>
            <a:off x="5261183" y="2855501"/>
            <a:ext cx="1336879" cy="584775"/>
          </a:xfrm>
          <a:prstGeom prst="rect">
            <a:avLst/>
          </a:prstGeom>
        </p:spPr>
        <p:txBody>
          <a:bodyPr wrap="square">
            <a:spAutoFit/>
          </a:bodyPr>
          <a:lstStyle/>
          <a:p>
            <a:pPr algn="ctr"/>
            <a:r>
              <a:rPr lang="en-GB" sz="1600" dirty="0">
                <a:solidFill>
                  <a:schemeClr val="bg1"/>
                </a:solidFill>
                <a:latin typeface="Arial" panose="020B0604020202020204" pitchFamily="34" charset="0"/>
                <a:cs typeface="Arial" panose="020B0604020202020204" pitchFamily="34" charset="0"/>
              </a:rPr>
              <a:t>the school website</a:t>
            </a:r>
            <a:endParaRPr lang="en-US" sz="16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B1750EA-1087-4344-BC63-E3B3321395B6}"/>
              </a:ext>
            </a:extLst>
          </p:cNvPr>
          <p:cNvSpPr/>
          <p:nvPr/>
        </p:nvSpPr>
        <p:spPr>
          <a:xfrm>
            <a:off x="7176120" y="2855501"/>
            <a:ext cx="1336879" cy="584775"/>
          </a:xfrm>
          <a:prstGeom prst="rect">
            <a:avLst/>
          </a:prstGeom>
        </p:spPr>
        <p:txBody>
          <a:bodyPr wrap="square">
            <a:spAutoFit/>
          </a:bodyPr>
          <a:lstStyle/>
          <a:p>
            <a:pPr algn="ctr"/>
            <a:r>
              <a:rPr lang="en-GB" sz="1600" dirty="0">
                <a:solidFill>
                  <a:schemeClr val="bg1"/>
                </a:solidFill>
                <a:latin typeface="Arial" panose="020B0604020202020204" pitchFamily="34" charset="0"/>
                <a:cs typeface="Arial" panose="020B0604020202020204" pitchFamily="34" charset="0"/>
              </a:rPr>
              <a:t>classroom windows</a:t>
            </a:r>
            <a:endParaRPr lang="en-US" sz="1600"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9164B75-85CD-4B4A-8296-B79525F09BAB}"/>
              </a:ext>
            </a:extLst>
          </p:cNvPr>
          <p:cNvSpPr/>
          <p:nvPr/>
        </p:nvSpPr>
        <p:spPr>
          <a:xfrm>
            <a:off x="767408" y="4345633"/>
            <a:ext cx="1336879" cy="584775"/>
          </a:xfrm>
          <a:prstGeom prst="rect">
            <a:avLst/>
          </a:prstGeom>
        </p:spPr>
        <p:txBody>
          <a:bodyPr wrap="square">
            <a:spAutoFit/>
          </a:bodyPr>
          <a:lstStyle/>
          <a:p>
            <a:pPr algn="ctr"/>
            <a:r>
              <a:rPr lang="en-GB" sz="1600" dirty="0">
                <a:solidFill>
                  <a:schemeClr val="bg1"/>
                </a:solidFill>
                <a:latin typeface="Arial" panose="020B0604020202020204" pitchFamily="34" charset="0"/>
                <a:cs typeface="Arial" panose="020B0604020202020204" pitchFamily="34" charset="0"/>
              </a:rPr>
              <a:t>the local press</a:t>
            </a:r>
            <a:endParaRPr lang="en-US" sz="1600"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4620B17-34A9-E942-B4E5-2F5B4B02ED6D}"/>
              </a:ext>
            </a:extLst>
          </p:cNvPr>
          <p:cNvSpPr/>
          <p:nvPr/>
        </p:nvSpPr>
        <p:spPr>
          <a:xfrm>
            <a:off x="2639616" y="4243084"/>
            <a:ext cx="1336879" cy="830997"/>
          </a:xfrm>
          <a:prstGeom prst="rect">
            <a:avLst/>
          </a:prstGeom>
        </p:spPr>
        <p:txBody>
          <a:bodyPr wrap="square">
            <a:spAutoFit/>
          </a:bodyPr>
          <a:lstStyle/>
          <a:p>
            <a:pPr algn="ctr"/>
            <a:r>
              <a:rPr lang="en-GB" sz="1600" dirty="0">
                <a:solidFill>
                  <a:schemeClr val="bg1"/>
                </a:solidFill>
                <a:latin typeface="Arial" panose="020B0604020202020204" pitchFamily="34" charset="0"/>
                <a:cs typeface="Arial" panose="020B0604020202020204" pitchFamily="34" charset="0"/>
              </a:rPr>
              <a:t>school social media channels</a:t>
            </a:r>
            <a:endParaRPr lang="en-US" sz="1600"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419D574-2537-E247-AE4D-C426B8DDB2FD}"/>
              </a:ext>
            </a:extLst>
          </p:cNvPr>
          <p:cNvSpPr/>
          <p:nvPr/>
        </p:nvSpPr>
        <p:spPr>
          <a:xfrm>
            <a:off x="4511824" y="4337088"/>
            <a:ext cx="1336879" cy="584775"/>
          </a:xfrm>
          <a:prstGeom prst="rect">
            <a:avLst/>
          </a:prstGeom>
        </p:spPr>
        <p:txBody>
          <a:bodyPr wrap="square">
            <a:spAutoFit/>
          </a:bodyPr>
          <a:lstStyle/>
          <a:p>
            <a:pPr algn="ctr"/>
            <a:r>
              <a:rPr lang="en-GB" sz="1600" dirty="0">
                <a:solidFill>
                  <a:schemeClr val="bg1"/>
                </a:solidFill>
                <a:latin typeface="Arial" panose="020B0604020202020204" pitchFamily="34" charset="0"/>
                <a:cs typeface="Arial" panose="020B0604020202020204" pitchFamily="34" charset="0"/>
              </a:rPr>
              <a:t>the school newsletter </a:t>
            </a:r>
            <a:endParaRPr lang="en-US" sz="16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753F9FB-474E-5C4B-816C-E7DFCF7B23AD}"/>
              </a:ext>
            </a:extLst>
          </p:cNvPr>
          <p:cNvSpPr/>
          <p:nvPr/>
        </p:nvSpPr>
        <p:spPr>
          <a:xfrm>
            <a:off x="6456040" y="4260177"/>
            <a:ext cx="1336879" cy="830997"/>
          </a:xfrm>
          <a:prstGeom prst="rect">
            <a:avLst/>
          </a:prstGeom>
        </p:spPr>
        <p:txBody>
          <a:bodyPr wrap="square">
            <a:spAutoFit/>
          </a:bodyPr>
          <a:lstStyle/>
          <a:p>
            <a:pPr algn="ctr"/>
            <a:r>
              <a:rPr lang="en-GB" sz="1600" dirty="0">
                <a:solidFill>
                  <a:schemeClr val="bg1"/>
                </a:solidFill>
                <a:latin typeface="Arial" panose="020B0604020202020204" pitchFamily="34" charset="0"/>
                <a:cs typeface="Arial" panose="020B0604020202020204" pitchFamily="34" charset="0"/>
              </a:rPr>
              <a:t>displayed at a parents’ evening</a:t>
            </a:r>
            <a:endParaRPr lang="en-US" sz="1600" dirty="0">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DAAAFDAB-BA5A-8A42-A8DE-7C5A82B8EBFF}"/>
              </a:ext>
            </a:extLst>
          </p:cNvPr>
          <p:cNvSpPr/>
          <p:nvPr/>
        </p:nvSpPr>
        <p:spPr>
          <a:xfrm>
            <a:off x="8366072" y="4354181"/>
            <a:ext cx="1336879" cy="584775"/>
          </a:xfrm>
          <a:prstGeom prst="rect">
            <a:avLst/>
          </a:prstGeom>
        </p:spPr>
        <p:txBody>
          <a:bodyPr wrap="square">
            <a:spAutoFit/>
          </a:bodyPr>
          <a:lstStyle/>
          <a:p>
            <a:pPr algn="ctr"/>
            <a:r>
              <a:rPr lang="en-GB" sz="1600" dirty="0">
                <a:solidFill>
                  <a:schemeClr val="bg1"/>
                </a:solidFill>
                <a:latin typeface="Arial" panose="020B0604020202020204" pitchFamily="34" charset="0"/>
                <a:cs typeface="Arial" panose="020B0604020202020204" pitchFamily="34" charset="0"/>
              </a:rPr>
              <a:t>the local council</a:t>
            </a:r>
            <a:endParaRPr lang="en-US" sz="160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120BBEB4-19F6-5049-AA4C-954AA0D11C92}"/>
              </a:ext>
            </a:extLst>
          </p:cNvPr>
          <p:cNvSpPr/>
          <p:nvPr/>
        </p:nvSpPr>
        <p:spPr>
          <a:xfrm>
            <a:off x="10250468" y="4243085"/>
            <a:ext cx="1336879" cy="830997"/>
          </a:xfrm>
          <a:prstGeom prst="rect">
            <a:avLst/>
          </a:prstGeom>
        </p:spPr>
        <p:txBody>
          <a:bodyPr wrap="square">
            <a:spAutoFit/>
          </a:bodyPr>
          <a:lstStyle/>
          <a:p>
            <a:pPr algn="ctr"/>
            <a:r>
              <a:rPr lang="en-GB" sz="1600" dirty="0">
                <a:solidFill>
                  <a:schemeClr val="bg1"/>
                </a:solidFill>
                <a:latin typeface="Arial" panose="020B0604020202020204" pitchFamily="34" charset="0"/>
                <a:cs typeface="Arial" panose="020B0604020202020204" pitchFamily="34" charset="0"/>
              </a:rPr>
              <a:t>parents’ WhatsApp group</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948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1B449-F8C9-B24A-B315-08A1600D80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285903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C9C84DF-4515-A44A-87F8-CE0147AC54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bk object 16">
            <a:extLst>
              <a:ext uri="{FF2B5EF4-FFF2-40B4-BE49-F238E27FC236}">
                <a16:creationId xmlns:a16="http://schemas.microsoft.com/office/drawing/2014/main" id="{4ABCC2E4-F722-4B49-A840-4877C11C5565}"/>
              </a:ext>
            </a:extLst>
          </p:cNvPr>
          <p:cNvSpPr/>
          <p:nvPr/>
        </p:nvSpPr>
        <p:spPr>
          <a:xfrm>
            <a:off x="6604099" y="2013938"/>
            <a:ext cx="5013078" cy="312904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bk object 17">
            <a:extLst>
              <a:ext uri="{FF2B5EF4-FFF2-40B4-BE49-F238E27FC236}">
                <a16:creationId xmlns:a16="http://schemas.microsoft.com/office/drawing/2014/main" id="{4D4710B8-AAED-9C42-B9CB-4A32BF8063A7}"/>
              </a:ext>
            </a:extLst>
          </p:cNvPr>
          <p:cNvSpPr/>
          <p:nvPr/>
        </p:nvSpPr>
        <p:spPr>
          <a:xfrm>
            <a:off x="6671182" y="5264976"/>
            <a:ext cx="4906645" cy="52069"/>
          </a:xfrm>
          <a:custGeom>
            <a:avLst/>
            <a:gdLst/>
            <a:ahLst/>
            <a:cxnLst/>
            <a:rect l="l" t="t" r="r" b="b"/>
            <a:pathLst>
              <a:path w="4906645" h="52070">
                <a:moveTo>
                  <a:pt x="0" y="10286"/>
                </a:moveTo>
                <a:lnTo>
                  <a:pt x="43040" y="29082"/>
                </a:lnTo>
                <a:lnTo>
                  <a:pt x="99098" y="30860"/>
                </a:lnTo>
                <a:lnTo>
                  <a:pt x="102933" y="30987"/>
                </a:lnTo>
                <a:lnTo>
                  <a:pt x="122524" y="32511"/>
                </a:lnTo>
                <a:lnTo>
                  <a:pt x="129438" y="32892"/>
                </a:lnTo>
                <a:lnTo>
                  <a:pt x="136419" y="33400"/>
                </a:lnTo>
                <a:lnTo>
                  <a:pt x="552352" y="48894"/>
                </a:lnTo>
                <a:lnTo>
                  <a:pt x="628980" y="51053"/>
                </a:lnTo>
                <a:lnTo>
                  <a:pt x="706050" y="51688"/>
                </a:lnTo>
                <a:lnTo>
                  <a:pt x="822220" y="52069"/>
                </a:lnTo>
                <a:lnTo>
                  <a:pt x="841978" y="52069"/>
                </a:lnTo>
                <a:lnTo>
                  <a:pt x="848610" y="51942"/>
                </a:lnTo>
                <a:lnTo>
                  <a:pt x="861948" y="51434"/>
                </a:lnTo>
                <a:lnTo>
                  <a:pt x="875309" y="50418"/>
                </a:lnTo>
                <a:lnTo>
                  <a:pt x="879462" y="50037"/>
                </a:lnTo>
                <a:lnTo>
                  <a:pt x="883665" y="49783"/>
                </a:lnTo>
                <a:lnTo>
                  <a:pt x="900646" y="49148"/>
                </a:lnTo>
                <a:lnTo>
                  <a:pt x="940015" y="48132"/>
                </a:lnTo>
                <a:lnTo>
                  <a:pt x="966271" y="46481"/>
                </a:lnTo>
                <a:lnTo>
                  <a:pt x="1018445" y="44068"/>
                </a:lnTo>
                <a:lnTo>
                  <a:pt x="1229494" y="40385"/>
                </a:lnTo>
                <a:lnTo>
                  <a:pt x="1124426" y="40385"/>
                </a:lnTo>
                <a:lnTo>
                  <a:pt x="1114564" y="39623"/>
                </a:lnTo>
                <a:lnTo>
                  <a:pt x="1117736" y="37591"/>
                </a:lnTo>
                <a:lnTo>
                  <a:pt x="1130339" y="35559"/>
                </a:lnTo>
                <a:lnTo>
                  <a:pt x="1145173" y="34416"/>
                </a:lnTo>
                <a:lnTo>
                  <a:pt x="2390841" y="34416"/>
                </a:lnTo>
                <a:lnTo>
                  <a:pt x="2406260" y="34035"/>
                </a:lnTo>
                <a:lnTo>
                  <a:pt x="2836367" y="33146"/>
                </a:lnTo>
                <a:lnTo>
                  <a:pt x="2917875" y="33019"/>
                </a:lnTo>
                <a:lnTo>
                  <a:pt x="2938473" y="32384"/>
                </a:lnTo>
                <a:lnTo>
                  <a:pt x="2978929" y="30606"/>
                </a:lnTo>
                <a:lnTo>
                  <a:pt x="2998812" y="29971"/>
                </a:lnTo>
                <a:lnTo>
                  <a:pt x="4799245" y="28701"/>
                </a:lnTo>
                <a:lnTo>
                  <a:pt x="4793957" y="28320"/>
                </a:lnTo>
                <a:lnTo>
                  <a:pt x="4781576" y="27812"/>
                </a:lnTo>
                <a:lnTo>
                  <a:pt x="633783" y="27812"/>
                </a:lnTo>
                <a:lnTo>
                  <a:pt x="579373" y="27050"/>
                </a:lnTo>
                <a:lnTo>
                  <a:pt x="361802" y="20700"/>
                </a:lnTo>
                <a:lnTo>
                  <a:pt x="28727" y="20700"/>
                </a:lnTo>
                <a:lnTo>
                  <a:pt x="21094" y="20446"/>
                </a:lnTo>
                <a:lnTo>
                  <a:pt x="11506" y="18414"/>
                </a:lnTo>
                <a:lnTo>
                  <a:pt x="8508" y="17398"/>
                </a:lnTo>
                <a:lnTo>
                  <a:pt x="3136" y="14223"/>
                </a:lnTo>
                <a:lnTo>
                  <a:pt x="1308" y="11683"/>
                </a:lnTo>
                <a:lnTo>
                  <a:pt x="634" y="11048"/>
                </a:lnTo>
                <a:lnTo>
                  <a:pt x="0" y="10286"/>
                </a:lnTo>
                <a:close/>
              </a:path>
              <a:path w="4906645" h="52070">
                <a:moveTo>
                  <a:pt x="4799245" y="28701"/>
                </a:moveTo>
                <a:lnTo>
                  <a:pt x="3795568" y="28701"/>
                </a:lnTo>
                <a:lnTo>
                  <a:pt x="3834641" y="28828"/>
                </a:lnTo>
                <a:lnTo>
                  <a:pt x="3873525" y="29463"/>
                </a:lnTo>
                <a:lnTo>
                  <a:pt x="3912405" y="30733"/>
                </a:lnTo>
                <a:lnTo>
                  <a:pt x="4067814" y="37591"/>
                </a:lnTo>
                <a:lnTo>
                  <a:pt x="4145303" y="39877"/>
                </a:lnTo>
                <a:lnTo>
                  <a:pt x="4270509" y="44576"/>
                </a:lnTo>
                <a:lnTo>
                  <a:pt x="4299559" y="44957"/>
                </a:lnTo>
                <a:lnTo>
                  <a:pt x="4309175" y="44957"/>
                </a:lnTo>
                <a:lnTo>
                  <a:pt x="4328039" y="45211"/>
                </a:lnTo>
                <a:lnTo>
                  <a:pt x="4375616" y="46862"/>
                </a:lnTo>
                <a:lnTo>
                  <a:pt x="4414113" y="48005"/>
                </a:lnTo>
                <a:lnTo>
                  <a:pt x="4804173" y="50037"/>
                </a:lnTo>
                <a:lnTo>
                  <a:pt x="4854232" y="49910"/>
                </a:lnTo>
                <a:lnTo>
                  <a:pt x="4896634" y="48132"/>
                </a:lnTo>
                <a:lnTo>
                  <a:pt x="4906454" y="44449"/>
                </a:lnTo>
                <a:lnTo>
                  <a:pt x="4892394" y="39623"/>
                </a:lnTo>
                <a:lnTo>
                  <a:pt x="4863155" y="34797"/>
                </a:lnTo>
                <a:lnTo>
                  <a:pt x="4827443" y="30733"/>
                </a:lnTo>
                <a:lnTo>
                  <a:pt x="4799245" y="28701"/>
                </a:lnTo>
                <a:close/>
              </a:path>
              <a:path w="4906645" h="52070">
                <a:moveTo>
                  <a:pt x="2280172" y="38353"/>
                </a:moveTo>
                <a:lnTo>
                  <a:pt x="1783676" y="38353"/>
                </a:lnTo>
                <a:lnTo>
                  <a:pt x="2043457" y="41528"/>
                </a:lnTo>
                <a:lnTo>
                  <a:pt x="2094991" y="41528"/>
                </a:lnTo>
                <a:lnTo>
                  <a:pt x="2178437" y="41020"/>
                </a:lnTo>
                <a:lnTo>
                  <a:pt x="2261768" y="39115"/>
                </a:lnTo>
                <a:lnTo>
                  <a:pt x="2280172" y="38353"/>
                </a:lnTo>
                <a:close/>
              </a:path>
              <a:path w="4906645" h="52070">
                <a:moveTo>
                  <a:pt x="2390841" y="34416"/>
                </a:moveTo>
                <a:lnTo>
                  <a:pt x="1145173" y="34416"/>
                </a:lnTo>
                <a:lnTo>
                  <a:pt x="1155039" y="35305"/>
                </a:lnTo>
                <a:lnTo>
                  <a:pt x="1151856" y="37337"/>
                </a:lnTo>
                <a:lnTo>
                  <a:pt x="1139255" y="39369"/>
                </a:lnTo>
                <a:lnTo>
                  <a:pt x="1124426" y="40385"/>
                </a:lnTo>
                <a:lnTo>
                  <a:pt x="1229494" y="40385"/>
                </a:lnTo>
                <a:lnTo>
                  <a:pt x="2280172" y="38353"/>
                </a:lnTo>
                <a:lnTo>
                  <a:pt x="2344585" y="35686"/>
                </a:lnTo>
                <a:lnTo>
                  <a:pt x="2390841" y="34416"/>
                </a:lnTo>
                <a:close/>
              </a:path>
              <a:path w="4906645" h="52070">
                <a:moveTo>
                  <a:pt x="1783676" y="38353"/>
                </a:moveTo>
                <a:lnTo>
                  <a:pt x="1573179" y="38353"/>
                </a:lnTo>
                <a:lnTo>
                  <a:pt x="1678635" y="38861"/>
                </a:lnTo>
                <a:lnTo>
                  <a:pt x="1705042" y="38861"/>
                </a:lnTo>
                <a:lnTo>
                  <a:pt x="1783676" y="38353"/>
                </a:lnTo>
                <a:close/>
              </a:path>
              <a:path w="4906645" h="52070">
                <a:moveTo>
                  <a:pt x="2836367" y="33146"/>
                </a:moveTo>
                <a:lnTo>
                  <a:pt x="2536379" y="33146"/>
                </a:lnTo>
                <a:lnTo>
                  <a:pt x="2645805" y="33400"/>
                </a:lnTo>
                <a:lnTo>
                  <a:pt x="2700393" y="33400"/>
                </a:lnTo>
                <a:lnTo>
                  <a:pt x="2836367" y="33146"/>
                </a:lnTo>
                <a:close/>
              </a:path>
              <a:path w="4906645" h="52070">
                <a:moveTo>
                  <a:pt x="811405" y="27177"/>
                </a:moveTo>
                <a:lnTo>
                  <a:pt x="797750" y="27177"/>
                </a:lnTo>
                <a:lnTo>
                  <a:pt x="688238" y="27812"/>
                </a:lnTo>
                <a:lnTo>
                  <a:pt x="4781576" y="27812"/>
                </a:lnTo>
                <a:lnTo>
                  <a:pt x="4769194" y="27304"/>
                </a:lnTo>
                <a:lnTo>
                  <a:pt x="824987" y="27304"/>
                </a:lnTo>
                <a:lnTo>
                  <a:pt x="811405" y="27177"/>
                </a:lnTo>
                <a:close/>
              </a:path>
              <a:path w="4906645" h="52070">
                <a:moveTo>
                  <a:pt x="1817187" y="12572"/>
                </a:moveTo>
                <a:lnTo>
                  <a:pt x="1789239" y="12572"/>
                </a:lnTo>
                <a:lnTo>
                  <a:pt x="1705980" y="14223"/>
                </a:lnTo>
                <a:lnTo>
                  <a:pt x="1402053" y="16382"/>
                </a:lnTo>
                <a:lnTo>
                  <a:pt x="1071367" y="17271"/>
                </a:lnTo>
                <a:lnTo>
                  <a:pt x="1016215" y="18795"/>
                </a:lnTo>
                <a:lnTo>
                  <a:pt x="974860" y="20573"/>
                </a:lnTo>
                <a:lnTo>
                  <a:pt x="933983" y="22986"/>
                </a:lnTo>
                <a:lnTo>
                  <a:pt x="899825" y="23875"/>
                </a:lnTo>
                <a:lnTo>
                  <a:pt x="892852" y="24129"/>
                </a:lnTo>
                <a:lnTo>
                  <a:pt x="878789" y="24891"/>
                </a:lnTo>
                <a:lnTo>
                  <a:pt x="865162" y="26034"/>
                </a:lnTo>
                <a:lnTo>
                  <a:pt x="851890" y="26796"/>
                </a:lnTo>
                <a:lnTo>
                  <a:pt x="838485" y="27177"/>
                </a:lnTo>
                <a:lnTo>
                  <a:pt x="824987" y="27304"/>
                </a:lnTo>
                <a:lnTo>
                  <a:pt x="4769194" y="27304"/>
                </a:lnTo>
                <a:lnTo>
                  <a:pt x="4606561" y="21716"/>
                </a:lnTo>
                <a:lnTo>
                  <a:pt x="4404974" y="17525"/>
                </a:lnTo>
                <a:lnTo>
                  <a:pt x="4387360" y="16890"/>
                </a:lnTo>
                <a:lnTo>
                  <a:pt x="4351770" y="15239"/>
                </a:lnTo>
                <a:lnTo>
                  <a:pt x="4320261" y="14223"/>
                </a:lnTo>
                <a:lnTo>
                  <a:pt x="2098121" y="14223"/>
                </a:lnTo>
                <a:lnTo>
                  <a:pt x="1817187" y="12572"/>
                </a:lnTo>
                <a:close/>
              </a:path>
              <a:path w="4906645" h="52070">
                <a:moveTo>
                  <a:pt x="103854" y="17652"/>
                </a:moveTo>
                <a:lnTo>
                  <a:pt x="96570" y="17906"/>
                </a:lnTo>
                <a:lnTo>
                  <a:pt x="66127" y="19684"/>
                </a:lnTo>
                <a:lnTo>
                  <a:pt x="51302" y="20319"/>
                </a:lnTo>
                <a:lnTo>
                  <a:pt x="37503" y="20700"/>
                </a:lnTo>
                <a:lnTo>
                  <a:pt x="361802" y="20700"/>
                </a:lnTo>
                <a:lnTo>
                  <a:pt x="241113" y="18414"/>
                </a:lnTo>
                <a:lnTo>
                  <a:pt x="144767" y="18414"/>
                </a:lnTo>
                <a:lnTo>
                  <a:pt x="103854" y="17652"/>
                </a:lnTo>
                <a:close/>
              </a:path>
              <a:path w="4906645" h="52070">
                <a:moveTo>
                  <a:pt x="192913" y="18160"/>
                </a:moveTo>
                <a:lnTo>
                  <a:pt x="144767" y="18414"/>
                </a:lnTo>
                <a:lnTo>
                  <a:pt x="241113" y="18414"/>
                </a:lnTo>
                <a:lnTo>
                  <a:pt x="192913" y="18160"/>
                </a:lnTo>
                <a:close/>
              </a:path>
              <a:path w="4906645" h="52070">
                <a:moveTo>
                  <a:pt x="2457407" y="8127"/>
                </a:moveTo>
                <a:lnTo>
                  <a:pt x="2401447" y="8635"/>
                </a:lnTo>
                <a:lnTo>
                  <a:pt x="2345486" y="9778"/>
                </a:lnTo>
                <a:lnTo>
                  <a:pt x="2295958" y="11810"/>
                </a:lnTo>
                <a:lnTo>
                  <a:pt x="2246462" y="13080"/>
                </a:lnTo>
                <a:lnTo>
                  <a:pt x="2147549" y="14223"/>
                </a:lnTo>
                <a:lnTo>
                  <a:pt x="4320261" y="14223"/>
                </a:lnTo>
                <a:lnTo>
                  <a:pt x="4315759" y="14096"/>
                </a:lnTo>
                <a:lnTo>
                  <a:pt x="4280368" y="13715"/>
                </a:lnTo>
                <a:lnTo>
                  <a:pt x="4245264" y="12699"/>
                </a:lnTo>
                <a:lnTo>
                  <a:pt x="4179748" y="10032"/>
                </a:lnTo>
                <a:lnTo>
                  <a:pt x="2905239" y="10032"/>
                </a:lnTo>
                <a:lnTo>
                  <a:pt x="2457407" y="8127"/>
                </a:lnTo>
                <a:close/>
              </a:path>
              <a:path w="4906645" h="52070">
                <a:moveTo>
                  <a:pt x="3851402" y="0"/>
                </a:moveTo>
                <a:lnTo>
                  <a:pt x="2989192" y="7365"/>
                </a:lnTo>
                <a:lnTo>
                  <a:pt x="2933068" y="9524"/>
                </a:lnTo>
                <a:lnTo>
                  <a:pt x="2905239" y="10032"/>
                </a:lnTo>
                <a:lnTo>
                  <a:pt x="4179748" y="10032"/>
                </a:lnTo>
                <a:lnTo>
                  <a:pt x="4157370" y="9143"/>
                </a:lnTo>
                <a:lnTo>
                  <a:pt x="4087723" y="7365"/>
                </a:lnTo>
                <a:lnTo>
                  <a:pt x="3917759" y="1142"/>
                </a:lnTo>
                <a:lnTo>
                  <a:pt x="3884439" y="380"/>
                </a:lnTo>
                <a:lnTo>
                  <a:pt x="3851402" y="0"/>
                </a:lnTo>
                <a:close/>
              </a:path>
            </a:pathLst>
          </a:custGeom>
          <a:solidFill>
            <a:srgbClr val="231F20"/>
          </a:solidFill>
        </p:spPr>
        <p:txBody>
          <a:bodyPr wrap="square" lIns="0" tIns="0" rIns="0" bIns="0" rtlCol="0"/>
          <a:lstStyle/>
          <a:p>
            <a:endParaRPr/>
          </a:p>
        </p:txBody>
      </p:sp>
      <p:sp>
        <p:nvSpPr>
          <p:cNvPr id="7" name="bk object 18">
            <a:extLst>
              <a:ext uri="{FF2B5EF4-FFF2-40B4-BE49-F238E27FC236}">
                <a16:creationId xmlns:a16="http://schemas.microsoft.com/office/drawing/2014/main" id="{EF1ADB24-646C-7C4D-B9DF-FDCB2A418116}"/>
              </a:ext>
            </a:extLst>
          </p:cNvPr>
          <p:cNvSpPr/>
          <p:nvPr/>
        </p:nvSpPr>
        <p:spPr>
          <a:xfrm>
            <a:off x="6671182" y="6578868"/>
            <a:ext cx="4906645" cy="52069"/>
          </a:xfrm>
          <a:custGeom>
            <a:avLst/>
            <a:gdLst/>
            <a:ahLst/>
            <a:cxnLst/>
            <a:rect l="l" t="t" r="r" b="b"/>
            <a:pathLst>
              <a:path w="4906645" h="52070">
                <a:moveTo>
                  <a:pt x="0" y="10286"/>
                </a:moveTo>
                <a:lnTo>
                  <a:pt x="43040" y="29082"/>
                </a:lnTo>
                <a:lnTo>
                  <a:pt x="99098" y="30860"/>
                </a:lnTo>
                <a:lnTo>
                  <a:pt x="102933" y="30987"/>
                </a:lnTo>
                <a:lnTo>
                  <a:pt x="122524" y="32511"/>
                </a:lnTo>
                <a:lnTo>
                  <a:pt x="129438" y="32892"/>
                </a:lnTo>
                <a:lnTo>
                  <a:pt x="136419" y="33400"/>
                </a:lnTo>
                <a:lnTo>
                  <a:pt x="552352" y="48894"/>
                </a:lnTo>
                <a:lnTo>
                  <a:pt x="628980" y="51053"/>
                </a:lnTo>
                <a:lnTo>
                  <a:pt x="706050" y="51688"/>
                </a:lnTo>
                <a:lnTo>
                  <a:pt x="822220" y="52069"/>
                </a:lnTo>
                <a:lnTo>
                  <a:pt x="841978" y="52069"/>
                </a:lnTo>
                <a:lnTo>
                  <a:pt x="848610" y="51942"/>
                </a:lnTo>
                <a:lnTo>
                  <a:pt x="861948" y="51434"/>
                </a:lnTo>
                <a:lnTo>
                  <a:pt x="875309" y="50418"/>
                </a:lnTo>
                <a:lnTo>
                  <a:pt x="879462" y="50037"/>
                </a:lnTo>
                <a:lnTo>
                  <a:pt x="883665" y="49783"/>
                </a:lnTo>
                <a:lnTo>
                  <a:pt x="900646" y="49148"/>
                </a:lnTo>
                <a:lnTo>
                  <a:pt x="940015" y="48132"/>
                </a:lnTo>
                <a:lnTo>
                  <a:pt x="966271" y="46481"/>
                </a:lnTo>
                <a:lnTo>
                  <a:pt x="1018445" y="44068"/>
                </a:lnTo>
                <a:lnTo>
                  <a:pt x="1229494" y="40385"/>
                </a:lnTo>
                <a:lnTo>
                  <a:pt x="1124426" y="40385"/>
                </a:lnTo>
                <a:lnTo>
                  <a:pt x="1114564" y="39623"/>
                </a:lnTo>
                <a:lnTo>
                  <a:pt x="1117736" y="37591"/>
                </a:lnTo>
                <a:lnTo>
                  <a:pt x="1130339" y="35559"/>
                </a:lnTo>
                <a:lnTo>
                  <a:pt x="1145173" y="34416"/>
                </a:lnTo>
                <a:lnTo>
                  <a:pt x="2390841" y="34416"/>
                </a:lnTo>
                <a:lnTo>
                  <a:pt x="2406260" y="34035"/>
                </a:lnTo>
                <a:lnTo>
                  <a:pt x="2836367" y="33146"/>
                </a:lnTo>
                <a:lnTo>
                  <a:pt x="2917875" y="33019"/>
                </a:lnTo>
                <a:lnTo>
                  <a:pt x="2938473" y="32384"/>
                </a:lnTo>
                <a:lnTo>
                  <a:pt x="2978929" y="30606"/>
                </a:lnTo>
                <a:lnTo>
                  <a:pt x="2998812" y="29971"/>
                </a:lnTo>
                <a:lnTo>
                  <a:pt x="4799245" y="28701"/>
                </a:lnTo>
                <a:lnTo>
                  <a:pt x="4793957" y="28320"/>
                </a:lnTo>
                <a:lnTo>
                  <a:pt x="4781576" y="27812"/>
                </a:lnTo>
                <a:lnTo>
                  <a:pt x="633783" y="27812"/>
                </a:lnTo>
                <a:lnTo>
                  <a:pt x="579373" y="27050"/>
                </a:lnTo>
                <a:lnTo>
                  <a:pt x="361802" y="20700"/>
                </a:lnTo>
                <a:lnTo>
                  <a:pt x="28727" y="20700"/>
                </a:lnTo>
                <a:lnTo>
                  <a:pt x="21094" y="20446"/>
                </a:lnTo>
                <a:lnTo>
                  <a:pt x="14706" y="19049"/>
                </a:lnTo>
                <a:lnTo>
                  <a:pt x="11506" y="18414"/>
                </a:lnTo>
                <a:lnTo>
                  <a:pt x="8508" y="17398"/>
                </a:lnTo>
                <a:lnTo>
                  <a:pt x="3136" y="14223"/>
                </a:lnTo>
                <a:lnTo>
                  <a:pt x="1308" y="11683"/>
                </a:lnTo>
                <a:lnTo>
                  <a:pt x="634" y="11048"/>
                </a:lnTo>
                <a:lnTo>
                  <a:pt x="0" y="10286"/>
                </a:lnTo>
                <a:close/>
              </a:path>
              <a:path w="4906645" h="52070">
                <a:moveTo>
                  <a:pt x="4799245" y="28701"/>
                </a:moveTo>
                <a:lnTo>
                  <a:pt x="3795568" y="28701"/>
                </a:lnTo>
                <a:lnTo>
                  <a:pt x="3834641" y="28828"/>
                </a:lnTo>
                <a:lnTo>
                  <a:pt x="3873525" y="29463"/>
                </a:lnTo>
                <a:lnTo>
                  <a:pt x="3912405" y="30733"/>
                </a:lnTo>
                <a:lnTo>
                  <a:pt x="4067814" y="37591"/>
                </a:lnTo>
                <a:lnTo>
                  <a:pt x="4145303" y="39877"/>
                </a:lnTo>
                <a:lnTo>
                  <a:pt x="4270509" y="44576"/>
                </a:lnTo>
                <a:lnTo>
                  <a:pt x="4299559" y="44957"/>
                </a:lnTo>
                <a:lnTo>
                  <a:pt x="4309175" y="44957"/>
                </a:lnTo>
                <a:lnTo>
                  <a:pt x="4328039" y="45211"/>
                </a:lnTo>
                <a:lnTo>
                  <a:pt x="4375616" y="46862"/>
                </a:lnTo>
                <a:lnTo>
                  <a:pt x="4414113" y="48005"/>
                </a:lnTo>
                <a:lnTo>
                  <a:pt x="4804173" y="50037"/>
                </a:lnTo>
                <a:lnTo>
                  <a:pt x="4854232" y="49910"/>
                </a:lnTo>
                <a:lnTo>
                  <a:pt x="4896634" y="48132"/>
                </a:lnTo>
                <a:lnTo>
                  <a:pt x="4906454" y="44449"/>
                </a:lnTo>
                <a:lnTo>
                  <a:pt x="4892394" y="39623"/>
                </a:lnTo>
                <a:lnTo>
                  <a:pt x="4863155" y="34797"/>
                </a:lnTo>
                <a:lnTo>
                  <a:pt x="4827443" y="30733"/>
                </a:lnTo>
                <a:lnTo>
                  <a:pt x="4799245" y="28701"/>
                </a:lnTo>
                <a:close/>
              </a:path>
              <a:path w="4906645" h="52070">
                <a:moveTo>
                  <a:pt x="2280172" y="38353"/>
                </a:moveTo>
                <a:lnTo>
                  <a:pt x="1783676" y="38353"/>
                </a:lnTo>
                <a:lnTo>
                  <a:pt x="2043457" y="41528"/>
                </a:lnTo>
                <a:lnTo>
                  <a:pt x="2094991" y="41528"/>
                </a:lnTo>
                <a:lnTo>
                  <a:pt x="2178437" y="41020"/>
                </a:lnTo>
                <a:lnTo>
                  <a:pt x="2261768" y="39115"/>
                </a:lnTo>
                <a:lnTo>
                  <a:pt x="2280172" y="38353"/>
                </a:lnTo>
                <a:close/>
              </a:path>
              <a:path w="4906645" h="52070">
                <a:moveTo>
                  <a:pt x="2390841" y="34416"/>
                </a:moveTo>
                <a:lnTo>
                  <a:pt x="1145173" y="34416"/>
                </a:lnTo>
                <a:lnTo>
                  <a:pt x="1155039" y="35305"/>
                </a:lnTo>
                <a:lnTo>
                  <a:pt x="1151856" y="37337"/>
                </a:lnTo>
                <a:lnTo>
                  <a:pt x="1139255" y="39369"/>
                </a:lnTo>
                <a:lnTo>
                  <a:pt x="1124426" y="40385"/>
                </a:lnTo>
                <a:lnTo>
                  <a:pt x="1229494" y="40385"/>
                </a:lnTo>
                <a:lnTo>
                  <a:pt x="2280172" y="38353"/>
                </a:lnTo>
                <a:lnTo>
                  <a:pt x="2344585" y="35686"/>
                </a:lnTo>
                <a:lnTo>
                  <a:pt x="2390841" y="34416"/>
                </a:lnTo>
                <a:close/>
              </a:path>
              <a:path w="4906645" h="52070">
                <a:moveTo>
                  <a:pt x="1783676" y="38353"/>
                </a:moveTo>
                <a:lnTo>
                  <a:pt x="1573179" y="38353"/>
                </a:lnTo>
                <a:lnTo>
                  <a:pt x="1678635" y="38861"/>
                </a:lnTo>
                <a:lnTo>
                  <a:pt x="1705042" y="38861"/>
                </a:lnTo>
                <a:lnTo>
                  <a:pt x="1783676" y="38353"/>
                </a:lnTo>
                <a:close/>
              </a:path>
              <a:path w="4906645" h="52070">
                <a:moveTo>
                  <a:pt x="2836367" y="33146"/>
                </a:moveTo>
                <a:lnTo>
                  <a:pt x="2536379" y="33146"/>
                </a:lnTo>
                <a:lnTo>
                  <a:pt x="2645805" y="33400"/>
                </a:lnTo>
                <a:lnTo>
                  <a:pt x="2700393" y="33400"/>
                </a:lnTo>
                <a:lnTo>
                  <a:pt x="2836367" y="33146"/>
                </a:lnTo>
                <a:close/>
              </a:path>
              <a:path w="4906645" h="52070">
                <a:moveTo>
                  <a:pt x="811405" y="27177"/>
                </a:moveTo>
                <a:lnTo>
                  <a:pt x="797750" y="27177"/>
                </a:lnTo>
                <a:lnTo>
                  <a:pt x="688238" y="27812"/>
                </a:lnTo>
                <a:lnTo>
                  <a:pt x="4781576" y="27812"/>
                </a:lnTo>
                <a:lnTo>
                  <a:pt x="4769194" y="27304"/>
                </a:lnTo>
                <a:lnTo>
                  <a:pt x="824987" y="27304"/>
                </a:lnTo>
                <a:lnTo>
                  <a:pt x="811405" y="27177"/>
                </a:lnTo>
                <a:close/>
              </a:path>
              <a:path w="4906645" h="52070">
                <a:moveTo>
                  <a:pt x="1817187" y="12572"/>
                </a:moveTo>
                <a:lnTo>
                  <a:pt x="1789239" y="12572"/>
                </a:lnTo>
                <a:lnTo>
                  <a:pt x="1705980" y="14223"/>
                </a:lnTo>
                <a:lnTo>
                  <a:pt x="1402053" y="16382"/>
                </a:lnTo>
                <a:lnTo>
                  <a:pt x="1071367" y="17271"/>
                </a:lnTo>
                <a:lnTo>
                  <a:pt x="1016215" y="18795"/>
                </a:lnTo>
                <a:lnTo>
                  <a:pt x="974860" y="20573"/>
                </a:lnTo>
                <a:lnTo>
                  <a:pt x="933983" y="22986"/>
                </a:lnTo>
                <a:lnTo>
                  <a:pt x="899825" y="23875"/>
                </a:lnTo>
                <a:lnTo>
                  <a:pt x="892852" y="24129"/>
                </a:lnTo>
                <a:lnTo>
                  <a:pt x="878789" y="24891"/>
                </a:lnTo>
                <a:lnTo>
                  <a:pt x="865162" y="26034"/>
                </a:lnTo>
                <a:lnTo>
                  <a:pt x="851890" y="26796"/>
                </a:lnTo>
                <a:lnTo>
                  <a:pt x="838485" y="27177"/>
                </a:lnTo>
                <a:lnTo>
                  <a:pt x="824987" y="27304"/>
                </a:lnTo>
                <a:lnTo>
                  <a:pt x="4769194" y="27304"/>
                </a:lnTo>
                <a:lnTo>
                  <a:pt x="4606561" y="21716"/>
                </a:lnTo>
                <a:lnTo>
                  <a:pt x="4404974" y="17525"/>
                </a:lnTo>
                <a:lnTo>
                  <a:pt x="4387360" y="16890"/>
                </a:lnTo>
                <a:lnTo>
                  <a:pt x="4351770" y="15239"/>
                </a:lnTo>
                <a:lnTo>
                  <a:pt x="4320261" y="14223"/>
                </a:lnTo>
                <a:lnTo>
                  <a:pt x="2098121" y="14223"/>
                </a:lnTo>
                <a:lnTo>
                  <a:pt x="1817187" y="12572"/>
                </a:lnTo>
                <a:close/>
              </a:path>
              <a:path w="4906645" h="52070">
                <a:moveTo>
                  <a:pt x="103854" y="17652"/>
                </a:moveTo>
                <a:lnTo>
                  <a:pt x="96570" y="17906"/>
                </a:lnTo>
                <a:lnTo>
                  <a:pt x="66127" y="19684"/>
                </a:lnTo>
                <a:lnTo>
                  <a:pt x="51302" y="20319"/>
                </a:lnTo>
                <a:lnTo>
                  <a:pt x="37503" y="20700"/>
                </a:lnTo>
                <a:lnTo>
                  <a:pt x="361802" y="20700"/>
                </a:lnTo>
                <a:lnTo>
                  <a:pt x="241113" y="18414"/>
                </a:lnTo>
                <a:lnTo>
                  <a:pt x="144767" y="18414"/>
                </a:lnTo>
                <a:lnTo>
                  <a:pt x="103854" y="17652"/>
                </a:lnTo>
                <a:close/>
              </a:path>
              <a:path w="4906645" h="52070">
                <a:moveTo>
                  <a:pt x="192913" y="18160"/>
                </a:moveTo>
                <a:lnTo>
                  <a:pt x="144767" y="18414"/>
                </a:lnTo>
                <a:lnTo>
                  <a:pt x="241113" y="18414"/>
                </a:lnTo>
                <a:lnTo>
                  <a:pt x="192913" y="18160"/>
                </a:lnTo>
                <a:close/>
              </a:path>
              <a:path w="4906645" h="52070">
                <a:moveTo>
                  <a:pt x="2457407" y="8127"/>
                </a:moveTo>
                <a:lnTo>
                  <a:pt x="2401447" y="8635"/>
                </a:lnTo>
                <a:lnTo>
                  <a:pt x="2345486" y="9778"/>
                </a:lnTo>
                <a:lnTo>
                  <a:pt x="2295958" y="11810"/>
                </a:lnTo>
                <a:lnTo>
                  <a:pt x="2246462" y="13080"/>
                </a:lnTo>
                <a:lnTo>
                  <a:pt x="2147549" y="14223"/>
                </a:lnTo>
                <a:lnTo>
                  <a:pt x="4320261" y="14223"/>
                </a:lnTo>
                <a:lnTo>
                  <a:pt x="4315759" y="14096"/>
                </a:lnTo>
                <a:lnTo>
                  <a:pt x="4280368" y="13715"/>
                </a:lnTo>
                <a:lnTo>
                  <a:pt x="4245264" y="12699"/>
                </a:lnTo>
                <a:lnTo>
                  <a:pt x="4179748" y="10032"/>
                </a:lnTo>
                <a:lnTo>
                  <a:pt x="2905239" y="10032"/>
                </a:lnTo>
                <a:lnTo>
                  <a:pt x="2457407" y="8127"/>
                </a:lnTo>
                <a:close/>
              </a:path>
              <a:path w="4906645" h="52070">
                <a:moveTo>
                  <a:pt x="3851402" y="0"/>
                </a:moveTo>
                <a:lnTo>
                  <a:pt x="2989192" y="7365"/>
                </a:lnTo>
                <a:lnTo>
                  <a:pt x="2933068" y="9524"/>
                </a:lnTo>
                <a:lnTo>
                  <a:pt x="2905239" y="10032"/>
                </a:lnTo>
                <a:lnTo>
                  <a:pt x="4179748" y="10032"/>
                </a:lnTo>
                <a:lnTo>
                  <a:pt x="4157370" y="9143"/>
                </a:lnTo>
                <a:lnTo>
                  <a:pt x="4087723" y="7365"/>
                </a:lnTo>
                <a:lnTo>
                  <a:pt x="3917759" y="1142"/>
                </a:lnTo>
                <a:lnTo>
                  <a:pt x="3884439" y="380"/>
                </a:lnTo>
                <a:lnTo>
                  <a:pt x="3851402" y="0"/>
                </a:lnTo>
                <a:close/>
              </a:path>
            </a:pathLst>
          </a:custGeom>
          <a:solidFill>
            <a:srgbClr val="231F20"/>
          </a:solidFill>
        </p:spPr>
        <p:txBody>
          <a:bodyPr wrap="square" lIns="0" tIns="0" rIns="0" bIns="0" rtlCol="0"/>
          <a:lstStyle/>
          <a:p>
            <a:endParaRPr/>
          </a:p>
        </p:txBody>
      </p:sp>
      <p:sp>
        <p:nvSpPr>
          <p:cNvPr id="8" name="bk object 19">
            <a:extLst>
              <a:ext uri="{FF2B5EF4-FFF2-40B4-BE49-F238E27FC236}">
                <a16:creationId xmlns:a16="http://schemas.microsoft.com/office/drawing/2014/main" id="{2EF2905F-D8ED-704D-B63B-C18C1DEEB847}"/>
              </a:ext>
            </a:extLst>
          </p:cNvPr>
          <p:cNvSpPr/>
          <p:nvPr/>
        </p:nvSpPr>
        <p:spPr>
          <a:xfrm>
            <a:off x="480652" y="2004012"/>
            <a:ext cx="5959569" cy="314631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bk object 20">
            <a:extLst>
              <a:ext uri="{FF2B5EF4-FFF2-40B4-BE49-F238E27FC236}">
                <a16:creationId xmlns:a16="http://schemas.microsoft.com/office/drawing/2014/main" id="{3E6818FB-697D-2348-94C1-55F18D169D03}"/>
              </a:ext>
            </a:extLst>
          </p:cNvPr>
          <p:cNvSpPr/>
          <p:nvPr/>
        </p:nvSpPr>
        <p:spPr>
          <a:xfrm>
            <a:off x="6579005" y="5312824"/>
            <a:ext cx="67310" cy="1320800"/>
          </a:xfrm>
          <a:custGeom>
            <a:avLst/>
            <a:gdLst/>
            <a:ahLst/>
            <a:cxnLst/>
            <a:rect l="l" t="t" r="r" b="b"/>
            <a:pathLst>
              <a:path w="67309" h="1320800">
                <a:moveTo>
                  <a:pt x="23633" y="1295399"/>
                </a:moveTo>
                <a:lnTo>
                  <a:pt x="11869" y="1295399"/>
                </a:lnTo>
                <a:lnTo>
                  <a:pt x="12658" y="1308099"/>
                </a:lnTo>
                <a:lnTo>
                  <a:pt x="12293" y="1320799"/>
                </a:lnTo>
                <a:lnTo>
                  <a:pt x="19558" y="1320799"/>
                </a:lnTo>
                <a:lnTo>
                  <a:pt x="20472" y="1308099"/>
                </a:lnTo>
                <a:lnTo>
                  <a:pt x="22506" y="1308099"/>
                </a:lnTo>
                <a:lnTo>
                  <a:pt x="23633" y="1295399"/>
                </a:lnTo>
                <a:close/>
              </a:path>
              <a:path w="67309" h="1320800">
                <a:moveTo>
                  <a:pt x="22821" y="1244599"/>
                </a:moveTo>
                <a:lnTo>
                  <a:pt x="4584" y="1244599"/>
                </a:lnTo>
                <a:lnTo>
                  <a:pt x="6997" y="1269999"/>
                </a:lnTo>
                <a:lnTo>
                  <a:pt x="7683" y="1269999"/>
                </a:lnTo>
                <a:lnTo>
                  <a:pt x="8610" y="1282699"/>
                </a:lnTo>
                <a:lnTo>
                  <a:pt x="9474" y="1282699"/>
                </a:lnTo>
                <a:lnTo>
                  <a:pt x="10588" y="1295399"/>
                </a:lnTo>
                <a:lnTo>
                  <a:pt x="24071" y="1295399"/>
                </a:lnTo>
                <a:lnTo>
                  <a:pt x="24041" y="1282699"/>
                </a:lnTo>
                <a:lnTo>
                  <a:pt x="23495" y="1269999"/>
                </a:lnTo>
                <a:lnTo>
                  <a:pt x="23368" y="1257299"/>
                </a:lnTo>
                <a:lnTo>
                  <a:pt x="22821" y="1244599"/>
                </a:lnTo>
                <a:close/>
              </a:path>
              <a:path w="67309" h="1320800">
                <a:moveTo>
                  <a:pt x="23317" y="1231899"/>
                </a:moveTo>
                <a:lnTo>
                  <a:pt x="4191" y="1231899"/>
                </a:lnTo>
                <a:lnTo>
                  <a:pt x="4089" y="1244599"/>
                </a:lnTo>
                <a:lnTo>
                  <a:pt x="22733" y="1244599"/>
                </a:lnTo>
                <a:lnTo>
                  <a:pt x="23317" y="1231899"/>
                </a:lnTo>
                <a:close/>
              </a:path>
              <a:path w="67309" h="1320800">
                <a:moveTo>
                  <a:pt x="24091" y="1066799"/>
                </a:moveTo>
                <a:lnTo>
                  <a:pt x="406" y="1066799"/>
                </a:lnTo>
                <a:lnTo>
                  <a:pt x="495" y="1079499"/>
                </a:lnTo>
                <a:lnTo>
                  <a:pt x="1549" y="1104899"/>
                </a:lnTo>
                <a:lnTo>
                  <a:pt x="2126" y="1117599"/>
                </a:lnTo>
                <a:lnTo>
                  <a:pt x="2776" y="1130299"/>
                </a:lnTo>
                <a:lnTo>
                  <a:pt x="3505" y="1155699"/>
                </a:lnTo>
                <a:lnTo>
                  <a:pt x="4318" y="1168399"/>
                </a:lnTo>
                <a:lnTo>
                  <a:pt x="6184" y="1193799"/>
                </a:lnTo>
                <a:lnTo>
                  <a:pt x="6464" y="1193799"/>
                </a:lnTo>
                <a:lnTo>
                  <a:pt x="7048" y="1206499"/>
                </a:lnTo>
                <a:lnTo>
                  <a:pt x="7086" y="1219199"/>
                </a:lnTo>
                <a:lnTo>
                  <a:pt x="5715" y="1219199"/>
                </a:lnTo>
                <a:lnTo>
                  <a:pt x="4991" y="1231899"/>
                </a:lnTo>
                <a:lnTo>
                  <a:pt x="24841" y="1231899"/>
                </a:lnTo>
                <a:lnTo>
                  <a:pt x="26517" y="1219199"/>
                </a:lnTo>
                <a:lnTo>
                  <a:pt x="27228" y="1206499"/>
                </a:lnTo>
                <a:lnTo>
                  <a:pt x="27076" y="1206499"/>
                </a:lnTo>
                <a:lnTo>
                  <a:pt x="26149" y="1181099"/>
                </a:lnTo>
                <a:lnTo>
                  <a:pt x="25514" y="1155699"/>
                </a:lnTo>
                <a:lnTo>
                  <a:pt x="24752" y="1092199"/>
                </a:lnTo>
                <a:lnTo>
                  <a:pt x="24091" y="1066799"/>
                </a:lnTo>
                <a:close/>
              </a:path>
              <a:path w="67309" h="1320800">
                <a:moveTo>
                  <a:pt x="24358" y="1054099"/>
                </a:moveTo>
                <a:lnTo>
                  <a:pt x="215" y="1054099"/>
                </a:lnTo>
                <a:lnTo>
                  <a:pt x="0" y="1066799"/>
                </a:lnTo>
                <a:lnTo>
                  <a:pt x="24130" y="1066799"/>
                </a:lnTo>
                <a:lnTo>
                  <a:pt x="24358" y="1054099"/>
                </a:lnTo>
                <a:close/>
              </a:path>
              <a:path w="67309" h="1320800">
                <a:moveTo>
                  <a:pt x="22517" y="1003299"/>
                </a:moveTo>
                <a:lnTo>
                  <a:pt x="4495" y="1003299"/>
                </a:lnTo>
                <a:lnTo>
                  <a:pt x="5105" y="1015999"/>
                </a:lnTo>
                <a:lnTo>
                  <a:pt x="5816" y="1028699"/>
                </a:lnTo>
                <a:lnTo>
                  <a:pt x="4978" y="1028699"/>
                </a:lnTo>
                <a:lnTo>
                  <a:pt x="2857" y="1041399"/>
                </a:lnTo>
                <a:lnTo>
                  <a:pt x="1752" y="1054099"/>
                </a:lnTo>
                <a:lnTo>
                  <a:pt x="25704" y="1054099"/>
                </a:lnTo>
                <a:lnTo>
                  <a:pt x="26822" y="1041399"/>
                </a:lnTo>
                <a:lnTo>
                  <a:pt x="28829" y="1041399"/>
                </a:lnTo>
                <a:lnTo>
                  <a:pt x="29629" y="1028699"/>
                </a:lnTo>
                <a:lnTo>
                  <a:pt x="29476" y="1015999"/>
                </a:lnTo>
                <a:lnTo>
                  <a:pt x="19977" y="1015999"/>
                </a:lnTo>
                <a:lnTo>
                  <a:pt x="22517" y="1003299"/>
                </a:lnTo>
                <a:close/>
              </a:path>
              <a:path w="67309" h="1320800">
                <a:moveTo>
                  <a:pt x="28569" y="1012909"/>
                </a:moveTo>
                <a:lnTo>
                  <a:pt x="28829" y="1015999"/>
                </a:lnTo>
                <a:lnTo>
                  <a:pt x="29870" y="1015999"/>
                </a:lnTo>
                <a:lnTo>
                  <a:pt x="28569" y="1012909"/>
                </a:lnTo>
                <a:close/>
              </a:path>
              <a:path w="67309" h="1320800">
                <a:moveTo>
                  <a:pt x="27762" y="1003299"/>
                </a:moveTo>
                <a:lnTo>
                  <a:pt x="24523" y="1003299"/>
                </a:lnTo>
                <a:lnTo>
                  <a:pt x="28569" y="1012909"/>
                </a:lnTo>
                <a:lnTo>
                  <a:pt x="27762" y="1003299"/>
                </a:lnTo>
                <a:close/>
              </a:path>
              <a:path w="67309" h="1320800">
                <a:moveTo>
                  <a:pt x="27393" y="990599"/>
                </a:moveTo>
                <a:lnTo>
                  <a:pt x="4368" y="990599"/>
                </a:lnTo>
                <a:lnTo>
                  <a:pt x="4318" y="1003299"/>
                </a:lnTo>
                <a:lnTo>
                  <a:pt x="27406" y="1003299"/>
                </a:lnTo>
                <a:lnTo>
                  <a:pt x="27393" y="990599"/>
                </a:lnTo>
                <a:close/>
              </a:path>
              <a:path w="67309" h="1320800">
                <a:moveTo>
                  <a:pt x="30784" y="977899"/>
                </a:moveTo>
                <a:lnTo>
                  <a:pt x="6667" y="977899"/>
                </a:lnTo>
                <a:lnTo>
                  <a:pt x="5854" y="990599"/>
                </a:lnTo>
                <a:lnTo>
                  <a:pt x="29540" y="990599"/>
                </a:lnTo>
                <a:lnTo>
                  <a:pt x="30784" y="977899"/>
                </a:lnTo>
                <a:close/>
              </a:path>
              <a:path w="67309" h="1320800">
                <a:moveTo>
                  <a:pt x="32562" y="965199"/>
                </a:moveTo>
                <a:lnTo>
                  <a:pt x="10579" y="965199"/>
                </a:lnTo>
                <a:lnTo>
                  <a:pt x="10033" y="977899"/>
                </a:lnTo>
                <a:lnTo>
                  <a:pt x="32423" y="977899"/>
                </a:lnTo>
                <a:lnTo>
                  <a:pt x="32562" y="965199"/>
                </a:lnTo>
                <a:close/>
              </a:path>
              <a:path w="67309" h="1320800">
                <a:moveTo>
                  <a:pt x="32156" y="952499"/>
                </a:moveTo>
                <a:lnTo>
                  <a:pt x="10439" y="952499"/>
                </a:lnTo>
                <a:lnTo>
                  <a:pt x="10769" y="965199"/>
                </a:lnTo>
                <a:lnTo>
                  <a:pt x="32766" y="965199"/>
                </a:lnTo>
                <a:lnTo>
                  <a:pt x="32156" y="952499"/>
                </a:lnTo>
                <a:close/>
              </a:path>
              <a:path w="67309" h="1320800">
                <a:moveTo>
                  <a:pt x="30759" y="939799"/>
                </a:moveTo>
                <a:lnTo>
                  <a:pt x="9715" y="939799"/>
                </a:lnTo>
                <a:lnTo>
                  <a:pt x="9753" y="952499"/>
                </a:lnTo>
                <a:lnTo>
                  <a:pt x="31153" y="952499"/>
                </a:lnTo>
                <a:lnTo>
                  <a:pt x="30759" y="939799"/>
                </a:lnTo>
                <a:close/>
              </a:path>
              <a:path w="67309" h="1320800">
                <a:moveTo>
                  <a:pt x="32359" y="927099"/>
                </a:moveTo>
                <a:lnTo>
                  <a:pt x="10960" y="927099"/>
                </a:lnTo>
                <a:lnTo>
                  <a:pt x="9855" y="939799"/>
                </a:lnTo>
                <a:lnTo>
                  <a:pt x="31229" y="939799"/>
                </a:lnTo>
                <a:lnTo>
                  <a:pt x="32359" y="927099"/>
                </a:lnTo>
                <a:close/>
              </a:path>
              <a:path w="67309" h="1320800">
                <a:moveTo>
                  <a:pt x="36728" y="914399"/>
                </a:moveTo>
                <a:lnTo>
                  <a:pt x="13881" y="914399"/>
                </a:lnTo>
                <a:lnTo>
                  <a:pt x="11658" y="927099"/>
                </a:lnTo>
                <a:lnTo>
                  <a:pt x="35077" y="927099"/>
                </a:lnTo>
                <a:lnTo>
                  <a:pt x="36728" y="914399"/>
                </a:lnTo>
                <a:close/>
              </a:path>
              <a:path w="67309" h="1320800">
                <a:moveTo>
                  <a:pt x="38608" y="901699"/>
                </a:moveTo>
                <a:lnTo>
                  <a:pt x="16598" y="901699"/>
                </a:lnTo>
                <a:lnTo>
                  <a:pt x="16395" y="914399"/>
                </a:lnTo>
                <a:lnTo>
                  <a:pt x="37668" y="914399"/>
                </a:lnTo>
                <a:lnTo>
                  <a:pt x="38608" y="901699"/>
                </a:lnTo>
                <a:close/>
              </a:path>
              <a:path w="67309" h="1320800">
                <a:moveTo>
                  <a:pt x="39027" y="863599"/>
                </a:moveTo>
                <a:lnTo>
                  <a:pt x="16002" y="863599"/>
                </a:lnTo>
                <a:lnTo>
                  <a:pt x="16551" y="888999"/>
                </a:lnTo>
                <a:lnTo>
                  <a:pt x="16773" y="888999"/>
                </a:lnTo>
                <a:lnTo>
                  <a:pt x="16852" y="901699"/>
                </a:lnTo>
                <a:lnTo>
                  <a:pt x="38823" y="901699"/>
                </a:lnTo>
                <a:lnTo>
                  <a:pt x="38948" y="888999"/>
                </a:lnTo>
                <a:lnTo>
                  <a:pt x="39027" y="863599"/>
                </a:lnTo>
                <a:close/>
              </a:path>
              <a:path w="67309" h="1320800">
                <a:moveTo>
                  <a:pt x="39519" y="850899"/>
                </a:moveTo>
                <a:lnTo>
                  <a:pt x="15889" y="850899"/>
                </a:lnTo>
                <a:lnTo>
                  <a:pt x="15847" y="863599"/>
                </a:lnTo>
                <a:lnTo>
                  <a:pt x="39182" y="863599"/>
                </a:lnTo>
                <a:lnTo>
                  <a:pt x="39519" y="850899"/>
                </a:lnTo>
                <a:close/>
              </a:path>
              <a:path w="67309" h="1320800">
                <a:moveTo>
                  <a:pt x="43907" y="825499"/>
                </a:moveTo>
                <a:lnTo>
                  <a:pt x="18492" y="825499"/>
                </a:lnTo>
                <a:lnTo>
                  <a:pt x="17081" y="838199"/>
                </a:lnTo>
                <a:lnTo>
                  <a:pt x="16257" y="850899"/>
                </a:lnTo>
                <a:lnTo>
                  <a:pt x="40098" y="850899"/>
                </a:lnTo>
                <a:lnTo>
                  <a:pt x="40982" y="838199"/>
                </a:lnTo>
                <a:lnTo>
                  <a:pt x="42204" y="838199"/>
                </a:lnTo>
                <a:lnTo>
                  <a:pt x="43907" y="825499"/>
                </a:lnTo>
                <a:close/>
              </a:path>
              <a:path w="67309" h="1320800">
                <a:moveTo>
                  <a:pt x="47726" y="812799"/>
                </a:moveTo>
                <a:lnTo>
                  <a:pt x="22019" y="812799"/>
                </a:lnTo>
                <a:lnTo>
                  <a:pt x="20283" y="825499"/>
                </a:lnTo>
                <a:lnTo>
                  <a:pt x="45833" y="825499"/>
                </a:lnTo>
                <a:lnTo>
                  <a:pt x="47726" y="812799"/>
                </a:lnTo>
                <a:close/>
              </a:path>
              <a:path w="67309" h="1320800">
                <a:moveTo>
                  <a:pt x="49237" y="800099"/>
                </a:moveTo>
                <a:lnTo>
                  <a:pt x="23571" y="800099"/>
                </a:lnTo>
                <a:lnTo>
                  <a:pt x="23266" y="812799"/>
                </a:lnTo>
                <a:lnTo>
                  <a:pt x="48755" y="812799"/>
                </a:lnTo>
                <a:lnTo>
                  <a:pt x="49237" y="800099"/>
                </a:lnTo>
                <a:close/>
              </a:path>
              <a:path w="67309" h="1320800">
                <a:moveTo>
                  <a:pt x="50711" y="761999"/>
                </a:moveTo>
                <a:lnTo>
                  <a:pt x="24587" y="761999"/>
                </a:lnTo>
                <a:lnTo>
                  <a:pt x="24180" y="774699"/>
                </a:lnTo>
                <a:lnTo>
                  <a:pt x="23863" y="800099"/>
                </a:lnTo>
                <a:lnTo>
                  <a:pt x="49580" y="800099"/>
                </a:lnTo>
                <a:lnTo>
                  <a:pt x="50025" y="787399"/>
                </a:lnTo>
                <a:lnTo>
                  <a:pt x="50228" y="774699"/>
                </a:lnTo>
                <a:lnTo>
                  <a:pt x="50406" y="774699"/>
                </a:lnTo>
                <a:lnTo>
                  <a:pt x="50711" y="761999"/>
                </a:lnTo>
                <a:close/>
              </a:path>
              <a:path w="67309" h="1320800">
                <a:moveTo>
                  <a:pt x="54940" y="749299"/>
                </a:moveTo>
                <a:lnTo>
                  <a:pt x="28778" y="749299"/>
                </a:lnTo>
                <a:lnTo>
                  <a:pt x="26949" y="761999"/>
                </a:lnTo>
                <a:lnTo>
                  <a:pt x="53695" y="761999"/>
                </a:lnTo>
                <a:lnTo>
                  <a:pt x="54940" y="749299"/>
                </a:lnTo>
                <a:close/>
              </a:path>
              <a:path w="67309" h="1320800">
                <a:moveTo>
                  <a:pt x="57137" y="736599"/>
                </a:moveTo>
                <a:lnTo>
                  <a:pt x="31203" y="736599"/>
                </a:lnTo>
                <a:lnTo>
                  <a:pt x="29933" y="749299"/>
                </a:lnTo>
                <a:lnTo>
                  <a:pt x="56743" y="749299"/>
                </a:lnTo>
                <a:lnTo>
                  <a:pt x="57137" y="736599"/>
                </a:lnTo>
                <a:close/>
              </a:path>
              <a:path w="67309" h="1320800">
                <a:moveTo>
                  <a:pt x="57200" y="723899"/>
                </a:moveTo>
                <a:lnTo>
                  <a:pt x="31915" y="723899"/>
                </a:lnTo>
                <a:lnTo>
                  <a:pt x="31813" y="736599"/>
                </a:lnTo>
                <a:lnTo>
                  <a:pt x="57226" y="736599"/>
                </a:lnTo>
                <a:lnTo>
                  <a:pt x="57200" y="723899"/>
                </a:lnTo>
                <a:close/>
              </a:path>
              <a:path w="67309" h="1320800">
                <a:moveTo>
                  <a:pt x="55638" y="660399"/>
                </a:moveTo>
                <a:lnTo>
                  <a:pt x="31650" y="660399"/>
                </a:lnTo>
                <a:lnTo>
                  <a:pt x="31491" y="673099"/>
                </a:lnTo>
                <a:lnTo>
                  <a:pt x="31439" y="685799"/>
                </a:lnTo>
                <a:lnTo>
                  <a:pt x="31445" y="698499"/>
                </a:lnTo>
                <a:lnTo>
                  <a:pt x="31292" y="711199"/>
                </a:lnTo>
                <a:lnTo>
                  <a:pt x="31635" y="723899"/>
                </a:lnTo>
                <a:lnTo>
                  <a:pt x="56261" y="723899"/>
                </a:lnTo>
                <a:lnTo>
                  <a:pt x="56163" y="698499"/>
                </a:lnTo>
                <a:lnTo>
                  <a:pt x="55684" y="673099"/>
                </a:lnTo>
                <a:lnTo>
                  <a:pt x="55638" y="660399"/>
                </a:lnTo>
                <a:close/>
              </a:path>
              <a:path w="67309" h="1320800">
                <a:moveTo>
                  <a:pt x="55994" y="647699"/>
                </a:moveTo>
                <a:lnTo>
                  <a:pt x="32092" y="647699"/>
                </a:lnTo>
                <a:lnTo>
                  <a:pt x="31965" y="660399"/>
                </a:lnTo>
                <a:lnTo>
                  <a:pt x="55727" y="660399"/>
                </a:lnTo>
                <a:lnTo>
                  <a:pt x="55994" y="647699"/>
                </a:lnTo>
                <a:close/>
              </a:path>
              <a:path w="67309" h="1320800">
                <a:moveTo>
                  <a:pt x="61950" y="622299"/>
                </a:moveTo>
                <a:lnTo>
                  <a:pt x="38442" y="622299"/>
                </a:lnTo>
                <a:lnTo>
                  <a:pt x="37642" y="634999"/>
                </a:lnTo>
                <a:lnTo>
                  <a:pt x="35979" y="634999"/>
                </a:lnTo>
                <a:lnTo>
                  <a:pt x="34455" y="647699"/>
                </a:lnTo>
                <a:lnTo>
                  <a:pt x="56934" y="647699"/>
                </a:lnTo>
                <a:lnTo>
                  <a:pt x="60972" y="634999"/>
                </a:lnTo>
                <a:lnTo>
                  <a:pt x="61950" y="622299"/>
                </a:lnTo>
                <a:close/>
              </a:path>
              <a:path w="67309" h="1320800">
                <a:moveTo>
                  <a:pt x="62712" y="609599"/>
                </a:moveTo>
                <a:lnTo>
                  <a:pt x="39474" y="609599"/>
                </a:lnTo>
                <a:lnTo>
                  <a:pt x="39248" y="622299"/>
                </a:lnTo>
                <a:lnTo>
                  <a:pt x="62153" y="622299"/>
                </a:lnTo>
                <a:lnTo>
                  <a:pt x="62712" y="609599"/>
                </a:lnTo>
                <a:close/>
              </a:path>
              <a:path w="67309" h="1320800">
                <a:moveTo>
                  <a:pt x="64287" y="368299"/>
                </a:moveTo>
                <a:lnTo>
                  <a:pt x="40052" y="368299"/>
                </a:lnTo>
                <a:lnTo>
                  <a:pt x="41928" y="380999"/>
                </a:lnTo>
                <a:lnTo>
                  <a:pt x="43103" y="380999"/>
                </a:lnTo>
                <a:lnTo>
                  <a:pt x="43677" y="393699"/>
                </a:lnTo>
                <a:lnTo>
                  <a:pt x="43834" y="406399"/>
                </a:lnTo>
                <a:lnTo>
                  <a:pt x="43688" y="419099"/>
                </a:lnTo>
                <a:lnTo>
                  <a:pt x="44002" y="431799"/>
                </a:lnTo>
                <a:lnTo>
                  <a:pt x="44450" y="444499"/>
                </a:lnTo>
                <a:lnTo>
                  <a:pt x="45235" y="482599"/>
                </a:lnTo>
                <a:lnTo>
                  <a:pt x="45512" y="507999"/>
                </a:lnTo>
                <a:lnTo>
                  <a:pt x="44819" y="533399"/>
                </a:lnTo>
                <a:lnTo>
                  <a:pt x="42697" y="571499"/>
                </a:lnTo>
                <a:lnTo>
                  <a:pt x="41643" y="571499"/>
                </a:lnTo>
                <a:lnTo>
                  <a:pt x="40271" y="584199"/>
                </a:lnTo>
                <a:lnTo>
                  <a:pt x="39471" y="596899"/>
                </a:lnTo>
                <a:lnTo>
                  <a:pt x="39439" y="609599"/>
                </a:lnTo>
                <a:lnTo>
                  <a:pt x="62128" y="609599"/>
                </a:lnTo>
                <a:lnTo>
                  <a:pt x="62064" y="596899"/>
                </a:lnTo>
                <a:lnTo>
                  <a:pt x="62445" y="596899"/>
                </a:lnTo>
                <a:lnTo>
                  <a:pt x="63715" y="584199"/>
                </a:lnTo>
                <a:lnTo>
                  <a:pt x="66731" y="533399"/>
                </a:lnTo>
                <a:lnTo>
                  <a:pt x="66990" y="495299"/>
                </a:lnTo>
                <a:lnTo>
                  <a:pt x="66257" y="444499"/>
                </a:lnTo>
                <a:lnTo>
                  <a:pt x="66294" y="406399"/>
                </a:lnTo>
                <a:lnTo>
                  <a:pt x="66509" y="393699"/>
                </a:lnTo>
                <a:lnTo>
                  <a:pt x="66675" y="393699"/>
                </a:lnTo>
                <a:lnTo>
                  <a:pt x="65532" y="380999"/>
                </a:lnTo>
                <a:lnTo>
                  <a:pt x="64287" y="368299"/>
                </a:lnTo>
                <a:close/>
              </a:path>
              <a:path w="67309" h="1320800">
                <a:moveTo>
                  <a:pt x="60109" y="355599"/>
                </a:moveTo>
                <a:lnTo>
                  <a:pt x="36106" y="355599"/>
                </a:lnTo>
                <a:lnTo>
                  <a:pt x="37953" y="368299"/>
                </a:lnTo>
                <a:lnTo>
                  <a:pt x="61963" y="368299"/>
                </a:lnTo>
                <a:lnTo>
                  <a:pt x="60109" y="355599"/>
                </a:lnTo>
                <a:close/>
              </a:path>
              <a:path w="67309" h="1320800">
                <a:moveTo>
                  <a:pt x="61976" y="25399"/>
                </a:moveTo>
                <a:lnTo>
                  <a:pt x="40881" y="25399"/>
                </a:lnTo>
                <a:lnTo>
                  <a:pt x="40170" y="38099"/>
                </a:lnTo>
                <a:lnTo>
                  <a:pt x="39433" y="38099"/>
                </a:lnTo>
                <a:lnTo>
                  <a:pt x="36791" y="63499"/>
                </a:lnTo>
                <a:lnTo>
                  <a:pt x="35817" y="76199"/>
                </a:lnTo>
                <a:lnTo>
                  <a:pt x="34931" y="88899"/>
                </a:lnTo>
                <a:lnTo>
                  <a:pt x="34130" y="88899"/>
                </a:lnTo>
                <a:lnTo>
                  <a:pt x="33413" y="101599"/>
                </a:lnTo>
                <a:lnTo>
                  <a:pt x="32231" y="126999"/>
                </a:lnTo>
                <a:lnTo>
                  <a:pt x="31353" y="139699"/>
                </a:lnTo>
                <a:lnTo>
                  <a:pt x="30756" y="165099"/>
                </a:lnTo>
                <a:lnTo>
                  <a:pt x="30416" y="177799"/>
                </a:lnTo>
                <a:lnTo>
                  <a:pt x="30433" y="215899"/>
                </a:lnTo>
                <a:lnTo>
                  <a:pt x="30736" y="241299"/>
                </a:lnTo>
                <a:lnTo>
                  <a:pt x="31203" y="253999"/>
                </a:lnTo>
                <a:lnTo>
                  <a:pt x="31823" y="266699"/>
                </a:lnTo>
                <a:lnTo>
                  <a:pt x="32353" y="292099"/>
                </a:lnTo>
                <a:lnTo>
                  <a:pt x="32911" y="304799"/>
                </a:lnTo>
                <a:lnTo>
                  <a:pt x="33616" y="330199"/>
                </a:lnTo>
                <a:lnTo>
                  <a:pt x="34556" y="342899"/>
                </a:lnTo>
                <a:lnTo>
                  <a:pt x="35001" y="342899"/>
                </a:lnTo>
                <a:lnTo>
                  <a:pt x="35153" y="355599"/>
                </a:lnTo>
                <a:lnTo>
                  <a:pt x="59690" y="355599"/>
                </a:lnTo>
                <a:lnTo>
                  <a:pt x="59207" y="342899"/>
                </a:lnTo>
                <a:lnTo>
                  <a:pt x="59042" y="330199"/>
                </a:lnTo>
                <a:lnTo>
                  <a:pt x="59055" y="317499"/>
                </a:lnTo>
                <a:lnTo>
                  <a:pt x="59563" y="279399"/>
                </a:lnTo>
                <a:lnTo>
                  <a:pt x="59659" y="215899"/>
                </a:lnTo>
                <a:lnTo>
                  <a:pt x="59776" y="190499"/>
                </a:lnTo>
                <a:lnTo>
                  <a:pt x="60129" y="152399"/>
                </a:lnTo>
                <a:lnTo>
                  <a:pt x="60685" y="101599"/>
                </a:lnTo>
                <a:lnTo>
                  <a:pt x="62077" y="38099"/>
                </a:lnTo>
                <a:lnTo>
                  <a:pt x="61976" y="25399"/>
                </a:lnTo>
                <a:close/>
              </a:path>
              <a:path w="67309" h="1320800">
                <a:moveTo>
                  <a:pt x="61074" y="12699"/>
                </a:moveTo>
                <a:lnTo>
                  <a:pt x="42506" y="12699"/>
                </a:lnTo>
                <a:lnTo>
                  <a:pt x="41211" y="25399"/>
                </a:lnTo>
                <a:lnTo>
                  <a:pt x="61277" y="25399"/>
                </a:lnTo>
                <a:lnTo>
                  <a:pt x="61074" y="12699"/>
                </a:lnTo>
                <a:close/>
              </a:path>
              <a:path w="67309" h="1320800">
                <a:moveTo>
                  <a:pt x="59956" y="0"/>
                </a:moveTo>
                <a:lnTo>
                  <a:pt x="51333" y="0"/>
                </a:lnTo>
                <a:lnTo>
                  <a:pt x="47244" y="12699"/>
                </a:lnTo>
                <a:lnTo>
                  <a:pt x="61023" y="12699"/>
                </a:lnTo>
                <a:lnTo>
                  <a:pt x="59956" y="0"/>
                </a:lnTo>
                <a:close/>
              </a:path>
            </a:pathLst>
          </a:custGeom>
          <a:solidFill>
            <a:srgbClr val="231F20"/>
          </a:solidFill>
        </p:spPr>
        <p:txBody>
          <a:bodyPr wrap="square" lIns="0" tIns="0" rIns="0" bIns="0" rtlCol="0"/>
          <a:lstStyle/>
          <a:p>
            <a:endParaRPr/>
          </a:p>
        </p:txBody>
      </p:sp>
      <p:sp>
        <p:nvSpPr>
          <p:cNvPr id="10" name="bk object 21">
            <a:extLst>
              <a:ext uri="{FF2B5EF4-FFF2-40B4-BE49-F238E27FC236}">
                <a16:creationId xmlns:a16="http://schemas.microsoft.com/office/drawing/2014/main" id="{BDD39BEE-25FF-B947-8AE9-EC440D81605E}"/>
              </a:ext>
            </a:extLst>
          </p:cNvPr>
          <p:cNvSpPr/>
          <p:nvPr/>
        </p:nvSpPr>
        <p:spPr>
          <a:xfrm>
            <a:off x="11556137" y="5293895"/>
            <a:ext cx="81280" cy="1283970"/>
          </a:xfrm>
          <a:custGeom>
            <a:avLst/>
            <a:gdLst/>
            <a:ahLst/>
            <a:cxnLst/>
            <a:rect l="l" t="t" r="r" b="b"/>
            <a:pathLst>
              <a:path w="81279" h="1283970">
                <a:moveTo>
                  <a:pt x="55202" y="0"/>
                </a:moveTo>
                <a:lnTo>
                  <a:pt x="56751" y="3911"/>
                </a:lnTo>
                <a:lnTo>
                  <a:pt x="57139" y="8178"/>
                </a:lnTo>
                <a:lnTo>
                  <a:pt x="57071" y="12865"/>
                </a:lnTo>
                <a:lnTo>
                  <a:pt x="56984" y="16123"/>
                </a:lnTo>
                <a:lnTo>
                  <a:pt x="55481" y="23598"/>
                </a:lnTo>
                <a:lnTo>
                  <a:pt x="53654" y="30723"/>
                </a:lnTo>
                <a:lnTo>
                  <a:pt x="52484" y="37134"/>
                </a:lnTo>
                <a:lnTo>
                  <a:pt x="52133" y="40485"/>
                </a:lnTo>
                <a:lnTo>
                  <a:pt x="51811" y="43281"/>
                </a:lnTo>
                <a:lnTo>
                  <a:pt x="51798" y="46761"/>
                </a:lnTo>
                <a:lnTo>
                  <a:pt x="51961" y="54238"/>
                </a:lnTo>
                <a:lnTo>
                  <a:pt x="52052" y="62014"/>
                </a:lnTo>
                <a:lnTo>
                  <a:pt x="51925" y="67995"/>
                </a:lnTo>
                <a:lnTo>
                  <a:pt x="51313" y="83128"/>
                </a:lnTo>
                <a:lnTo>
                  <a:pt x="50906" y="92325"/>
                </a:lnTo>
                <a:lnTo>
                  <a:pt x="50551" y="101642"/>
                </a:lnTo>
                <a:lnTo>
                  <a:pt x="50338" y="111099"/>
                </a:lnTo>
                <a:lnTo>
                  <a:pt x="50325" y="123901"/>
                </a:lnTo>
                <a:lnTo>
                  <a:pt x="50668" y="130441"/>
                </a:lnTo>
                <a:lnTo>
                  <a:pt x="51417" y="142481"/>
                </a:lnTo>
                <a:lnTo>
                  <a:pt x="51658" y="148602"/>
                </a:lnTo>
                <a:lnTo>
                  <a:pt x="51794" y="154901"/>
                </a:lnTo>
                <a:lnTo>
                  <a:pt x="51840" y="175553"/>
                </a:lnTo>
                <a:lnTo>
                  <a:pt x="51684" y="184416"/>
                </a:lnTo>
                <a:lnTo>
                  <a:pt x="51264" y="202505"/>
                </a:lnTo>
                <a:lnTo>
                  <a:pt x="51018" y="216255"/>
                </a:lnTo>
                <a:lnTo>
                  <a:pt x="51354" y="256819"/>
                </a:lnTo>
                <a:lnTo>
                  <a:pt x="53523" y="308009"/>
                </a:lnTo>
                <a:lnTo>
                  <a:pt x="54427" y="324269"/>
                </a:lnTo>
                <a:lnTo>
                  <a:pt x="55962" y="353711"/>
                </a:lnTo>
                <a:lnTo>
                  <a:pt x="58224" y="412506"/>
                </a:lnTo>
                <a:lnTo>
                  <a:pt x="59250" y="456541"/>
                </a:lnTo>
                <a:lnTo>
                  <a:pt x="59621" y="500443"/>
                </a:lnTo>
                <a:lnTo>
                  <a:pt x="59069" y="514900"/>
                </a:lnTo>
                <a:lnTo>
                  <a:pt x="55354" y="558355"/>
                </a:lnTo>
                <a:lnTo>
                  <a:pt x="52066" y="587432"/>
                </a:lnTo>
                <a:lnTo>
                  <a:pt x="50452" y="602035"/>
                </a:lnTo>
                <a:lnTo>
                  <a:pt x="48979" y="616699"/>
                </a:lnTo>
                <a:lnTo>
                  <a:pt x="43822" y="674890"/>
                </a:lnTo>
                <a:lnTo>
                  <a:pt x="41026" y="703910"/>
                </a:lnTo>
                <a:lnTo>
                  <a:pt x="35757" y="762053"/>
                </a:lnTo>
                <a:lnTo>
                  <a:pt x="32846" y="805820"/>
                </a:lnTo>
                <a:lnTo>
                  <a:pt x="31385" y="849731"/>
                </a:lnTo>
                <a:lnTo>
                  <a:pt x="30939" y="863810"/>
                </a:lnTo>
                <a:lnTo>
                  <a:pt x="28316" y="906437"/>
                </a:lnTo>
                <a:lnTo>
                  <a:pt x="22553" y="963152"/>
                </a:lnTo>
                <a:lnTo>
                  <a:pt x="15476" y="1019848"/>
                </a:lnTo>
                <a:lnTo>
                  <a:pt x="9801" y="1065261"/>
                </a:lnTo>
                <a:lnTo>
                  <a:pt x="4859" y="1110876"/>
                </a:lnTo>
                <a:lnTo>
                  <a:pt x="1357" y="1156590"/>
                </a:lnTo>
                <a:lnTo>
                  <a:pt x="0" y="1202299"/>
                </a:lnTo>
                <a:lnTo>
                  <a:pt x="1493" y="1247902"/>
                </a:lnTo>
                <a:lnTo>
                  <a:pt x="2563" y="1260561"/>
                </a:lnTo>
                <a:lnTo>
                  <a:pt x="4919" y="1275834"/>
                </a:lnTo>
                <a:lnTo>
                  <a:pt x="8337" y="1283779"/>
                </a:lnTo>
                <a:lnTo>
                  <a:pt x="12593" y="1274457"/>
                </a:lnTo>
                <a:lnTo>
                  <a:pt x="17206" y="1234009"/>
                </a:lnTo>
                <a:lnTo>
                  <a:pt x="20467" y="1175842"/>
                </a:lnTo>
                <a:lnTo>
                  <a:pt x="25678" y="1123654"/>
                </a:lnTo>
                <a:lnTo>
                  <a:pt x="32916" y="1070424"/>
                </a:lnTo>
                <a:lnTo>
                  <a:pt x="40130" y="1016134"/>
                </a:lnTo>
                <a:lnTo>
                  <a:pt x="41757" y="998613"/>
                </a:lnTo>
                <a:lnTo>
                  <a:pt x="37765" y="998613"/>
                </a:lnTo>
                <a:lnTo>
                  <a:pt x="34704" y="987856"/>
                </a:lnTo>
                <a:lnTo>
                  <a:pt x="37625" y="986510"/>
                </a:lnTo>
                <a:lnTo>
                  <a:pt x="39936" y="985418"/>
                </a:lnTo>
                <a:lnTo>
                  <a:pt x="42982" y="985418"/>
                </a:lnTo>
                <a:lnTo>
                  <a:pt x="45270" y="960767"/>
                </a:lnTo>
                <a:lnTo>
                  <a:pt x="47307" y="933015"/>
                </a:lnTo>
                <a:lnTo>
                  <a:pt x="49798" y="905292"/>
                </a:lnTo>
                <a:lnTo>
                  <a:pt x="52318" y="877548"/>
                </a:lnTo>
                <a:lnTo>
                  <a:pt x="54450" y="849591"/>
                </a:lnTo>
                <a:lnTo>
                  <a:pt x="56385" y="822469"/>
                </a:lnTo>
                <a:lnTo>
                  <a:pt x="58766" y="795486"/>
                </a:lnTo>
                <a:lnTo>
                  <a:pt x="61224" y="768689"/>
                </a:lnTo>
                <a:lnTo>
                  <a:pt x="63406" y="741984"/>
                </a:lnTo>
                <a:lnTo>
                  <a:pt x="69718" y="655586"/>
                </a:lnTo>
                <a:lnTo>
                  <a:pt x="72524" y="612889"/>
                </a:lnTo>
                <a:lnTo>
                  <a:pt x="78418" y="549267"/>
                </a:lnTo>
                <a:lnTo>
                  <a:pt x="80070" y="527719"/>
                </a:lnTo>
                <a:lnTo>
                  <a:pt x="81096" y="506120"/>
                </a:lnTo>
                <a:lnTo>
                  <a:pt x="81199" y="484644"/>
                </a:lnTo>
                <a:lnTo>
                  <a:pt x="80348" y="400697"/>
                </a:lnTo>
                <a:lnTo>
                  <a:pt x="79995" y="353711"/>
                </a:lnTo>
                <a:lnTo>
                  <a:pt x="79841" y="324269"/>
                </a:lnTo>
                <a:lnTo>
                  <a:pt x="79802" y="236321"/>
                </a:lnTo>
                <a:lnTo>
                  <a:pt x="80277" y="216255"/>
                </a:lnTo>
                <a:lnTo>
                  <a:pt x="80883" y="196002"/>
                </a:lnTo>
                <a:lnTo>
                  <a:pt x="81212" y="175400"/>
                </a:lnTo>
                <a:lnTo>
                  <a:pt x="80868" y="154901"/>
                </a:lnTo>
                <a:lnTo>
                  <a:pt x="80564" y="147980"/>
                </a:lnTo>
                <a:lnTo>
                  <a:pt x="80170" y="141046"/>
                </a:lnTo>
                <a:lnTo>
                  <a:pt x="79408" y="134073"/>
                </a:lnTo>
                <a:lnTo>
                  <a:pt x="78709" y="127406"/>
                </a:lnTo>
                <a:lnTo>
                  <a:pt x="78214" y="121437"/>
                </a:lnTo>
                <a:lnTo>
                  <a:pt x="77897" y="114922"/>
                </a:lnTo>
                <a:lnTo>
                  <a:pt x="76525" y="75323"/>
                </a:lnTo>
                <a:lnTo>
                  <a:pt x="76189" y="69011"/>
                </a:lnTo>
                <a:lnTo>
                  <a:pt x="75668" y="61906"/>
                </a:lnTo>
                <a:lnTo>
                  <a:pt x="74889" y="54238"/>
                </a:lnTo>
                <a:lnTo>
                  <a:pt x="73782" y="46240"/>
                </a:lnTo>
                <a:lnTo>
                  <a:pt x="73229" y="40485"/>
                </a:lnTo>
                <a:lnTo>
                  <a:pt x="62428" y="1803"/>
                </a:lnTo>
                <a:lnTo>
                  <a:pt x="58300" y="266"/>
                </a:lnTo>
                <a:lnTo>
                  <a:pt x="55202" y="0"/>
                </a:lnTo>
                <a:close/>
              </a:path>
              <a:path w="81279" h="1283970">
                <a:moveTo>
                  <a:pt x="41937" y="996674"/>
                </a:moveTo>
                <a:lnTo>
                  <a:pt x="37765" y="998613"/>
                </a:lnTo>
                <a:lnTo>
                  <a:pt x="41757" y="998613"/>
                </a:lnTo>
                <a:lnTo>
                  <a:pt x="41937" y="996674"/>
                </a:lnTo>
                <a:close/>
              </a:path>
              <a:path w="81279" h="1283970">
                <a:moveTo>
                  <a:pt x="42230" y="993521"/>
                </a:moveTo>
                <a:lnTo>
                  <a:pt x="41937" y="996674"/>
                </a:lnTo>
                <a:lnTo>
                  <a:pt x="42984" y="996188"/>
                </a:lnTo>
                <a:lnTo>
                  <a:pt x="42230" y="993521"/>
                </a:lnTo>
                <a:close/>
              </a:path>
              <a:path w="81279" h="1283970">
                <a:moveTo>
                  <a:pt x="42982" y="985418"/>
                </a:moveTo>
                <a:lnTo>
                  <a:pt x="39936" y="985418"/>
                </a:lnTo>
                <a:lnTo>
                  <a:pt x="42230" y="993521"/>
                </a:lnTo>
                <a:lnTo>
                  <a:pt x="42982" y="985418"/>
                </a:lnTo>
                <a:close/>
              </a:path>
            </a:pathLst>
          </a:custGeom>
          <a:solidFill>
            <a:srgbClr val="231F20"/>
          </a:solidFill>
        </p:spPr>
        <p:txBody>
          <a:bodyPr wrap="square" lIns="0" tIns="0" rIns="0" bIns="0" rtlCol="0"/>
          <a:lstStyle/>
          <a:p>
            <a:endParaRPr/>
          </a:p>
        </p:txBody>
      </p:sp>
      <p:sp>
        <p:nvSpPr>
          <p:cNvPr id="12" name="bk object 22">
            <a:extLst>
              <a:ext uri="{FF2B5EF4-FFF2-40B4-BE49-F238E27FC236}">
                <a16:creationId xmlns:a16="http://schemas.microsoft.com/office/drawing/2014/main" id="{1E454161-63DB-474A-9D42-967FBDFCFFC8}"/>
              </a:ext>
            </a:extLst>
          </p:cNvPr>
          <p:cNvSpPr/>
          <p:nvPr/>
        </p:nvSpPr>
        <p:spPr>
          <a:xfrm>
            <a:off x="540879" y="5261206"/>
            <a:ext cx="5848985" cy="51435"/>
          </a:xfrm>
          <a:custGeom>
            <a:avLst/>
            <a:gdLst/>
            <a:ahLst/>
            <a:cxnLst/>
            <a:rect l="l" t="t" r="r" b="b"/>
            <a:pathLst>
              <a:path w="5848985" h="51435">
                <a:moveTo>
                  <a:pt x="0" y="12699"/>
                </a:moveTo>
                <a:lnTo>
                  <a:pt x="39025" y="29336"/>
                </a:lnTo>
                <a:lnTo>
                  <a:pt x="77890" y="31622"/>
                </a:lnTo>
                <a:lnTo>
                  <a:pt x="114673" y="32257"/>
                </a:lnTo>
                <a:lnTo>
                  <a:pt x="121980" y="32511"/>
                </a:lnTo>
                <a:lnTo>
                  <a:pt x="170522" y="35178"/>
                </a:lnTo>
                <a:lnTo>
                  <a:pt x="718876" y="50037"/>
                </a:lnTo>
                <a:lnTo>
                  <a:pt x="810482" y="50926"/>
                </a:lnTo>
                <a:lnTo>
                  <a:pt x="933272" y="50926"/>
                </a:lnTo>
                <a:lnTo>
                  <a:pt x="964114" y="51307"/>
                </a:lnTo>
                <a:lnTo>
                  <a:pt x="1003092" y="51307"/>
                </a:lnTo>
                <a:lnTo>
                  <a:pt x="1010948" y="51180"/>
                </a:lnTo>
                <a:lnTo>
                  <a:pt x="1026731" y="50672"/>
                </a:lnTo>
                <a:lnTo>
                  <a:pt x="1034679" y="50291"/>
                </a:lnTo>
                <a:lnTo>
                  <a:pt x="1050071" y="49275"/>
                </a:lnTo>
                <a:lnTo>
                  <a:pt x="1057656" y="49021"/>
                </a:lnTo>
                <a:lnTo>
                  <a:pt x="1119873" y="47624"/>
                </a:lnTo>
                <a:lnTo>
                  <a:pt x="1151127" y="46100"/>
                </a:lnTo>
                <a:lnTo>
                  <a:pt x="1244727" y="43052"/>
                </a:lnTo>
                <a:lnTo>
                  <a:pt x="1463047" y="40258"/>
                </a:lnTo>
                <a:lnTo>
                  <a:pt x="1339908" y="40258"/>
                </a:lnTo>
                <a:lnTo>
                  <a:pt x="1328153" y="39369"/>
                </a:lnTo>
                <a:lnTo>
                  <a:pt x="1331932" y="37210"/>
                </a:lnTo>
                <a:lnTo>
                  <a:pt x="1346958" y="35178"/>
                </a:lnTo>
                <a:lnTo>
                  <a:pt x="1364647" y="34035"/>
                </a:lnTo>
                <a:lnTo>
                  <a:pt x="3482289" y="34035"/>
                </a:lnTo>
                <a:lnTo>
                  <a:pt x="3574249" y="31495"/>
                </a:lnTo>
                <a:lnTo>
                  <a:pt x="4477371" y="30098"/>
                </a:lnTo>
                <a:lnTo>
                  <a:pt x="5756417" y="29971"/>
                </a:lnTo>
                <a:lnTo>
                  <a:pt x="5748228" y="29209"/>
                </a:lnTo>
                <a:lnTo>
                  <a:pt x="5714415" y="27177"/>
                </a:lnTo>
                <a:lnTo>
                  <a:pt x="5685150" y="26161"/>
                </a:lnTo>
                <a:lnTo>
                  <a:pt x="741885" y="26161"/>
                </a:lnTo>
                <a:lnTo>
                  <a:pt x="501818" y="21716"/>
                </a:lnTo>
                <a:lnTo>
                  <a:pt x="36571" y="21716"/>
                </a:lnTo>
                <a:lnTo>
                  <a:pt x="29625" y="21589"/>
                </a:lnTo>
                <a:lnTo>
                  <a:pt x="901" y="13588"/>
                </a:lnTo>
                <a:lnTo>
                  <a:pt x="0" y="12699"/>
                </a:lnTo>
                <a:close/>
              </a:path>
              <a:path w="5848985" h="51435">
                <a:moveTo>
                  <a:pt x="5756417" y="29971"/>
                </a:moveTo>
                <a:lnTo>
                  <a:pt x="4524136" y="29971"/>
                </a:lnTo>
                <a:lnTo>
                  <a:pt x="4570755" y="30098"/>
                </a:lnTo>
                <a:lnTo>
                  <a:pt x="4617199" y="30733"/>
                </a:lnTo>
                <a:lnTo>
                  <a:pt x="4825815" y="37464"/>
                </a:lnTo>
                <a:lnTo>
                  <a:pt x="5079034" y="44449"/>
                </a:lnTo>
                <a:lnTo>
                  <a:pt x="5090541" y="44576"/>
                </a:lnTo>
                <a:lnTo>
                  <a:pt x="5102048" y="44830"/>
                </a:lnTo>
                <a:lnTo>
                  <a:pt x="5113558" y="44957"/>
                </a:lnTo>
                <a:lnTo>
                  <a:pt x="5125072" y="44957"/>
                </a:lnTo>
                <a:lnTo>
                  <a:pt x="5136516" y="45084"/>
                </a:lnTo>
                <a:lnTo>
                  <a:pt x="5147838" y="45084"/>
                </a:lnTo>
                <a:lnTo>
                  <a:pt x="5159124" y="45211"/>
                </a:lnTo>
                <a:lnTo>
                  <a:pt x="5238786" y="47497"/>
                </a:lnTo>
                <a:lnTo>
                  <a:pt x="5261711" y="47878"/>
                </a:lnTo>
                <a:lnTo>
                  <a:pt x="5739424" y="50037"/>
                </a:lnTo>
                <a:lnTo>
                  <a:pt x="5786272" y="49783"/>
                </a:lnTo>
                <a:lnTo>
                  <a:pt x="5832218" y="48386"/>
                </a:lnTo>
                <a:lnTo>
                  <a:pt x="5848538" y="45338"/>
                </a:lnTo>
                <a:lnTo>
                  <a:pt x="5841767" y="41274"/>
                </a:lnTo>
                <a:lnTo>
                  <a:pt x="5818436" y="36829"/>
                </a:lnTo>
                <a:lnTo>
                  <a:pt x="5785079" y="32638"/>
                </a:lnTo>
                <a:lnTo>
                  <a:pt x="5756417" y="29971"/>
                </a:lnTo>
                <a:close/>
              </a:path>
              <a:path w="5848985" h="51435">
                <a:moveTo>
                  <a:pt x="2732522" y="38734"/>
                </a:moveTo>
                <a:lnTo>
                  <a:pt x="2050511" y="38734"/>
                </a:lnTo>
                <a:lnTo>
                  <a:pt x="2447776" y="42163"/>
                </a:lnTo>
                <a:lnTo>
                  <a:pt x="2496870" y="42163"/>
                </a:lnTo>
                <a:lnTo>
                  <a:pt x="2596275" y="41655"/>
                </a:lnTo>
                <a:lnTo>
                  <a:pt x="2695498" y="39877"/>
                </a:lnTo>
                <a:lnTo>
                  <a:pt x="2732522" y="38734"/>
                </a:lnTo>
                <a:close/>
              </a:path>
              <a:path w="5848985" h="51435">
                <a:moveTo>
                  <a:pt x="3482289" y="34035"/>
                </a:moveTo>
                <a:lnTo>
                  <a:pt x="1364647" y="34035"/>
                </a:lnTo>
                <a:lnTo>
                  <a:pt x="1376413" y="34924"/>
                </a:lnTo>
                <a:lnTo>
                  <a:pt x="1372616" y="37083"/>
                </a:lnTo>
                <a:lnTo>
                  <a:pt x="1357588" y="39115"/>
                </a:lnTo>
                <a:lnTo>
                  <a:pt x="1339908" y="40258"/>
                </a:lnTo>
                <a:lnTo>
                  <a:pt x="1463047" y="40258"/>
                </a:lnTo>
                <a:lnTo>
                  <a:pt x="2748977" y="38226"/>
                </a:lnTo>
                <a:lnTo>
                  <a:pt x="2843339" y="35686"/>
                </a:lnTo>
                <a:lnTo>
                  <a:pt x="3283534" y="34416"/>
                </a:lnTo>
                <a:lnTo>
                  <a:pt x="3477691" y="34162"/>
                </a:lnTo>
                <a:lnTo>
                  <a:pt x="3482289" y="34035"/>
                </a:lnTo>
                <a:close/>
              </a:path>
              <a:path w="5848985" h="51435">
                <a:moveTo>
                  <a:pt x="2748977" y="38226"/>
                </a:moveTo>
                <a:lnTo>
                  <a:pt x="1799376" y="38226"/>
                </a:lnTo>
                <a:lnTo>
                  <a:pt x="1849716" y="38353"/>
                </a:lnTo>
                <a:lnTo>
                  <a:pt x="2000415" y="38861"/>
                </a:lnTo>
                <a:lnTo>
                  <a:pt x="2732522" y="38734"/>
                </a:lnTo>
                <a:lnTo>
                  <a:pt x="2748977" y="38226"/>
                </a:lnTo>
                <a:close/>
              </a:path>
              <a:path w="5848985" h="51435">
                <a:moveTo>
                  <a:pt x="3283534" y="34416"/>
                </a:moveTo>
                <a:lnTo>
                  <a:pt x="3039440" y="34416"/>
                </a:lnTo>
                <a:lnTo>
                  <a:pt x="3088382" y="34543"/>
                </a:lnTo>
                <a:lnTo>
                  <a:pt x="3186102" y="34670"/>
                </a:lnTo>
                <a:lnTo>
                  <a:pt x="3234859" y="34670"/>
                </a:lnTo>
                <a:lnTo>
                  <a:pt x="3283534" y="34416"/>
                </a:lnTo>
                <a:close/>
              </a:path>
              <a:path w="5848985" h="51435">
                <a:moveTo>
                  <a:pt x="950328" y="25272"/>
                </a:moveTo>
                <a:lnTo>
                  <a:pt x="793839" y="26161"/>
                </a:lnTo>
                <a:lnTo>
                  <a:pt x="5685150" y="26161"/>
                </a:lnTo>
                <a:lnTo>
                  <a:pt x="5663201" y="25399"/>
                </a:lnTo>
                <a:lnTo>
                  <a:pt x="966611" y="25399"/>
                </a:lnTo>
                <a:lnTo>
                  <a:pt x="950328" y="25272"/>
                </a:lnTo>
                <a:close/>
              </a:path>
              <a:path w="5848985" h="51435">
                <a:moveTo>
                  <a:pt x="1526192" y="15112"/>
                </a:moveTo>
                <a:lnTo>
                  <a:pt x="1263614" y="16255"/>
                </a:lnTo>
                <a:lnTo>
                  <a:pt x="1178263" y="18414"/>
                </a:lnTo>
                <a:lnTo>
                  <a:pt x="1113002" y="21335"/>
                </a:lnTo>
                <a:lnTo>
                  <a:pt x="1055708" y="22732"/>
                </a:lnTo>
                <a:lnTo>
                  <a:pt x="1047381" y="23113"/>
                </a:lnTo>
                <a:lnTo>
                  <a:pt x="1023116" y="24637"/>
                </a:lnTo>
                <a:lnTo>
                  <a:pt x="999002" y="25272"/>
                </a:lnTo>
                <a:lnTo>
                  <a:pt x="982840" y="25399"/>
                </a:lnTo>
                <a:lnTo>
                  <a:pt x="5663201" y="25399"/>
                </a:lnTo>
                <a:lnTo>
                  <a:pt x="5292852" y="16763"/>
                </a:lnTo>
                <a:lnTo>
                  <a:pt x="5271678" y="16509"/>
                </a:lnTo>
                <a:lnTo>
                  <a:pt x="5225991" y="15239"/>
                </a:lnTo>
                <a:lnTo>
                  <a:pt x="1631381" y="15239"/>
                </a:lnTo>
                <a:lnTo>
                  <a:pt x="1526192" y="15112"/>
                </a:lnTo>
                <a:close/>
              </a:path>
              <a:path w="5848985" h="51435">
                <a:moveTo>
                  <a:pt x="131538" y="18668"/>
                </a:moveTo>
                <a:lnTo>
                  <a:pt x="114312" y="18795"/>
                </a:lnTo>
                <a:lnTo>
                  <a:pt x="96223" y="19557"/>
                </a:lnTo>
                <a:lnTo>
                  <a:pt x="78024" y="20573"/>
                </a:lnTo>
                <a:lnTo>
                  <a:pt x="60407" y="21335"/>
                </a:lnTo>
                <a:lnTo>
                  <a:pt x="44068" y="21716"/>
                </a:lnTo>
                <a:lnTo>
                  <a:pt x="501818" y="21716"/>
                </a:lnTo>
                <a:lnTo>
                  <a:pt x="337268" y="19049"/>
                </a:lnTo>
                <a:lnTo>
                  <a:pt x="171831" y="19049"/>
                </a:lnTo>
                <a:lnTo>
                  <a:pt x="131538" y="18668"/>
                </a:lnTo>
                <a:close/>
              </a:path>
              <a:path w="5848985" h="51435">
                <a:moveTo>
                  <a:pt x="275171" y="18668"/>
                </a:moveTo>
                <a:lnTo>
                  <a:pt x="223475" y="18668"/>
                </a:lnTo>
                <a:lnTo>
                  <a:pt x="171831" y="19049"/>
                </a:lnTo>
                <a:lnTo>
                  <a:pt x="337268" y="19049"/>
                </a:lnTo>
                <a:lnTo>
                  <a:pt x="275171" y="18668"/>
                </a:lnTo>
                <a:close/>
              </a:path>
              <a:path w="5848985" h="51435">
                <a:moveTo>
                  <a:pt x="2212058" y="12064"/>
                </a:moveTo>
                <a:lnTo>
                  <a:pt x="2159133" y="12064"/>
                </a:lnTo>
                <a:lnTo>
                  <a:pt x="1631381" y="15239"/>
                </a:lnTo>
                <a:lnTo>
                  <a:pt x="5225991" y="15239"/>
                </a:lnTo>
                <a:lnTo>
                  <a:pt x="5178534" y="13588"/>
                </a:lnTo>
                <a:lnTo>
                  <a:pt x="2530117" y="13588"/>
                </a:lnTo>
                <a:lnTo>
                  <a:pt x="2212058" y="12064"/>
                </a:lnTo>
                <a:close/>
              </a:path>
              <a:path w="5848985" h="51435">
                <a:moveTo>
                  <a:pt x="2955660" y="8254"/>
                </a:moveTo>
                <a:lnTo>
                  <a:pt x="2848997" y="8762"/>
                </a:lnTo>
                <a:lnTo>
                  <a:pt x="2689373" y="12445"/>
                </a:lnTo>
                <a:lnTo>
                  <a:pt x="2530117" y="13588"/>
                </a:lnTo>
                <a:lnTo>
                  <a:pt x="5178534" y="13588"/>
                </a:lnTo>
                <a:lnTo>
                  <a:pt x="5165705" y="13207"/>
                </a:lnTo>
                <a:lnTo>
                  <a:pt x="5060120" y="11429"/>
                </a:lnTo>
                <a:lnTo>
                  <a:pt x="5019804" y="10159"/>
                </a:lnTo>
                <a:lnTo>
                  <a:pt x="3462832" y="10159"/>
                </a:lnTo>
                <a:lnTo>
                  <a:pt x="2955660" y="8254"/>
                </a:lnTo>
                <a:close/>
              </a:path>
              <a:path w="5848985" h="51435">
                <a:moveTo>
                  <a:pt x="4590596" y="0"/>
                </a:moveTo>
                <a:lnTo>
                  <a:pt x="3563106" y="7873"/>
                </a:lnTo>
                <a:lnTo>
                  <a:pt x="3462832" y="10159"/>
                </a:lnTo>
                <a:lnTo>
                  <a:pt x="5019804" y="10159"/>
                </a:lnTo>
                <a:lnTo>
                  <a:pt x="4955298" y="8127"/>
                </a:lnTo>
                <a:lnTo>
                  <a:pt x="4629907" y="253"/>
                </a:lnTo>
                <a:lnTo>
                  <a:pt x="4590596" y="0"/>
                </a:lnTo>
                <a:close/>
              </a:path>
            </a:pathLst>
          </a:custGeom>
          <a:solidFill>
            <a:srgbClr val="231F20"/>
          </a:solidFill>
        </p:spPr>
        <p:txBody>
          <a:bodyPr wrap="square" lIns="0" tIns="0" rIns="0" bIns="0" rtlCol="0"/>
          <a:lstStyle/>
          <a:p>
            <a:endParaRPr/>
          </a:p>
        </p:txBody>
      </p:sp>
      <p:sp>
        <p:nvSpPr>
          <p:cNvPr id="13" name="bk object 23">
            <a:extLst>
              <a:ext uri="{FF2B5EF4-FFF2-40B4-BE49-F238E27FC236}">
                <a16:creationId xmlns:a16="http://schemas.microsoft.com/office/drawing/2014/main" id="{22844698-1655-1E42-ABEB-F9CB6A221448}"/>
              </a:ext>
            </a:extLst>
          </p:cNvPr>
          <p:cNvSpPr/>
          <p:nvPr/>
        </p:nvSpPr>
        <p:spPr>
          <a:xfrm>
            <a:off x="542673" y="6569823"/>
            <a:ext cx="5847080" cy="43815"/>
          </a:xfrm>
          <a:custGeom>
            <a:avLst/>
            <a:gdLst/>
            <a:ahLst/>
            <a:cxnLst/>
            <a:rect l="l" t="t" r="r" b="b"/>
            <a:pathLst>
              <a:path w="5847080" h="43815">
                <a:moveTo>
                  <a:pt x="88" y="13301"/>
                </a:moveTo>
                <a:lnTo>
                  <a:pt x="37979" y="26216"/>
                </a:lnTo>
                <a:lnTo>
                  <a:pt x="76558" y="28228"/>
                </a:lnTo>
                <a:lnTo>
                  <a:pt x="113330" y="28786"/>
                </a:lnTo>
                <a:lnTo>
                  <a:pt x="167424" y="30701"/>
                </a:lnTo>
                <a:lnTo>
                  <a:pt x="265277" y="33306"/>
                </a:lnTo>
                <a:lnTo>
                  <a:pt x="626821" y="40822"/>
                </a:lnTo>
                <a:lnTo>
                  <a:pt x="993965" y="43666"/>
                </a:lnTo>
                <a:lnTo>
                  <a:pt x="1009585" y="43513"/>
                </a:lnTo>
                <a:lnTo>
                  <a:pt x="1025320" y="43033"/>
                </a:lnTo>
                <a:lnTo>
                  <a:pt x="1056246" y="41761"/>
                </a:lnTo>
                <a:lnTo>
                  <a:pt x="1415062" y="35001"/>
                </a:lnTo>
                <a:lnTo>
                  <a:pt x="1338658" y="35001"/>
                </a:lnTo>
                <a:lnTo>
                  <a:pt x="1326908" y="34345"/>
                </a:lnTo>
                <a:lnTo>
                  <a:pt x="1330683" y="32422"/>
                </a:lnTo>
                <a:lnTo>
                  <a:pt x="1345699" y="30352"/>
                </a:lnTo>
                <a:lnTo>
                  <a:pt x="1363375" y="29142"/>
                </a:lnTo>
                <a:lnTo>
                  <a:pt x="3525332" y="29142"/>
                </a:lnTo>
                <a:lnTo>
                  <a:pt x="3572675" y="28096"/>
                </a:lnTo>
                <a:lnTo>
                  <a:pt x="5774343" y="26798"/>
                </a:lnTo>
                <a:lnTo>
                  <a:pt x="5746444" y="24483"/>
                </a:lnTo>
                <a:lnTo>
                  <a:pt x="5712637" y="22661"/>
                </a:lnTo>
                <a:lnTo>
                  <a:pt x="5646136" y="20520"/>
                </a:lnTo>
                <a:lnTo>
                  <a:pt x="965283" y="20520"/>
                </a:lnTo>
                <a:lnTo>
                  <a:pt x="639971" y="20238"/>
                </a:lnTo>
                <a:lnTo>
                  <a:pt x="586290" y="19484"/>
                </a:lnTo>
                <a:lnTo>
                  <a:pt x="35409" y="19484"/>
                </a:lnTo>
                <a:lnTo>
                  <a:pt x="28536" y="19443"/>
                </a:lnTo>
                <a:lnTo>
                  <a:pt x="7378" y="17377"/>
                </a:lnTo>
                <a:lnTo>
                  <a:pt x="6146" y="17123"/>
                </a:lnTo>
                <a:lnTo>
                  <a:pt x="4470" y="16260"/>
                </a:lnTo>
                <a:lnTo>
                  <a:pt x="3467" y="15790"/>
                </a:lnTo>
                <a:lnTo>
                  <a:pt x="2032" y="14863"/>
                </a:lnTo>
                <a:lnTo>
                  <a:pt x="1021" y="13939"/>
                </a:lnTo>
                <a:lnTo>
                  <a:pt x="88" y="13301"/>
                </a:lnTo>
                <a:close/>
              </a:path>
              <a:path w="5847080" h="43815">
                <a:moveTo>
                  <a:pt x="5774343" y="26798"/>
                </a:moveTo>
                <a:lnTo>
                  <a:pt x="4522450" y="26798"/>
                </a:lnTo>
                <a:lnTo>
                  <a:pt x="4615586" y="27385"/>
                </a:lnTo>
                <a:lnTo>
                  <a:pt x="4746997" y="30548"/>
                </a:lnTo>
                <a:lnTo>
                  <a:pt x="4847440" y="33306"/>
                </a:lnTo>
                <a:lnTo>
                  <a:pt x="5260174" y="40936"/>
                </a:lnTo>
                <a:lnTo>
                  <a:pt x="5737641" y="42977"/>
                </a:lnTo>
                <a:lnTo>
                  <a:pt x="5784481" y="42841"/>
                </a:lnTo>
                <a:lnTo>
                  <a:pt x="5830423" y="41541"/>
                </a:lnTo>
                <a:lnTo>
                  <a:pt x="5846742" y="38832"/>
                </a:lnTo>
                <a:lnTo>
                  <a:pt x="5839972" y="35244"/>
                </a:lnTo>
                <a:lnTo>
                  <a:pt x="5816644" y="31303"/>
                </a:lnTo>
                <a:lnTo>
                  <a:pt x="5783291" y="27540"/>
                </a:lnTo>
                <a:lnTo>
                  <a:pt x="5774343" y="26798"/>
                </a:lnTo>
                <a:close/>
              </a:path>
              <a:path w="5847080" h="43815">
                <a:moveTo>
                  <a:pt x="2775674" y="32835"/>
                </a:moveTo>
                <a:lnTo>
                  <a:pt x="1747666" y="32835"/>
                </a:lnTo>
                <a:lnTo>
                  <a:pt x="2372461" y="36110"/>
                </a:lnTo>
                <a:lnTo>
                  <a:pt x="2755772" y="33356"/>
                </a:lnTo>
                <a:lnTo>
                  <a:pt x="2775674" y="32835"/>
                </a:lnTo>
                <a:close/>
              </a:path>
              <a:path w="5847080" h="43815">
                <a:moveTo>
                  <a:pt x="3525332" y="29142"/>
                </a:moveTo>
                <a:lnTo>
                  <a:pt x="1363375" y="29142"/>
                </a:lnTo>
                <a:lnTo>
                  <a:pt x="1375130" y="29798"/>
                </a:lnTo>
                <a:lnTo>
                  <a:pt x="1371339" y="31721"/>
                </a:lnTo>
                <a:lnTo>
                  <a:pt x="1356325" y="33791"/>
                </a:lnTo>
                <a:lnTo>
                  <a:pt x="1338658" y="35001"/>
                </a:lnTo>
                <a:lnTo>
                  <a:pt x="1415062" y="35001"/>
                </a:lnTo>
                <a:lnTo>
                  <a:pt x="2775674" y="32835"/>
                </a:lnTo>
                <a:lnTo>
                  <a:pt x="2890913" y="30979"/>
                </a:lnTo>
                <a:lnTo>
                  <a:pt x="3281838" y="30548"/>
                </a:lnTo>
                <a:lnTo>
                  <a:pt x="3476104" y="30230"/>
                </a:lnTo>
                <a:lnTo>
                  <a:pt x="3525332" y="29142"/>
                </a:lnTo>
                <a:close/>
              </a:path>
              <a:path w="5847080" h="43815">
                <a:moveTo>
                  <a:pt x="3281838" y="30548"/>
                </a:moveTo>
                <a:lnTo>
                  <a:pt x="3037975" y="30548"/>
                </a:lnTo>
                <a:lnTo>
                  <a:pt x="3184609" y="30701"/>
                </a:lnTo>
                <a:lnTo>
                  <a:pt x="3281838" y="30548"/>
                </a:lnTo>
                <a:close/>
              </a:path>
              <a:path w="5847080" h="43815">
                <a:moveTo>
                  <a:pt x="1524897" y="12113"/>
                </a:moveTo>
                <a:lnTo>
                  <a:pt x="1367331" y="12604"/>
                </a:lnTo>
                <a:lnTo>
                  <a:pt x="1062834" y="18071"/>
                </a:lnTo>
                <a:lnTo>
                  <a:pt x="1046302" y="18647"/>
                </a:lnTo>
                <a:lnTo>
                  <a:pt x="1029695" y="19484"/>
                </a:lnTo>
                <a:lnTo>
                  <a:pt x="1021949" y="19823"/>
                </a:lnTo>
                <a:lnTo>
                  <a:pt x="1013891" y="20070"/>
                </a:lnTo>
                <a:lnTo>
                  <a:pt x="997738" y="20383"/>
                </a:lnTo>
                <a:lnTo>
                  <a:pt x="965283" y="20520"/>
                </a:lnTo>
                <a:lnTo>
                  <a:pt x="5646136" y="20520"/>
                </a:lnTo>
                <a:lnTo>
                  <a:pt x="5610196" y="19480"/>
                </a:lnTo>
                <a:lnTo>
                  <a:pt x="5238022" y="12130"/>
                </a:lnTo>
                <a:lnTo>
                  <a:pt x="1630059" y="12130"/>
                </a:lnTo>
                <a:lnTo>
                  <a:pt x="1524897" y="12113"/>
                </a:lnTo>
                <a:close/>
              </a:path>
              <a:path w="5847080" h="43815">
                <a:moveTo>
                  <a:pt x="688670" y="20184"/>
                </a:moveTo>
                <a:lnTo>
                  <a:pt x="656202" y="20241"/>
                </a:lnTo>
                <a:lnTo>
                  <a:pt x="739603" y="20241"/>
                </a:lnTo>
                <a:lnTo>
                  <a:pt x="688670" y="20184"/>
                </a:lnTo>
                <a:close/>
              </a:path>
              <a:path w="5847080" h="43815">
                <a:moveTo>
                  <a:pt x="273892" y="16304"/>
                </a:moveTo>
                <a:lnTo>
                  <a:pt x="113004" y="16742"/>
                </a:lnTo>
                <a:lnTo>
                  <a:pt x="59130" y="18991"/>
                </a:lnTo>
                <a:lnTo>
                  <a:pt x="42849" y="19409"/>
                </a:lnTo>
                <a:lnTo>
                  <a:pt x="35409" y="19484"/>
                </a:lnTo>
                <a:lnTo>
                  <a:pt x="586290" y="19484"/>
                </a:lnTo>
                <a:lnTo>
                  <a:pt x="325613" y="16382"/>
                </a:lnTo>
                <a:lnTo>
                  <a:pt x="273892" y="16304"/>
                </a:lnTo>
                <a:close/>
              </a:path>
              <a:path w="5847080" h="43815">
                <a:moveTo>
                  <a:pt x="2157741" y="9832"/>
                </a:moveTo>
                <a:lnTo>
                  <a:pt x="1630059" y="12130"/>
                </a:lnTo>
                <a:lnTo>
                  <a:pt x="5238022" y="12130"/>
                </a:lnTo>
                <a:lnTo>
                  <a:pt x="5150927" y="10485"/>
                </a:lnTo>
                <a:lnTo>
                  <a:pt x="2369562" y="10485"/>
                </a:lnTo>
                <a:lnTo>
                  <a:pt x="2157741" y="9832"/>
                </a:lnTo>
                <a:close/>
              </a:path>
              <a:path w="5847080" h="43815">
                <a:moveTo>
                  <a:pt x="2954211" y="7250"/>
                </a:moveTo>
                <a:lnTo>
                  <a:pt x="2900900" y="7277"/>
                </a:lnTo>
                <a:lnTo>
                  <a:pt x="2761001" y="8928"/>
                </a:lnTo>
                <a:lnTo>
                  <a:pt x="2567161" y="9833"/>
                </a:lnTo>
                <a:lnTo>
                  <a:pt x="2369562" y="10485"/>
                </a:lnTo>
                <a:lnTo>
                  <a:pt x="5150927" y="10485"/>
                </a:lnTo>
                <a:lnTo>
                  <a:pt x="5119943" y="9832"/>
                </a:lnTo>
                <a:lnTo>
                  <a:pt x="5076514" y="8856"/>
                </a:lnTo>
                <a:lnTo>
                  <a:pt x="3461308" y="8856"/>
                </a:lnTo>
                <a:lnTo>
                  <a:pt x="2954211" y="7250"/>
                </a:lnTo>
                <a:close/>
              </a:path>
              <a:path w="5847080" h="43815">
                <a:moveTo>
                  <a:pt x="4588840" y="0"/>
                </a:moveTo>
                <a:lnTo>
                  <a:pt x="3595027" y="6709"/>
                </a:lnTo>
                <a:lnTo>
                  <a:pt x="3461308" y="8856"/>
                </a:lnTo>
                <a:lnTo>
                  <a:pt x="5076514" y="8856"/>
                </a:lnTo>
                <a:lnTo>
                  <a:pt x="4628103" y="220"/>
                </a:lnTo>
                <a:lnTo>
                  <a:pt x="4588840" y="0"/>
                </a:lnTo>
                <a:close/>
              </a:path>
            </a:pathLst>
          </a:custGeom>
          <a:solidFill>
            <a:srgbClr val="231F20"/>
          </a:solidFill>
        </p:spPr>
        <p:txBody>
          <a:bodyPr wrap="square" lIns="0" tIns="0" rIns="0" bIns="0" rtlCol="0"/>
          <a:lstStyle/>
          <a:p>
            <a:endParaRPr/>
          </a:p>
        </p:txBody>
      </p:sp>
      <p:sp>
        <p:nvSpPr>
          <p:cNvPr id="14" name="bk object 24">
            <a:extLst>
              <a:ext uri="{FF2B5EF4-FFF2-40B4-BE49-F238E27FC236}">
                <a16:creationId xmlns:a16="http://schemas.microsoft.com/office/drawing/2014/main" id="{6588A178-FB22-4846-B33B-5DF3F73DA576}"/>
              </a:ext>
            </a:extLst>
          </p:cNvPr>
          <p:cNvSpPr/>
          <p:nvPr/>
        </p:nvSpPr>
        <p:spPr>
          <a:xfrm>
            <a:off x="486816" y="5312824"/>
            <a:ext cx="67310" cy="1320800"/>
          </a:xfrm>
          <a:custGeom>
            <a:avLst/>
            <a:gdLst/>
            <a:ahLst/>
            <a:cxnLst/>
            <a:rect l="l" t="t" r="r" b="b"/>
            <a:pathLst>
              <a:path w="67309" h="1320800">
                <a:moveTo>
                  <a:pt x="23633" y="1295399"/>
                </a:moveTo>
                <a:lnTo>
                  <a:pt x="11868" y="1295399"/>
                </a:lnTo>
                <a:lnTo>
                  <a:pt x="12658" y="1308099"/>
                </a:lnTo>
                <a:lnTo>
                  <a:pt x="12293" y="1320799"/>
                </a:lnTo>
                <a:lnTo>
                  <a:pt x="19558" y="1320799"/>
                </a:lnTo>
                <a:lnTo>
                  <a:pt x="20472" y="1308099"/>
                </a:lnTo>
                <a:lnTo>
                  <a:pt x="22506" y="1308099"/>
                </a:lnTo>
                <a:lnTo>
                  <a:pt x="23633" y="1295399"/>
                </a:lnTo>
                <a:close/>
              </a:path>
              <a:path w="67309" h="1320800">
                <a:moveTo>
                  <a:pt x="22821" y="1244599"/>
                </a:moveTo>
                <a:lnTo>
                  <a:pt x="4584" y="1244599"/>
                </a:lnTo>
                <a:lnTo>
                  <a:pt x="6997" y="1269999"/>
                </a:lnTo>
                <a:lnTo>
                  <a:pt x="7683" y="1269999"/>
                </a:lnTo>
                <a:lnTo>
                  <a:pt x="8610" y="1282699"/>
                </a:lnTo>
                <a:lnTo>
                  <a:pt x="10582" y="1295399"/>
                </a:lnTo>
                <a:lnTo>
                  <a:pt x="24071" y="1295399"/>
                </a:lnTo>
                <a:lnTo>
                  <a:pt x="24041" y="1282699"/>
                </a:lnTo>
                <a:lnTo>
                  <a:pt x="23495" y="1269999"/>
                </a:lnTo>
                <a:lnTo>
                  <a:pt x="23368" y="1257299"/>
                </a:lnTo>
                <a:lnTo>
                  <a:pt x="22821" y="1244599"/>
                </a:lnTo>
                <a:close/>
              </a:path>
              <a:path w="67309" h="1320800">
                <a:moveTo>
                  <a:pt x="23317" y="1231899"/>
                </a:moveTo>
                <a:lnTo>
                  <a:pt x="4191" y="1231899"/>
                </a:lnTo>
                <a:lnTo>
                  <a:pt x="4089" y="1244599"/>
                </a:lnTo>
                <a:lnTo>
                  <a:pt x="22733" y="1244599"/>
                </a:lnTo>
                <a:lnTo>
                  <a:pt x="23317" y="1231899"/>
                </a:lnTo>
                <a:close/>
              </a:path>
              <a:path w="67309" h="1320800">
                <a:moveTo>
                  <a:pt x="24091" y="1066799"/>
                </a:moveTo>
                <a:lnTo>
                  <a:pt x="406" y="1066799"/>
                </a:lnTo>
                <a:lnTo>
                  <a:pt x="495" y="1079499"/>
                </a:lnTo>
                <a:lnTo>
                  <a:pt x="1549" y="1104899"/>
                </a:lnTo>
                <a:lnTo>
                  <a:pt x="2126" y="1117599"/>
                </a:lnTo>
                <a:lnTo>
                  <a:pt x="2776" y="1130299"/>
                </a:lnTo>
                <a:lnTo>
                  <a:pt x="3505" y="1155699"/>
                </a:lnTo>
                <a:lnTo>
                  <a:pt x="4318" y="1168399"/>
                </a:lnTo>
                <a:lnTo>
                  <a:pt x="6184" y="1193799"/>
                </a:lnTo>
                <a:lnTo>
                  <a:pt x="6464" y="1193799"/>
                </a:lnTo>
                <a:lnTo>
                  <a:pt x="7048" y="1206499"/>
                </a:lnTo>
                <a:lnTo>
                  <a:pt x="7086" y="1219199"/>
                </a:lnTo>
                <a:lnTo>
                  <a:pt x="5715" y="1219199"/>
                </a:lnTo>
                <a:lnTo>
                  <a:pt x="4991" y="1231899"/>
                </a:lnTo>
                <a:lnTo>
                  <a:pt x="24841" y="1231899"/>
                </a:lnTo>
                <a:lnTo>
                  <a:pt x="26517" y="1219199"/>
                </a:lnTo>
                <a:lnTo>
                  <a:pt x="27228" y="1206499"/>
                </a:lnTo>
                <a:lnTo>
                  <a:pt x="27076" y="1206499"/>
                </a:lnTo>
                <a:lnTo>
                  <a:pt x="26149" y="1181099"/>
                </a:lnTo>
                <a:lnTo>
                  <a:pt x="25514" y="1155699"/>
                </a:lnTo>
                <a:lnTo>
                  <a:pt x="24752" y="1092199"/>
                </a:lnTo>
                <a:lnTo>
                  <a:pt x="24091" y="1066799"/>
                </a:lnTo>
                <a:close/>
              </a:path>
              <a:path w="67309" h="1320800">
                <a:moveTo>
                  <a:pt x="24358" y="1054099"/>
                </a:moveTo>
                <a:lnTo>
                  <a:pt x="215" y="1054099"/>
                </a:lnTo>
                <a:lnTo>
                  <a:pt x="0" y="1066799"/>
                </a:lnTo>
                <a:lnTo>
                  <a:pt x="24130" y="1066799"/>
                </a:lnTo>
                <a:lnTo>
                  <a:pt x="24358" y="1054099"/>
                </a:lnTo>
                <a:close/>
              </a:path>
              <a:path w="67309" h="1320800">
                <a:moveTo>
                  <a:pt x="22517" y="1003299"/>
                </a:moveTo>
                <a:lnTo>
                  <a:pt x="4495" y="1003299"/>
                </a:lnTo>
                <a:lnTo>
                  <a:pt x="5105" y="1015999"/>
                </a:lnTo>
                <a:lnTo>
                  <a:pt x="5816" y="1028699"/>
                </a:lnTo>
                <a:lnTo>
                  <a:pt x="4978" y="1028699"/>
                </a:lnTo>
                <a:lnTo>
                  <a:pt x="2857" y="1041399"/>
                </a:lnTo>
                <a:lnTo>
                  <a:pt x="1752" y="1054099"/>
                </a:lnTo>
                <a:lnTo>
                  <a:pt x="25692" y="1054099"/>
                </a:lnTo>
                <a:lnTo>
                  <a:pt x="26822" y="1041399"/>
                </a:lnTo>
                <a:lnTo>
                  <a:pt x="28829" y="1041399"/>
                </a:lnTo>
                <a:lnTo>
                  <a:pt x="29629" y="1028699"/>
                </a:lnTo>
                <a:lnTo>
                  <a:pt x="29476" y="1015999"/>
                </a:lnTo>
                <a:lnTo>
                  <a:pt x="19977" y="1015999"/>
                </a:lnTo>
                <a:lnTo>
                  <a:pt x="22517" y="1003299"/>
                </a:lnTo>
                <a:close/>
              </a:path>
              <a:path w="67309" h="1320800">
                <a:moveTo>
                  <a:pt x="28569" y="1012909"/>
                </a:moveTo>
                <a:lnTo>
                  <a:pt x="28829" y="1015999"/>
                </a:lnTo>
                <a:lnTo>
                  <a:pt x="29870" y="1015999"/>
                </a:lnTo>
                <a:lnTo>
                  <a:pt x="28569" y="1012909"/>
                </a:lnTo>
                <a:close/>
              </a:path>
              <a:path w="67309" h="1320800">
                <a:moveTo>
                  <a:pt x="27762" y="1003299"/>
                </a:moveTo>
                <a:lnTo>
                  <a:pt x="24523" y="1003299"/>
                </a:lnTo>
                <a:lnTo>
                  <a:pt x="28569" y="1012909"/>
                </a:lnTo>
                <a:lnTo>
                  <a:pt x="27762" y="1003299"/>
                </a:lnTo>
                <a:close/>
              </a:path>
              <a:path w="67309" h="1320800">
                <a:moveTo>
                  <a:pt x="27393" y="990599"/>
                </a:moveTo>
                <a:lnTo>
                  <a:pt x="4368" y="990599"/>
                </a:lnTo>
                <a:lnTo>
                  <a:pt x="4318" y="1003299"/>
                </a:lnTo>
                <a:lnTo>
                  <a:pt x="27406" y="1003299"/>
                </a:lnTo>
                <a:lnTo>
                  <a:pt x="27393" y="990599"/>
                </a:lnTo>
                <a:close/>
              </a:path>
              <a:path w="67309" h="1320800">
                <a:moveTo>
                  <a:pt x="30784" y="977899"/>
                </a:moveTo>
                <a:lnTo>
                  <a:pt x="6667" y="977899"/>
                </a:lnTo>
                <a:lnTo>
                  <a:pt x="5854" y="990599"/>
                </a:lnTo>
                <a:lnTo>
                  <a:pt x="29540" y="990599"/>
                </a:lnTo>
                <a:lnTo>
                  <a:pt x="30784" y="977899"/>
                </a:lnTo>
                <a:close/>
              </a:path>
              <a:path w="67309" h="1320800">
                <a:moveTo>
                  <a:pt x="32562" y="965199"/>
                </a:moveTo>
                <a:lnTo>
                  <a:pt x="10579" y="965199"/>
                </a:lnTo>
                <a:lnTo>
                  <a:pt x="10033" y="977899"/>
                </a:lnTo>
                <a:lnTo>
                  <a:pt x="32423" y="977899"/>
                </a:lnTo>
                <a:lnTo>
                  <a:pt x="32562" y="965199"/>
                </a:lnTo>
                <a:close/>
              </a:path>
              <a:path w="67309" h="1320800">
                <a:moveTo>
                  <a:pt x="32156" y="952499"/>
                </a:moveTo>
                <a:lnTo>
                  <a:pt x="10439" y="952499"/>
                </a:lnTo>
                <a:lnTo>
                  <a:pt x="10769" y="965199"/>
                </a:lnTo>
                <a:lnTo>
                  <a:pt x="32766" y="965199"/>
                </a:lnTo>
                <a:lnTo>
                  <a:pt x="32156" y="952499"/>
                </a:lnTo>
                <a:close/>
              </a:path>
              <a:path w="67309" h="1320800">
                <a:moveTo>
                  <a:pt x="30759" y="939799"/>
                </a:moveTo>
                <a:lnTo>
                  <a:pt x="9715" y="939799"/>
                </a:lnTo>
                <a:lnTo>
                  <a:pt x="9753" y="952499"/>
                </a:lnTo>
                <a:lnTo>
                  <a:pt x="31153" y="952499"/>
                </a:lnTo>
                <a:lnTo>
                  <a:pt x="30759" y="939799"/>
                </a:lnTo>
                <a:close/>
              </a:path>
              <a:path w="67309" h="1320800">
                <a:moveTo>
                  <a:pt x="32359" y="927099"/>
                </a:moveTo>
                <a:lnTo>
                  <a:pt x="10960" y="927099"/>
                </a:lnTo>
                <a:lnTo>
                  <a:pt x="9855" y="939799"/>
                </a:lnTo>
                <a:lnTo>
                  <a:pt x="31229" y="939799"/>
                </a:lnTo>
                <a:lnTo>
                  <a:pt x="32359" y="927099"/>
                </a:lnTo>
                <a:close/>
              </a:path>
              <a:path w="67309" h="1320800">
                <a:moveTo>
                  <a:pt x="36728" y="914399"/>
                </a:moveTo>
                <a:lnTo>
                  <a:pt x="13881" y="914399"/>
                </a:lnTo>
                <a:lnTo>
                  <a:pt x="11658" y="927099"/>
                </a:lnTo>
                <a:lnTo>
                  <a:pt x="35077" y="927099"/>
                </a:lnTo>
                <a:lnTo>
                  <a:pt x="36728" y="914399"/>
                </a:lnTo>
                <a:close/>
              </a:path>
              <a:path w="67309" h="1320800">
                <a:moveTo>
                  <a:pt x="38608" y="901699"/>
                </a:moveTo>
                <a:lnTo>
                  <a:pt x="16598" y="901699"/>
                </a:lnTo>
                <a:lnTo>
                  <a:pt x="16395" y="914399"/>
                </a:lnTo>
                <a:lnTo>
                  <a:pt x="37668" y="914399"/>
                </a:lnTo>
                <a:lnTo>
                  <a:pt x="38608" y="901699"/>
                </a:lnTo>
                <a:close/>
              </a:path>
              <a:path w="67309" h="1320800">
                <a:moveTo>
                  <a:pt x="39027" y="863599"/>
                </a:moveTo>
                <a:lnTo>
                  <a:pt x="16002" y="863599"/>
                </a:lnTo>
                <a:lnTo>
                  <a:pt x="16551" y="888999"/>
                </a:lnTo>
                <a:lnTo>
                  <a:pt x="16773" y="888999"/>
                </a:lnTo>
                <a:lnTo>
                  <a:pt x="16852" y="901699"/>
                </a:lnTo>
                <a:lnTo>
                  <a:pt x="38823" y="901699"/>
                </a:lnTo>
                <a:lnTo>
                  <a:pt x="38948" y="888999"/>
                </a:lnTo>
                <a:lnTo>
                  <a:pt x="39027" y="863599"/>
                </a:lnTo>
                <a:close/>
              </a:path>
              <a:path w="67309" h="1320800">
                <a:moveTo>
                  <a:pt x="39519" y="850899"/>
                </a:moveTo>
                <a:lnTo>
                  <a:pt x="15889" y="850899"/>
                </a:lnTo>
                <a:lnTo>
                  <a:pt x="15847" y="863599"/>
                </a:lnTo>
                <a:lnTo>
                  <a:pt x="39182" y="863599"/>
                </a:lnTo>
                <a:lnTo>
                  <a:pt x="39519" y="850899"/>
                </a:lnTo>
                <a:close/>
              </a:path>
              <a:path w="67309" h="1320800">
                <a:moveTo>
                  <a:pt x="43907" y="825499"/>
                </a:moveTo>
                <a:lnTo>
                  <a:pt x="18492" y="825499"/>
                </a:lnTo>
                <a:lnTo>
                  <a:pt x="17081" y="838199"/>
                </a:lnTo>
                <a:lnTo>
                  <a:pt x="16257" y="850899"/>
                </a:lnTo>
                <a:lnTo>
                  <a:pt x="40098" y="850899"/>
                </a:lnTo>
                <a:lnTo>
                  <a:pt x="40982" y="838199"/>
                </a:lnTo>
                <a:lnTo>
                  <a:pt x="42204" y="838199"/>
                </a:lnTo>
                <a:lnTo>
                  <a:pt x="43907" y="825499"/>
                </a:lnTo>
                <a:close/>
              </a:path>
              <a:path w="67309" h="1320800">
                <a:moveTo>
                  <a:pt x="47726" y="812799"/>
                </a:moveTo>
                <a:lnTo>
                  <a:pt x="22019" y="812799"/>
                </a:lnTo>
                <a:lnTo>
                  <a:pt x="20283" y="825499"/>
                </a:lnTo>
                <a:lnTo>
                  <a:pt x="45833" y="825499"/>
                </a:lnTo>
                <a:lnTo>
                  <a:pt x="47726" y="812799"/>
                </a:lnTo>
                <a:close/>
              </a:path>
              <a:path w="67309" h="1320800">
                <a:moveTo>
                  <a:pt x="49237" y="800099"/>
                </a:moveTo>
                <a:lnTo>
                  <a:pt x="23571" y="800099"/>
                </a:lnTo>
                <a:lnTo>
                  <a:pt x="23266" y="812799"/>
                </a:lnTo>
                <a:lnTo>
                  <a:pt x="48755" y="812799"/>
                </a:lnTo>
                <a:lnTo>
                  <a:pt x="49237" y="800099"/>
                </a:lnTo>
                <a:close/>
              </a:path>
              <a:path w="67309" h="1320800">
                <a:moveTo>
                  <a:pt x="50711" y="761999"/>
                </a:moveTo>
                <a:lnTo>
                  <a:pt x="24587" y="761999"/>
                </a:lnTo>
                <a:lnTo>
                  <a:pt x="24180" y="774699"/>
                </a:lnTo>
                <a:lnTo>
                  <a:pt x="23863" y="800099"/>
                </a:lnTo>
                <a:lnTo>
                  <a:pt x="49580" y="800099"/>
                </a:lnTo>
                <a:lnTo>
                  <a:pt x="50025" y="787399"/>
                </a:lnTo>
                <a:lnTo>
                  <a:pt x="50228" y="774699"/>
                </a:lnTo>
                <a:lnTo>
                  <a:pt x="50406" y="774699"/>
                </a:lnTo>
                <a:lnTo>
                  <a:pt x="50711" y="761999"/>
                </a:lnTo>
                <a:close/>
              </a:path>
              <a:path w="67309" h="1320800">
                <a:moveTo>
                  <a:pt x="54940" y="749299"/>
                </a:moveTo>
                <a:lnTo>
                  <a:pt x="28778" y="749299"/>
                </a:lnTo>
                <a:lnTo>
                  <a:pt x="26949" y="761999"/>
                </a:lnTo>
                <a:lnTo>
                  <a:pt x="53695" y="761999"/>
                </a:lnTo>
                <a:lnTo>
                  <a:pt x="54940" y="749299"/>
                </a:lnTo>
                <a:close/>
              </a:path>
              <a:path w="67309" h="1320800">
                <a:moveTo>
                  <a:pt x="57137" y="736599"/>
                </a:moveTo>
                <a:lnTo>
                  <a:pt x="31203" y="736599"/>
                </a:lnTo>
                <a:lnTo>
                  <a:pt x="29933" y="749299"/>
                </a:lnTo>
                <a:lnTo>
                  <a:pt x="56743" y="749299"/>
                </a:lnTo>
                <a:lnTo>
                  <a:pt x="57137" y="736599"/>
                </a:lnTo>
                <a:close/>
              </a:path>
              <a:path w="67309" h="1320800">
                <a:moveTo>
                  <a:pt x="57200" y="723899"/>
                </a:moveTo>
                <a:lnTo>
                  <a:pt x="31915" y="723899"/>
                </a:lnTo>
                <a:lnTo>
                  <a:pt x="31813" y="736599"/>
                </a:lnTo>
                <a:lnTo>
                  <a:pt x="57226" y="736599"/>
                </a:lnTo>
                <a:lnTo>
                  <a:pt x="57200" y="723899"/>
                </a:lnTo>
                <a:close/>
              </a:path>
              <a:path w="67309" h="1320800">
                <a:moveTo>
                  <a:pt x="55638" y="660399"/>
                </a:moveTo>
                <a:lnTo>
                  <a:pt x="31650" y="660399"/>
                </a:lnTo>
                <a:lnTo>
                  <a:pt x="31491" y="673099"/>
                </a:lnTo>
                <a:lnTo>
                  <a:pt x="31439" y="685799"/>
                </a:lnTo>
                <a:lnTo>
                  <a:pt x="31445" y="698499"/>
                </a:lnTo>
                <a:lnTo>
                  <a:pt x="31292" y="711199"/>
                </a:lnTo>
                <a:lnTo>
                  <a:pt x="31635" y="723899"/>
                </a:lnTo>
                <a:lnTo>
                  <a:pt x="56261" y="723899"/>
                </a:lnTo>
                <a:lnTo>
                  <a:pt x="56163" y="698499"/>
                </a:lnTo>
                <a:lnTo>
                  <a:pt x="55684" y="673099"/>
                </a:lnTo>
                <a:lnTo>
                  <a:pt x="55638" y="660399"/>
                </a:lnTo>
                <a:close/>
              </a:path>
              <a:path w="67309" h="1320800">
                <a:moveTo>
                  <a:pt x="55994" y="647699"/>
                </a:moveTo>
                <a:lnTo>
                  <a:pt x="32092" y="647699"/>
                </a:lnTo>
                <a:lnTo>
                  <a:pt x="31965" y="660399"/>
                </a:lnTo>
                <a:lnTo>
                  <a:pt x="55714" y="660399"/>
                </a:lnTo>
                <a:lnTo>
                  <a:pt x="55994" y="647699"/>
                </a:lnTo>
                <a:close/>
              </a:path>
              <a:path w="67309" h="1320800">
                <a:moveTo>
                  <a:pt x="61950" y="622299"/>
                </a:moveTo>
                <a:lnTo>
                  <a:pt x="38442" y="622299"/>
                </a:lnTo>
                <a:lnTo>
                  <a:pt x="37642" y="634999"/>
                </a:lnTo>
                <a:lnTo>
                  <a:pt x="35979" y="634999"/>
                </a:lnTo>
                <a:lnTo>
                  <a:pt x="34467" y="647699"/>
                </a:lnTo>
                <a:lnTo>
                  <a:pt x="56934" y="647699"/>
                </a:lnTo>
                <a:lnTo>
                  <a:pt x="60972" y="634999"/>
                </a:lnTo>
                <a:lnTo>
                  <a:pt x="61950" y="622299"/>
                </a:lnTo>
                <a:close/>
              </a:path>
              <a:path w="67309" h="1320800">
                <a:moveTo>
                  <a:pt x="62712" y="609599"/>
                </a:moveTo>
                <a:lnTo>
                  <a:pt x="39474" y="609599"/>
                </a:lnTo>
                <a:lnTo>
                  <a:pt x="39248" y="622299"/>
                </a:lnTo>
                <a:lnTo>
                  <a:pt x="62153" y="622299"/>
                </a:lnTo>
                <a:lnTo>
                  <a:pt x="62712" y="609599"/>
                </a:lnTo>
                <a:close/>
              </a:path>
              <a:path w="67309" h="1320800">
                <a:moveTo>
                  <a:pt x="64287" y="368299"/>
                </a:moveTo>
                <a:lnTo>
                  <a:pt x="40052" y="368299"/>
                </a:lnTo>
                <a:lnTo>
                  <a:pt x="41928" y="380999"/>
                </a:lnTo>
                <a:lnTo>
                  <a:pt x="43103" y="380999"/>
                </a:lnTo>
                <a:lnTo>
                  <a:pt x="43677" y="393699"/>
                </a:lnTo>
                <a:lnTo>
                  <a:pt x="43834" y="406399"/>
                </a:lnTo>
                <a:lnTo>
                  <a:pt x="43688" y="419099"/>
                </a:lnTo>
                <a:lnTo>
                  <a:pt x="44002" y="431799"/>
                </a:lnTo>
                <a:lnTo>
                  <a:pt x="44450" y="444499"/>
                </a:lnTo>
                <a:lnTo>
                  <a:pt x="45237" y="482599"/>
                </a:lnTo>
                <a:lnTo>
                  <a:pt x="45516" y="507999"/>
                </a:lnTo>
                <a:lnTo>
                  <a:pt x="44825" y="533399"/>
                </a:lnTo>
                <a:lnTo>
                  <a:pt x="42697" y="571499"/>
                </a:lnTo>
                <a:lnTo>
                  <a:pt x="41643" y="571499"/>
                </a:lnTo>
                <a:lnTo>
                  <a:pt x="40271" y="584199"/>
                </a:lnTo>
                <a:lnTo>
                  <a:pt x="39471" y="596899"/>
                </a:lnTo>
                <a:lnTo>
                  <a:pt x="39439" y="609599"/>
                </a:lnTo>
                <a:lnTo>
                  <a:pt x="62128" y="609599"/>
                </a:lnTo>
                <a:lnTo>
                  <a:pt x="62064" y="596899"/>
                </a:lnTo>
                <a:lnTo>
                  <a:pt x="62445" y="596899"/>
                </a:lnTo>
                <a:lnTo>
                  <a:pt x="63715" y="584199"/>
                </a:lnTo>
                <a:lnTo>
                  <a:pt x="66731" y="533399"/>
                </a:lnTo>
                <a:lnTo>
                  <a:pt x="66990" y="495299"/>
                </a:lnTo>
                <a:lnTo>
                  <a:pt x="66257" y="444499"/>
                </a:lnTo>
                <a:lnTo>
                  <a:pt x="66294" y="406399"/>
                </a:lnTo>
                <a:lnTo>
                  <a:pt x="66509" y="393699"/>
                </a:lnTo>
                <a:lnTo>
                  <a:pt x="66675" y="393699"/>
                </a:lnTo>
                <a:lnTo>
                  <a:pt x="65532" y="380999"/>
                </a:lnTo>
                <a:lnTo>
                  <a:pt x="64287" y="368299"/>
                </a:lnTo>
                <a:close/>
              </a:path>
              <a:path w="67309" h="1320800">
                <a:moveTo>
                  <a:pt x="60109" y="355599"/>
                </a:moveTo>
                <a:lnTo>
                  <a:pt x="36106" y="355599"/>
                </a:lnTo>
                <a:lnTo>
                  <a:pt x="37953" y="368299"/>
                </a:lnTo>
                <a:lnTo>
                  <a:pt x="61963" y="368299"/>
                </a:lnTo>
                <a:lnTo>
                  <a:pt x="60109" y="355599"/>
                </a:lnTo>
                <a:close/>
              </a:path>
              <a:path w="67309" h="1320800">
                <a:moveTo>
                  <a:pt x="61074" y="12699"/>
                </a:moveTo>
                <a:lnTo>
                  <a:pt x="42506" y="12699"/>
                </a:lnTo>
                <a:lnTo>
                  <a:pt x="39928" y="38099"/>
                </a:lnTo>
                <a:lnTo>
                  <a:pt x="39433" y="38099"/>
                </a:lnTo>
                <a:lnTo>
                  <a:pt x="36791" y="63499"/>
                </a:lnTo>
                <a:lnTo>
                  <a:pt x="35817" y="76199"/>
                </a:lnTo>
                <a:lnTo>
                  <a:pt x="34931" y="88899"/>
                </a:lnTo>
                <a:lnTo>
                  <a:pt x="34130" y="88899"/>
                </a:lnTo>
                <a:lnTo>
                  <a:pt x="33413" y="101599"/>
                </a:lnTo>
                <a:lnTo>
                  <a:pt x="32231" y="126999"/>
                </a:lnTo>
                <a:lnTo>
                  <a:pt x="31353" y="139699"/>
                </a:lnTo>
                <a:lnTo>
                  <a:pt x="30756" y="165099"/>
                </a:lnTo>
                <a:lnTo>
                  <a:pt x="30416" y="177799"/>
                </a:lnTo>
                <a:lnTo>
                  <a:pt x="30433" y="215899"/>
                </a:lnTo>
                <a:lnTo>
                  <a:pt x="30736" y="241299"/>
                </a:lnTo>
                <a:lnTo>
                  <a:pt x="31203" y="253999"/>
                </a:lnTo>
                <a:lnTo>
                  <a:pt x="31823" y="266699"/>
                </a:lnTo>
                <a:lnTo>
                  <a:pt x="32353" y="292099"/>
                </a:lnTo>
                <a:lnTo>
                  <a:pt x="32911" y="304799"/>
                </a:lnTo>
                <a:lnTo>
                  <a:pt x="33616" y="330199"/>
                </a:lnTo>
                <a:lnTo>
                  <a:pt x="34556" y="342899"/>
                </a:lnTo>
                <a:lnTo>
                  <a:pt x="35001" y="342899"/>
                </a:lnTo>
                <a:lnTo>
                  <a:pt x="35153" y="355599"/>
                </a:lnTo>
                <a:lnTo>
                  <a:pt x="59690" y="355599"/>
                </a:lnTo>
                <a:lnTo>
                  <a:pt x="59207" y="342899"/>
                </a:lnTo>
                <a:lnTo>
                  <a:pt x="59042" y="330199"/>
                </a:lnTo>
                <a:lnTo>
                  <a:pt x="59055" y="317499"/>
                </a:lnTo>
                <a:lnTo>
                  <a:pt x="59563" y="279399"/>
                </a:lnTo>
                <a:lnTo>
                  <a:pt x="59659" y="215899"/>
                </a:lnTo>
                <a:lnTo>
                  <a:pt x="59776" y="190499"/>
                </a:lnTo>
                <a:lnTo>
                  <a:pt x="60129" y="152399"/>
                </a:lnTo>
                <a:lnTo>
                  <a:pt x="60685" y="101599"/>
                </a:lnTo>
                <a:lnTo>
                  <a:pt x="62077" y="38099"/>
                </a:lnTo>
                <a:lnTo>
                  <a:pt x="61988" y="25399"/>
                </a:lnTo>
                <a:lnTo>
                  <a:pt x="61277" y="25399"/>
                </a:lnTo>
                <a:lnTo>
                  <a:pt x="61074" y="12699"/>
                </a:lnTo>
                <a:close/>
              </a:path>
              <a:path w="67309" h="1320800">
                <a:moveTo>
                  <a:pt x="59956" y="0"/>
                </a:moveTo>
                <a:lnTo>
                  <a:pt x="51333" y="0"/>
                </a:lnTo>
                <a:lnTo>
                  <a:pt x="47244" y="12699"/>
                </a:lnTo>
                <a:lnTo>
                  <a:pt x="61023" y="12699"/>
                </a:lnTo>
                <a:lnTo>
                  <a:pt x="59956" y="0"/>
                </a:lnTo>
                <a:close/>
              </a:path>
            </a:pathLst>
          </a:custGeom>
          <a:solidFill>
            <a:srgbClr val="231F20"/>
          </a:solidFill>
        </p:spPr>
        <p:txBody>
          <a:bodyPr wrap="square" lIns="0" tIns="0" rIns="0" bIns="0" rtlCol="0"/>
          <a:lstStyle/>
          <a:p>
            <a:endParaRPr/>
          </a:p>
        </p:txBody>
      </p:sp>
      <p:sp>
        <p:nvSpPr>
          <p:cNvPr id="15" name="bk object 25">
            <a:extLst>
              <a:ext uri="{FF2B5EF4-FFF2-40B4-BE49-F238E27FC236}">
                <a16:creationId xmlns:a16="http://schemas.microsoft.com/office/drawing/2014/main" id="{36C8D3A8-1993-C140-9606-AC4D52AFE3C4}"/>
              </a:ext>
            </a:extLst>
          </p:cNvPr>
          <p:cNvSpPr/>
          <p:nvPr/>
        </p:nvSpPr>
        <p:spPr>
          <a:xfrm>
            <a:off x="6367950" y="5293895"/>
            <a:ext cx="81280" cy="1283970"/>
          </a:xfrm>
          <a:custGeom>
            <a:avLst/>
            <a:gdLst/>
            <a:ahLst/>
            <a:cxnLst/>
            <a:rect l="l" t="t" r="r" b="b"/>
            <a:pathLst>
              <a:path w="81279" h="1283970">
                <a:moveTo>
                  <a:pt x="55202" y="0"/>
                </a:moveTo>
                <a:lnTo>
                  <a:pt x="56751" y="3911"/>
                </a:lnTo>
                <a:lnTo>
                  <a:pt x="57139" y="8178"/>
                </a:lnTo>
                <a:lnTo>
                  <a:pt x="57071" y="12865"/>
                </a:lnTo>
                <a:lnTo>
                  <a:pt x="56984" y="16123"/>
                </a:lnTo>
                <a:lnTo>
                  <a:pt x="55481" y="23598"/>
                </a:lnTo>
                <a:lnTo>
                  <a:pt x="53654" y="30723"/>
                </a:lnTo>
                <a:lnTo>
                  <a:pt x="52484" y="37134"/>
                </a:lnTo>
                <a:lnTo>
                  <a:pt x="52133" y="40485"/>
                </a:lnTo>
                <a:lnTo>
                  <a:pt x="51811" y="43281"/>
                </a:lnTo>
                <a:lnTo>
                  <a:pt x="51798" y="46761"/>
                </a:lnTo>
                <a:lnTo>
                  <a:pt x="51961" y="54238"/>
                </a:lnTo>
                <a:lnTo>
                  <a:pt x="52052" y="62014"/>
                </a:lnTo>
                <a:lnTo>
                  <a:pt x="51925" y="67995"/>
                </a:lnTo>
                <a:lnTo>
                  <a:pt x="51313" y="83128"/>
                </a:lnTo>
                <a:lnTo>
                  <a:pt x="50906" y="92325"/>
                </a:lnTo>
                <a:lnTo>
                  <a:pt x="50551" y="101642"/>
                </a:lnTo>
                <a:lnTo>
                  <a:pt x="50337" y="111099"/>
                </a:lnTo>
                <a:lnTo>
                  <a:pt x="50325" y="123901"/>
                </a:lnTo>
                <a:lnTo>
                  <a:pt x="50668" y="130441"/>
                </a:lnTo>
                <a:lnTo>
                  <a:pt x="51417" y="142481"/>
                </a:lnTo>
                <a:lnTo>
                  <a:pt x="51658" y="148602"/>
                </a:lnTo>
                <a:lnTo>
                  <a:pt x="51794" y="154901"/>
                </a:lnTo>
                <a:lnTo>
                  <a:pt x="51839" y="175553"/>
                </a:lnTo>
                <a:lnTo>
                  <a:pt x="51684" y="184416"/>
                </a:lnTo>
                <a:lnTo>
                  <a:pt x="51264" y="202505"/>
                </a:lnTo>
                <a:lnTo>
                  <a:pt x="51018" y="216255"/>
                </a:lnTo>
                <a:lnTo>
                  <a:pt x="51353" y="256819"/>
                </a:lnTo>
                <a:lnTo>
                  <a:pt x="53523" y="308009"/>
                </a:lnTo>
                <a:lnTo>
                  <a:pt x="54427" y="324269"/>
                </a:lnTo>
                <a:lnTo>
                  <a:pt x="55962" y="353711"/>
                </a:lnTo>
                <a:lnTo>
                  <a:pt x="58224" y="412506"/>
                </a:lnTo>
                <a:lnTo>
                  <a:pt x="59250" y="456541"/>
                </a:lnTo>
                <a:lnTo>
                  <a:pt x="59638" y="484644"/>
                </a:lnTo>
                <a:lnTo>
                  <a:pt x="59634" y="500443"/>
                </a:lnTo>
                <a:lnTo>
                  <a:pt x="56850" y="543856"/>
                </a:lnTo>
                <a:lnTo>
                  <a:pt x="52066" y="587432"/>
                </a:lnTo>
                <a:lnTo>
                  <a:pt x="50452" y="602035"/>
                </a:lnTo>
                <a:lnTo>
                  <a:pt x="48979" y="616699"/>
                </a:lnTo>
                <a:lnTo>
                  <a:pt x="43835" y="674890"/>
                </a:lnTo>
                <a:lnTo>
                  <a:pt x="41031" y="703910"/>
                </a:lnTo>
                <a:lnTo>
                  <a:pt x="35757" y="762053"/>
                </a:lnTo>
                <a:lnTo>
                  <a:pt x="32846" y="805820"/>
                </a:lnTo>
                <a:lnTo>
                  <a:pt x="31385" y="849731"/>
                </a:lnTo>
                <a:lnTo>
                  <a:pt x="30945" y="863810"/>
                </a:lnTo>
                <a:lnTo>
                  <a:pt x="28316" y="906437"/>
                </a:lnTo>
                <a:lnTo>
                  <a:pt x="22555" y="963152"/>
                </a:lnTo>
                <a:lnTo>
                  <a:pt x="15489" y="1019848"/>
                </a:lnTo>
                <a:lnTo>
                  <a:pt x="9807" y="1065261"/>
                </a:lnTo>
                <a:lnTo>
                  <a:pt x="4862" y="1110876"/>
                </a:lnTo>
                <a:lnTo>
                  <a:pt x="1357" y="1156590"/>
                </a:lnTo>
                <a:lnTo>
                  <a:pt x="0" y="1202299"/>
                </a:lnTo>
                <a:lnTo>
                  <a:pt x="1493" y="1247902"/>
                </a:lnTo>
                <a:lnTo>
                  <a:pt x="2563" y="1260561"/>
                </a:lnTo>
                <a:lnTo>
                  <a:pt x="4919" y="1275834"/>
                </a:lnTo>
                <a:lnTo>
                  <a:pt x="8337" y="1283779"/>
                </a:lnTo>
                <a:lnTo>
                  <a:pt x="12593" y="1274457"/>
                </a:lnTo>
                <a:lnTo>
                  <a:pt x="17208" y="1234009"/>
                </a:lnTo>
                <a:lnTo>
                  <a:pt x="20480" y="1175842"/>
                </a:lnTo>
                <a:lnTo>
                  <a:pt x="25684" y="1123654"/>
                </a:lnTo>
                <a:lnTo>
                  <a:pt x="32918" y="1070424"/>
                </a:lnTo>
                <a:lnTo>
                  <a:pt x="40130" y="1016134"/>
                </a:lnTo>
                <a:lnTo>
                  <a:pt x="41757" y="998613"/>
                </a:lnTo>
                <a:lnTo>
                  <a:pt x="37764" y="998613"/>
                </a:lnTo>
                <a:lnTo>
                  <a:pt x="34716" y="987856"/>
                </a:lnTo>
                <a:lnTo>
                  <a:pt x="39949" y="985418"/>
                </a:lnTo>
                <a:lnTo>
                  <a:pt x="42982" y="985418"/>
                </a:lnTo>
                <a:lnTo>
                  <a:pt x="45270" y="960767"/>
                </a:lnTo>
                <a:lnTo>
                  <a:pt x="47306" y="933015"/>
                </a:lnTo>
                <a:lnTo>
                  <a:pt x="49798" y="905292"/>
                </a:lnTo>
                <a:lnTo>
                  <a:pt x="52317" y="877548"/>
                </a:lnTo>
                <a:lnTo>
                  <a:pt x="54449" y="849591"/>
                </a:lnTo>
                <a:lnTo>
                  <a:pt x="56385" y="822469"/>
                </a:lnTo>
                <a:lnTo>
                  <a:pt x="58765" y="795486"/>
                </a:lnTo>
                <a:lnTo>
                  <a:pt x="61224" y="768689"/>
                </a:lnTo>
                <a:lnTo>
                  <a:pt x="63406" y="741984"/>
                </a:lnTo>
                <a:lnTo>
                  <a:pt x="69718" y="655586"/>
                </a:lnTo>
                <a:lnTo>
                  <a:pt x="72524" y="612889"/>
                </a:lnTo>
                <a:lnTo>
                  <a:pt x="78418" y="549267"/>
                </a:lnTo>
                <a:lnTo>
                  <a:pt x="80070" y="527719"/>
                </a:lnTo>
                <a:lnTo>
                  <a:pt x="81095" y="506120"/>
                </a:lnTo>
                <a:lnTo>
                  <a:pt x="81198" y="484644"/>
                </a:lnTo>
                <a:lnTo>
                  <a:pt x="80348" y="400697"/>
                </a:lnTo>
                <a:lnTo>
                  <a:pt x="79995" y="353711"/>
                </a:lnTo>
                <a:lnTo>
                  <a:pt x="79841" y="324269"/>
                </a:lnTo>
                <a:lnTo>
                  <a:pt x="79801" y="236321"/>
                </a:lnTo>
                <a:lnTo>
                  <a:pt x="80277" y="216255"/>
                </a:lnTo>
                <a:lnTo>
                  <a:pt x="80883" y="196002"/>
                </a:lnTo>
                <a:lnTo>
                  <a:pt x="81212" y="175400"/>
                </a:lnTo>
                <a:lnTo>
                  <a:pt x="80868" y="154901"/>
                </a:lnTo>
                <a:lnTo>
                  <a:pt x="80563" y="147980"/>
                </a:lnTo>
                <a:lnTo>
                  <a:pt x="80170" y="141046"/>
                </a:lnTo>
                <a:lnTo>
                  <a:pt x="79408" y="134073"/>
                </a:lnTo>
                <a:lnTo>
                  <a:pt x="78709" y="127406"/>
                </a:lnTo>
                <a:lnTo>
                  <a:pt x="78214" y="121437"/>
                </a:lnTo>
                <a:lnTo>
                  <a:pt x="77896" y="114922"/>
                </a:lnTo>
                <a:lnTo>
                  <a:pt x="76525" y="75323"/>
                </a:lnTo>
                <a:lnTo>
                  <a:pt x="76191" y="69011"/>
                </a:lnTo>
                <a:lnTo>
                  <a:pt x="75672" y="61906"/>
                </a:lnTo>
                <a:lnTo>
                  <a:pt x="74894" y="54238"/>
                </a:lnTo>
                <a:lnTo>
                  <a:pt x="73782" y="46240"/>
                </a:lnTo>
                <a:lnTo>
                  <a:pt x="73229" y="40485"/>
                </a:lnTo>
                <a:lnTo>
                  <a:pt x="62428" y="1803"/>
                </a:lnTo>
                <a:lnTo>
                  <a:pt x="58300" y="266"/>
                </a:lnTo>
                <a:lnTo>
                  <a:pt x="55202" y="0"/>
                </a:lnTo>
                <a:close/>
              </a:path>
              <a:path w="81279" h="1283970">
                <a:moveTo>
                  <a:pt x="41937" y="996674"/>
                </a:moveTo>
                <a:lnTo>
                  <a:pt x="37764" y="998613"/>
                </a:lnTo>
                <a:lnTo>
                  <a:pt x="41757" y="998613"/>
                </a:lnTo>
                <a:lnTo>
                  <a:pt x="41937" y="996674"/>
                </a:lnTo>
                <a:close/>
              </a:path>
              <a:path w="81279" h="1283970">
                <a:moveTo>
                  <a:pt x="42230" y="993513"/>
                </a:moveTo>
                <a:lnTo>
                  <a:pt x="41937" y="996674"/>
                </a:lnTo>
                <a:lnTo>
                  <a:pt x="42984" y="996188"/>
                </a:lnTo>
                <a:lnTo>
                  <a:pt x="42230" y="993513"/>
                </a:lnTo>
                <a:close/>
              </a:path>
              <a:path w="81279" h="1283970">
                <a:moveTo>
                  <a:pt x="42982" y="985418"/>
                </a:moveTo>
                <a:lnTo>
                  <a:pt x="39949" y="985418"/>
                </a:lnTo>
                <a:lnTo>
                  <a:pt x="42230" y="993513"/>
                </a:lnTo>
                <a:lnTo>
                  <a:pt x="42982" y="985418"/>
                </a:lnTo>
                <a:close/>
              </a:path>
            </a:pathLst>
          </a:custGeom>
          <a:solidFill>
            <a:srgbClr val="231F20"/>
          </a:solidFill>
        </p:spPr>
        <p:txBody>
          <a:bodyPr wrap="square" lIns="0" tIns="0" rIns="0" bIns="0" rtlCol="0"/>
          <a:lstStyle/>
          <a:p>
            <a:endParaRPr/>
          </a:p>
        </p:txBody>
      </p:sp>
      <p:sp>
        <p:nvSpPr>
          <p:cNvPr id="16" name="object 2">
            <a:extLst>
              <a:ext uri="{FF2B5EF4-FFF2-40B4-BE49-F238E27FC236}">
                <a16:creationId xmlns:a16="http://schemas.microsoft.com/office/drawing/2014/main" id="{64D734A0-8D82-8947-9022-3BDA530DF91D}"/>
              </a:ext>
            </a:extLst>
          </p:cNvPr>
          <p:cNvSpPr txBox="1"/>
          <p:nvPr/>
        </p:nvSpPr>
        <p:spPr>
          <a:xfrm>
            <a:off x="539899" y="1538851"/>
            <a:ext cx="2931160" cy="391160"/>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rgbClr val="231F20"/>
                </a:solidFill>
                <a:latin typeface="Arial"/>
                <a:cs typeface="Arial"/>
              </a:rPr>
              <a:t>Add </a:t>
            </a:r>
            <a:r>
              <a:rPr sz="1200" spc="-5" dirty="0">
                <a:solidFill>
                  <a:srgbClr val="231F20"/>
                </a:solidFill>
                <a:latin typeface="Arial"/>
                <a:cs typeface="Arial"/>
              </a:rPr>
              <a:t>notes </a:t>
            </a:r>
            <a:r>
              <a:rPr sz="1200" dirty="0">
                <a:solidFill>
                  <a:srgbClr val="231F20"/>
                </a:solidFill>
                <a:latin typeface="Arial"/>
                <a:cs typeface="Arial"/>
              </a:rPr>
              <a:t>to </a:t>
            </a:r>
            <a:r>
              <a:rPr sz="1200" spc="-5" dirty="0">
                <a:solidFill>
                  <a:srgbClr val="231F20"/>
                </a:solidFill>
                <a:latin typeface="Arial"/>
                <a:cs typeface="Arial"/>
              </a:rPr>
              <a:t>answer </a:t>
            </a:r>
            <a:r>
              <a:rPr sz="1200" dirty="0">
                <a:solidFill>
                  <a:srgbClr val="231F20"/>
                </a:solidFill>
                <a:latin typeface="Arial"/>
                <a:cs typeface="Arial"/>
              </a:rPr>
              <a:t>the </a:t>
            </a:r>
            <a:r>
              <a:rPr sz="1200" spc="-5" dirty="0">
                <a:solidFill>
                  <a:srgbClr val="231F20"/>
                </a:solidFill>
                <a:latin typeface="Arial"/>
                <a:cs typeface="Arial"/>
              </a:rPr>
              <a:t>questions below  </a:t>
            </a:r>
            <a:r>
              <a:rPr sz="1200" dirty="0">
                <a:solidFill>
                  <a:srgbClr val="231F20"/>
                </a:solidFill>
                <a:latin typeface="Arial"/>
                <a:cs typeface="Arial"/>
              </a:rPr>
              <a:t>to start creating your Action Pack</a:t>
            </a:r>
            <a:r>
              <a:rPr sz="1200" spc="-170" dirty="0">
                <a:solidFill>
                  <a:srgbClr val="231F20"/>
                </a:solidFill>
                <a:latin typeface="Arial"/>
                <a:cs typeface="Arial"/>
              </a:rPr>
              <a:t> </a:t>
            </a:r>
            <a:r>
              <a:rPr sz="1200" dirty="0">
                <a:solidFill>
                  <a:srgbClr val="231F20"/>
                </a:solidFill>
                <a:latin typeface="Arial"/>
                <a:cs typeface="Arial"/>
              </a:rPr>
              <a:t>character</a:t>
            </a:r>
            <a:endParaRPr sz="1200">
              <a:latin typeface="Arial"/>
              <a:cs typeface="Arial"/>
            </a:endParaRPr>
          </a:p>
        </p:txBody>
      </p:sp>
      <p:sp>
        <p:nvSpPr>
          <p:cNvPr id="17" name="object 3">
            <a:extLst>
              <a:ext uri="{FF2B5EF4-FFF2-40B4-BE49-F238E27FC236}">
                <a16:creationId xmlns:a16="http://schemas.microsoft.com/office/drawing/2014/main" id="{67B23862-662C-334E-8170-6A4A7F9F808F}"/>
              </a:ext>
            </a:extLst>
          </p:cNvPr>
          <p:cNvSpPr txBox="1"/>
          <p:nvPr/>
        </p:nvSpPr>
        <p:spPr>
          <a:xfrm>
            <a:off x="635299" y="2050305"/>
            <a:ext cx="204533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a:cs typeface="Arial"/>
              </a:rPr>
              <a:t>What </a:t>
            </a:r>
            <a:r>
              <a:rPr sz="900" spc="-5" dirty="0">
                <a:solidFill>
                  <a:srgbClr val="231F20"/>
                </a:solidFill>
                <a:latin typeface="Arial"/>
                <a:cs typeface="Arial"/>
              </a:rPr>
              <a:t>animal will inspire </a:t>
            </a:r>
            <a:r>
              <a:rPr sz="900" dirty="0">
                <a:solidFill>
                  <a:srgbClr val="231F20"/>
                </a:solidFill>
                <a:latin typeface="Arial"/>
                <a:cs typeface="Arial"/>
              </a:rPr>
              <a:t>your</a:t>
            </a:r>
            <a:r>
              <a:rPr sz="900" spc="-75" dirty="0">
                <a:solidFill>
                  <a:srgbClr val="231F20"/>
                </a:solidFill>
                <a:latin typeface="Arial"/>
                <a:cs typeface="Arial"/>
              </a:rPr>
              <a:t> </a:t>
            </a:r>
            <a:r>
              <a:rPr sz="900" dirty="0">
                <a:solidFill>
                  <a:srgbClr val="231F20"/>
                </a:solidFill>
                <a:latin typeface="Arial"/>
                <a:cs typeface="Arial"/>
              </a:rPr>
              <a:t>character?</a:t>
            </a:r>
            <a:endParaRPr sz="900">
              <a:latin typeface="Arial"/>
              <a:cs typeface="Arial"/>
            </a:endParaRPr>
          </a:p>
        </p:txBody>
      </p:sp>
      <p:sp>
        <p:nvSpPr>
          <p:cNvPr id="18" name="object 4">
            <a:extLst>
              <a:ext uri="{FF2B5EF4-FFF2-40B4-BE49-F238E27FC236}">
                <a16:creationId xmlns:a16="http://schemas.microsoft.com/office/drawing/2014/main" id="{EDC894E7-AA05-D74E-9203-0F570E957185}"/>
              </a:ext>
            </a:extLst>
          </p:cNvPr>
          <p:cNvSpPr txBox="1"/>
          <p:nvPr/>
        </p:nvSpPr>
        <p:spPr>
          <a:xfrm>
            <a:off x="635299" y="3091693"/>
            <a:ext cx="1036319"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a:cs typeface="Arial"/>
              </a:rPr>
              <a:t>Where </a:t>
            </a:r>
            <a:r>
              <a:rPr sz="900" spc="-5" dirty="0">
                <a:solidFill>
                  <a:srgbClr val="231F20"/>
                </a:solidFill>
                <a:latin typeface="Arial"/>
                <a:cs typeface="Arial"/>
              </a:rPr>
              <a:t>do </a:t>
            </a:r>
            <a:r>
              <a:rPr sz="900" dirty="0">
                <a:solidFill>
                  <a:srgbClr val="231F20"/>
                </a:solidFill>
                <a:latin typeface="Arial"/>
                <a:cs typeface="Arial"/>
              </a:rPr>
              <a:t>they</a:t>
            </a:r>
            <a:r>
              <a:rPr sz="900" spc="-80" dirty="0">
                <a:solidFill>
                  <a:srgbClr val="231F20"/>
                </a:solidFill>
                <a:latin typeface="Arial"/>
                <a:cs typeface="Arial"/>
              </a:rPr>
              <a:t> </a:t>
            </a:r>
            <a:r>
              <a:rPr sz="900" spc="-5" dirty="0">
                <a:solidFill>
                  <a:srgbClr val="231F20"/>
                </a:solidFill>
                <a:latin typeface="Arial"/>
                <a:cs typeface="Arial"/>
              </a:rPr>
              <a:t>live?</a:t>
            </a:r>
            <a:endParaRPr sz="900">
              <a:latin typeface="Arial"/>
              <a:cs typeface="Arial"/>
            </a:endParaRPr>
          </a:p>
        </p:txBody>
      </p:sp>
      <p:sp>
        <p:nvSpPr>
          <p:cNvPr id="19" name="object 5">
            <a:extLst>
              <a:ext uri="{FF2B5EF4-FFF2-40B4-BE49-F238E27FC236}">
                <a16:creationId xmlns:a16="http://schemas.microsoft.com/office/drawing/2014/main" id="{4724CB4E-DD27-6D43-B2BC-DF3D0CCD0D0D}"/>
              </a:ext>
            </a:extLst>
          </p:cNvPr>
          <p:cNvSpPr txBox="1"/>
          <p:nvPr/>
        </p:nvSpPr>
        <p:spPr>
          <a:xfrm>
            <a:off x="635299" y="4133080"/>
            <a:ext cx="2439670" cy="299720"/>
          </a:xfrm>
          <a:prstGeom prst="rect">
            <a:avLst/>
          </a:prstGeom>
        </p:spPr>
        <p:txBody>
          <a:bodyPr vert="horz" wrap="square" lIns="0" tIns="12700" rIns="0" bIns="0" rtlCol="0">
            <a:spAutoFit/>
          </a:bodyPr>
          <a:lstStyle/>
          <a:p>
            <a:pPr marL="12700" marR="5080">
              <a:lnSpc>
                <a:spcPct val="100000"/>
              </a:lnSpc>
              <a:spcBef>
                <a:spcPts val="100"/>
              </a:spcBef>
            </a:pPr>
            <a:r>
              <a:rPr sz="900" dirty="0">
                <a:solidFill>
                  <a:srgbClr val="231F20"/>
                </a:solidFill>
                <a:latin typeface="Arial"/>
                <a:cs typeface="Arial"/>
              </a:rPr>
              <a:t>What </a:t>
            </a:r>
            <a:r>
              <a:rPr sz="900" spc="-5" dirty="0">
                <a:solidFill>
                  <a:srgbClr val="231F20"/>
                </a:solidFill>
                <a:latin typeface="Arial"/>
                <a:cs typeface="Arial"/>
              </a:rPr>
              <a:t>is </a:t>
            </a:r>
            <a:r>
              <a:rPr sz="900" dirty="0">
                <a:solidFill>
                  <a:srgbClr val="231F20"/>
                </a:solidFill>
                <a:latin typeface="Arial"/>
                <a:cs typeface="Arial"/>
              </a:rPr>
              <a:t>your character </a:t>
            </a:r>
            <a:r>
              <a:rPr sz="900" spc="-5" dirty="0">
                <a:solidFill>
                  <a:srgbClr val="231F20"/>
                </a:solidFill>
                <a:latin typeface="Arial"/>
                <a:cs typeface="Arial"/>
              </a:rPr>
              <a:t>like? </a:t>
            </a:r>
            <a:r>
              <a:rPr sz="900" dirty="0">
                <a:solidFill>
                  <a:srgbClr val="231F20"/>
                </a:solidFill>
                <a:latin typeface="Arial"/>
                <a:cs typeface="Arial"/>
              </a:rPr>
              <a:t>Pick three </a:t>
            </a:r>
            <a:r>
              <a:rPr sz="900" spc="-5" dirty="0">
                <a:solidFill>
                  <a:srgbClr val="231F20"/>
                </a:solidFill>
                <a:latin typeface="Arial"/>
                <a:cs typeface="Arial"/>
              </a:rPr>
              <a:t>words</a:t>
            </a:r>
            <a:r>
              <a:rPr sz="900" spc="-90" dirty="0">
                <a:solidFill>
                  <a:srgbClr val="231F20"/>
                </a:solidFill>
                <a:latin typeface="Arial"/>
                <a:cs typeface="Arial"/>
              </a:rPr>
              <a:t> </a:t>
            </a:r>
            <a:r>
              <a:rPr sz="900" dirty="0">
                <a:solidFill>
                  <a:srgbClr val="231F20"/>
                </a:solidFill>
                <a:latin typeface="Arial"/>
                <a:cs typeface="Arial"/>
              </a:rPr>
              <a:t>to  </a:t>
            </a:r>
            <a:r>
              <a:rPr sz="900" spc="-5" dirty="0">
                <a:solidFill>
                  <a:srgbClr val="231F20"/>
                </a:solidFill>
                <a:latin typeface="Arial"/>
                <a:cs typeface="Arial"/>
              </a:rPr>
              <a:t>describe </a:t>
            </a:r>
            <a:r>
              <a:rPr sz="900" dirty="0">
                <a:solidFill>
                  <a:srgbClr val="231F20"/>
                </a:solidFill>
                <a:latin typeface="Arial"/>
                <a:cs typeface="Arial"/>
              </a:rPr>
              <a:t>their</a:t>
            </a:r>
            <a:r>
              <a:rPr sz="900" spc="-5" dirty="0">
                <a:solidFill>
                  <a:srgbClr val="231F20"/>
                </a:solidFill>
                <a:latin typeface="Arial"/>
                <a:cs typeface="Arial"/>
              </a:rPr>
              <a:t> </a:t>
            </a:r>
            <a:r>
              <a:rPr sz="900" spc="-10" dirty="0">
                <a:solidFill>
                  <a:srgbClr val="231F20"/>
                </a:solidFill>
                <a:latin typeface="Arial"/>
                <a:cs typeface="Arial"/>
              </a:rPr>
              <a:t>personality.</a:t>
            </a:r>
            <a:endParaRPr sz="900">
              <a:latin typeface="Arial"/>
              <a:cs typeface="Arial"/>
            </a:endParaRPr>
          </a:p>
        </p:txBody>
      </p:sp>
      <p:sp>
        <p:nvSpPr>
          <p:cNvPr id="20" name="object 6">
            <a:extLst>
              <a:ext uri="{FF2B5EF4-FFF2-40B4-BE49-F238E27FC236}">
                <a16:creationId xmlns:a16="http://schemas.microsoft.com/office/drawing/2014/main" id="{8E484D29-91F5-4A48-A838-5D94F8ECE432}"/>
              </a:ext>
            </a:extLst>
          </p:cNvPr>
          <p:cNvSpPr txBox="1"/>
          <p:nvPr/>
        </p:nvSpPr>
        <p:spPr>
          <a:xfrm>
            <a:off x="638500" y="5329229"/>
            <a:ext cx="356235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a:cs typeface="Arial"/>
              </a:rPr>
              <a:t>Why </a:t>
            </a:r>
            <a:r>
              <a:rPr sz="900" spc="-5" dirty="0">
                <a:solidFill>
                  <a:srgbClr val="231F20"/>
                </a:solidFill>
                <a:latin typeface="Arial"/>
                <a:cs typeface="Arial"/>
              </a:rPr>
              <a:t>is </a:t>
            </a:r>
            <a:r>
              <a:rPr sz="900" dirty="0">
                <a:solidFill>
                  <a:srgbClr val="231F20"/>
                </a:solidFill>
                <a:latin typeface="Arial"/>
                <a:cs typeface="Arial"/>
              </a:rPr>
              <a:t>recycling </a:t>
            </a:r>
            <a:r>
              <a:rPr sz="900" spc="-5" dirty="0">
                <a:solidFill>
                  <a:srgbClr val="231F20"/>
                </a:solidFill>
                <a:latin typeface="Arial"/>
                <a:cs typeface="Arial"/>
              </a:rPr>
              <a:t>important </a:t>
            </a:r>
            <a:r>
              <a:rPr sz="900" dirty="0">
                <a:solidFill>
                  <a:srgbClr val="231F20"/>
                </a:solidFill>
                <a:latin typeface="Arial"/>
                <a:cs typeface="Arial"/>
              </a:rPr>
              <a:t>to your Eco Guardian? </a:t>
            </a:r>
            <a:r>
              <a:rPr sz="900" spc="-5" dirty="0">
                <a:solidFill>
                  <a:srgbClr val="231F20"/>
                </a:solidFill>
                <a:latin typeface="Arial"/>
                <a:cs typeface="Arial"/>
              </a:rPr>
              <a:t>Write </a:t>
            </a:r>
            <a:r>
              <a:rPr sz="900" dirty="0">
                <a:solidFill>
                  <a:srgbClr val="231F20"/>
                </a:solidFill>
                <a:latin typeface="Arial"/>
                <a:cs typeface="Arial"/>
              </a:rPr>
              <a:t>three</a:t>
            </a:r>
            <a:r>
              <a:rPr sz="900" spc="-75" dirty="0">
                <a:solidFill>
                  <a:srgbClr val="231F20"/>
                </a:solidFill>
                <a:latin typeface="Arial"/>
                <a:cs typeface="Arial"/>
              </a:rPr>
              <a:t> </a:t>
            </a:r>
            <a:r>
              <a:rPr sz="900" dirty="0">
                <a:solidFill>
                  <a:srgbClr val="231F20"/>
                </a:solidFill>
                <a:latin typeface="Arial"/>
                <a:cs typeface="Arial"/>
              </a:rPr>
              <a:t>reasons</a:t>
            </a:r>
            <a:endParaRPr sz="900">
              <a:latin typeface="Arial"/>
              <a:cs typeface="Arial"/>
            </a:endParaRPr>
          </a:p>
        </p:txBody>
      </p:sp>
      <p:sp>
        <p:nvSpPr>
          <p:cNvPr id="21" name="object 7">
            <a:extLst>
              <a:ext uri="{FF2B5EF4-FFF2-40B4-BE49-F238E27FC236}">
                <a16:creationId xmlns:a16="http://schemas.microsoft.com/office/drawing/2014/main" id="{03268F38-1324-0F44-96B5-11C1CAA12BC8}"/>
              </a:ext>
            </a:extLst>
          </p:cNvPr>
          <p:cNvSpPr txBox="1"/>
          <p:nvPr/>
        </p:nvSpPr>
        <p:spPr>
          <a:xfrm>
            <a:off x="6755379" y="2050305"/>
            <a:ext cx="144208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31F20"/>
                </a:solidFill>
                <a:latin typeface="Arial"/>
                <a:cs typeface="Arial"/>
              </a:rPr>
              <a:t>Draw/sketch </a:t>
            </a:r>
            <a:r>
              <a:rPr sz="900" dirty="0">
                <a:solidFill>
                  <a:srgbClr val="231F20"/>
                </a:solidFill>
                <a:latin typeface="Arial"/>
                <a:cs typeface="Arial"/>
              </a:rPr>
              <a:t>your</a:t>
            </a:r>
            <a:r>
              <a:rPr sz="900" spc="-75" dirty="0">
                <a:solidFill>
                  <a:srgbClr val="231F20"/>
                </a:solidFill>
                <a:latin typeface="Arial"/>
                <a:cs typeface="Arial"/>
              </a:rPr>
              <a:t> </a:t>
            </a:r>
            <a:r>
              <a:rPr sz="900" spc="-5" dirty="0">
                <a:solidFill>
                  <a:srgbClr val="231F20"/>
                </a:solidFill>
                <a:latin typeface="Arial"/>
                <a:cs typeface="Arial"/>
              </a:rPr>
              <a:t>character.</a:t>
            </a:r>
            <a:endParaRPr sz="900">
              <a:latin typeface="Arial"/>
              <a:cs typeface="Arial"/>
            </a:endParaRPr>
          </a:p>
        </p:txBody>
      </p:sp>
      <p:sp>
        <p:nvSpPr>
          <p:cNvPr id="22" name="object 8">
            <a:extLst>
              <a:ext uri="{FF2B5EF4-FFF2-40B4-BE49-F238E27FC236}">
                <a16:creationId xmlns:a16="http://schemas.microsoft.com/office/drawing/2014/main" id="{F7BC66A3-6B98-9D46-93BE-1EF0A2E01927}"/>
              </a:ext>
            </a:extLst>
          </p:cNvPr>
          <p:cNvSpPr txBox="1"/>
          <p:nvPr/>
        </p:nvSpPr>
        <p:spPr>
          <a:xfrm>
            <a:off x="6755379" y="5244076"/>
            <a:ext cx="4718050" cy="1266825"/>
          </a:xfrm>
          <a:prstGeom prst="rect">
            <a:avLst/>
          </a:prstGeom>
        </p:spPr>
        <p:txBody>
          <a:bodyPr vert="horz" wrap="square" lIns="0" tIns="12700" rIns="0" bIns="0" rtlCol="0">
            <a:spAutoFit/>
          </a:bodyPr>
          <a:lstStyle/>
          <a:p>
            <a:pPr marL="12700" marR="3858260">
              <a:lnSpc>
                <a:spcPct val="152500"/>
              </a:lnSpc>
              <a:spcBef>
                <a:spcPts val="100"/>
              </a:spcBef>
            </a:pPr>
            <a:r>
              <a:rPr sz="900" b="1" spc="-5" dirty="0">
                <a:solidFill>
                  <a:srgbClr val="231F20"/>
                </a:solidFill>
                <a:latin typeface="Arial"/>
                <a:cs typeface="Arial"/>
              </a:rPr>
              <a:t>Word </a:t>
            </a:r>
            <a:r>
              <a:rPr sz="900" b="1" dirty="0">
                <a:solidFill>
                  <a:srgbClr val="231F20"/>
                </a:solidFill>
                <a:latin typeface="Arial"/>
                <a:cs typeface="Arial"/>
              </a:rPr>
              <a:t>bank  Places -</a:t>
            </a:r>
            <a:r>
              <a:rPr sz="900" b="1" spc="-95" dirty="0">
                <a:solidFill>
                  <a:srgbClr val="231F20"/>
                </a:solidFill>
                <a:latin typeface="Arial"/>
                <a:cs typeface="Arial"/>
              </a:rPr>
              <a:t> </a:t>
            </a:r>
            <a:r>
              <a:rPr sz="900" b="1" spc="-5" dirty="0">
                <a:solidFill>
                  <a:srgbClr val="231F20"/>
                </a:solidFill>
                <a:latin typeface="Arial"/>
                <a:cs typeface="Arial"/>
              </a:rPr>
              <a:t>setting</a:t>
            </a:r>
            <a:endParaRPr sz="900">
              <a:latin typeface="Arial"/>
              <a:cs typeface="Arial"/>
            </a:endParaRPr>
          </a:p>
          <a:p>
            <a:pPr marL="12700">
              <a:lnSpc>
                <a:spcPct val="100000"/>
              </a:lnSpc>
            </a:pPr>
            <a:r>
              <a:rPr sz="900" dirty="0">
                <a:solidFill>
                  <a:srgbClr val="231F20"/>
                </a:solidFill>
                <a:latin typeface="Arial"/>
                <a:cs typeface="Arial"/>
              </a:rPr>
              <a:t>sea * </a:t>
            </a:r>
            <a:r>
              <a:rPr sz="900" spc="-5" dirty="0">
                <a:solidFill>
                  <a:srgbClr val="231F20"/>
                </a:solidFill>
                <a:latin typeface="Arial"/>
                <a:cs typeface="Arial"/>
              </a:rPr>
              <a:t>ocean </a:t>
            </a:r>
            <a:r>
              <a:rPr sz="900" dirty="0">
                <a:solidFill>
                  <a:srgbClr val="231F20"/>
                </a:solidFill>
                <a:latin typeface="Arial"/>
                <a:cs typeface="Arial"/>
              </a:rPr>
              <a:t>* forest * </a:t>
            </a:r>
            <a:r>
              <a:rPr sz="900" spc="-5" dirty="0">
                <a:solidFill>
                  <a:srgbClr val="231F20"/>
                </a:solidFill>
                <a:latin typeface="Arial"/>
                <a:cs typeface="Arial"/>
              </a:rPr>
              <a:t>garden </a:t>
            </a:r>
            <a:r>
              <a:rPr sz="900" dirty="0">
                <a:solidFill>
                  <a:srgbClr val="231F20"/>
                </a:solidFill>
                <a:latin typeface="Arial"/>
                <a:cs typeface="Arial"/>
              </a:rPr>
              <a:t>* </a:t>
            </a:r>
            <a:r>
              <a:rPr sz="900" spc="-5" dirty="0">
                <a:solidFill>
                  <a:srgbClr val="231F20"/>
                </a:solidFill>
                <a:latin typeface="Arial"/>
                <a:cs typeface="Arial"/>
              </a:rPr>
              <a:t>nest </a:t>
            </a:r>
            <a:r>
              <a:rPr sz="900" dirty="0">
                <a:solidFill>
                  <a:srgbClr val="231F20"/>
                </a:solidFill>
                <a:latin typeface="Arial"/>
                <a:cs typeface="Arial"/>
              </a:rPr>
              <a:t>* mountain * recycling </a:t>
            </a:r>
            <a:r>
              <a:rPr sz="900" spc="-5" dirty="0">
                <a:solidFill>
                  <a:srgbClr val="231F20"/>
                </a:solidFill>
                <a:latin typeface="Arial"/>
                <a:cs typeface="Arial"/>
              </a:rPr>
              <a:t>bin </a:t>
            </a:r>
            <a:r>
              <a:rPr sz="900" dirty="0">
                <a:solidFill>
                  <a:srgbClr val="231F20"/>
                </a:solidFill>
                <a:latin typeface="Arial"/>
                <a:cs typeface="Arial"/>
              </a:rPr>
              <a:t>* shed * city * </a:t>
            </a:r>
            <a:r>
              <a:rPr sz="900" spc="-5" dirty="0">
                <a:solidFill>
                  <a:srgbClr val="231F20"/>
                </a:solidFill>
                <a:latin typeface="Arial"/>
                <a:cs typeface="Arial"/>
              </a:rPr>
              <a:t>hill </a:t>
            </a:r>
            <a:r>
              <a:rPr sz="900" dirty="0">
                <a:solidFill>
                  <a:srgbClr val="231F20"/>
                </a:solidFill>
                <a:latin typeface="Arial"/>
                <a:cs typeface="Arial"/>
              </a:rPr>
              <a:t>* </a:t>
            </a:r>
            <a:r>
              <a:rPr sz="900" spc="-5" dirty="0">
                <a:solidFill>
                  <a:srgbClr val="231F20"/>
                </a:solidFill>
                <a:latin typeface="Arial"/>
                <a:cs typeface="Arial"/>
              </a:rPr>
              <a:t>nest </a:t>
            </a:r>
            <a:r>
              <a:rPr sz="900" dirty="0">
                <a:solidFill>
                  <a:srgbClr val="231F20"/>
                </a:solidFill>
                <a:latin typeface="Arial"/>
                <a:cs typeface="Arial"/>
              </a:rPr>
              <a:t>*</a:t>
            </a:r>
            <a:r>
              <a:rPr sz="900" spc="-155" dirty="0">
                <a:solidFill>
                  <a:srgbClr val="231F20"/>
                </a:solidFill>
                <a:latin typeface="Arial"/>
                <a:cs typeface="Arial"/>
              </a:rPr>
              <a:t> </a:t>
            </a:r>
            <a:r>
              <a:rPr sz="900" spc="-5" dirty="0">
                <a:solidFill>
                  <a:srgbClr val="231F20"/>
                </a:solidFill>
                <a:latin typeface="Arial"/>
                <a:cs typeface="Arial"/>
              </a:rPr>
              <a:t>wood</a:t>
            </a:r>
            <a:endParaRPr sz="900">
              <a:latin typeface="Arial"/>
              <a:cs typeface="Arial"/>
            </a:endParaRPr>
          </a:p>
          <a:p>
            <a:pPr marL="12700">
              <a:lnSpc>
                <a:spcPct val="100000"/>
              </a:lnSpc>
            </a:pPr>
            <a:r>
              <a:rPr sz="900" b="1" spc="-15" dirty="0">
                <a:solidFill>
                  <a:srgbClr val="231F20"/>
                </a:solidFill>
                <a:latin typeface="Arial"/>
                <a:cs typeface="Arial"/>
              </a:rPr>
              <a:t>Verbs </a:t>
            </a:r>
            <a:r>
              <a:rPr sz="900" b="1" dirty="0">
                <a:solidFill>
                  <a:srgbClr val="231F20"/>
                </a:solidFill>
                <a:latin typeface="Arial"/>
                <a:cs typeface="Arial"/>
              </a:rPr>
              <a:t>- doing</a:t>
            </a:r>
            <a:r>
              <a:rPr sz="900" b="1" spc="5" dirty="0">
                <a:solidFill>
                  <a:srgbClr val="231F20"/>
                </a:solidFill>
                <a:latin typeface="Arial"/>
                <a:cs typeface="Arial"/>
              </a:rPr>
              <a:t> </a:t>
            </a:r>
            <a:r>
              <a:rPr sz="900" b="1" dirty="0">
                <a:solidFill>
                  <a:srgbClr val="231F20"/>
                </a:solidFill>
                <a:latin typeface="Arial"/>
                <a:cs typeface="Arial"/>
              </a:rPr>
              <a:t>words</a:t>
            </a:r>
            <a:endParaRPr sz="900">
              <a:latin typeface="Arial"/>
              <a:cs typeface="Arial"/>
            </a:endParaRPr>
          </a:p>
          <a:p>
            <a:pPr marL="12700">
              <a:lnSpc>
                <a:spcPct val="100000"/>
              </a:lnSpc>
            </a:pPr>
            <a:r>
              <a:rPr sz="900" spc="-5" dirty="0">
                <a:solidFill>
                  <a:srgbClr val="231F20"/>
                </a:solidFill>
                <a:latin typeface="Arial"/>
                <a:cs typeface="Arial"/>
              </a:rPr>
              <a:t>walk </a:t>
            </a:r>
            <a:r>
              <a:rPr sz="900" dirty="0">
                <a:solidFill>
                  <a:srgbClr val="231F20"/>
                </a:solidFill>
                <a:latin typeface="Arial"/>
                <a:cs typeface="Arial"/>
              </a:rPr>
              <a:t>* run * smile * </a:t>
            </a:r>
            <a:r>
              <a:rPr sz="900" spc="-5" dirty="0">
                <a:solidFill>
                  <a:srgbClr val="231F20"/>
                </a:solidFill>
                <a:latin typeface="Arial"/>
                <a:cs typeface="Arial"/>
              </a:rPr>
              <a:t>play </a:t>
            </a:r>
            <a:r>
              <a:rPr sz="900" dirty="0">
                <a:solidFill>
                  <a:srgbClr val="231F20"/>
                </a:solidFill>
                <a:latin typeface="Arial"/>
                <a:cs typeface="Arial"/>
              </a:rPr>
              <a:t>* recycle * sort * rinse * clean * </a:t>
            </a:r>
            <a:r>
              <a:rPr sz="900" spc="-5" dirty="0">
                <a:solidFill>
                  <a:srgbClr val="231F20"/>
                </a:solidFill>
                <a:latin typeface="Arial"/>
                <a:cs typeface="Arial"/>
              </a:rPr>
              <a:t>help </a:t>
            </a:r>
            <a:r>
              <a:rPr sz="900" dirty="0">
                <a:solidFill>
                  <a:srgbClr val="231F20"/>
                </a:solidFill>
                <a:latin typeface="Arial"/>
                <a:cs typeface="Arial"/>
              </a:rPr>
              <a:t>* swim * fly * </a:t>
            </a:r>
            <a:r>
              <a:rPr sz="900" spc="-5" dirty="0">
                <a:solidFill>
                  <a:srgbClr val="231F20"/>
                </a:solidFill>
                <a:latin typeface="Arial"/>
                <a:cs typeface="Arial"/>
              </a:rPr>
              <a:t>laugh </a:t>
            </a:r>
            <a:r>
              <a:rPr sz="900" dirty="0">
                <a:solidFill>
                  <a:srgbClr val="231F20"/>
                </a:solidFill>
                <a:latin typeface="Arial"/>
                <a:cs typeface="Arial"/>
              </a:rPr>
              <a:t>* sing</a:t>
            </a:r>
            <a:r>
              <a:rPr sz="900" spc="-120" dirty="0">
                <a:solidFill>
                  <a:srgbClr val="231F20"/>
                </a:solidFill>
                <a:latin typeface="Arial"/>
                <a:cs typeface="Arial"/>
              </a:rPr>
              <a:t> </a:t>
            </a:r>
            <a:r>
              <a:rPr sz="900" dirty="0">
                <a:solidFill>
                  <a:srgbClr val="231F20"/>
                </a:solidFill>
                <a:latin typeface="Arial"/>
                <a:cs typeface="Arial"/>
              </a:rPr>
              <a:t>*</a:t>
            </a:r>
            <a:endParaRPr sz="900">
              <a:latin typeface="Arial"/>
              <a:cs typeface="Arial"/>
            </a:endParaRPr>
          </a:p>
          <a:p>
            <a:pPr marL="12700">
              <a:lnSpc>
                <a:spcPct val="100000"/>
              </a:lnSpc>
            </a:pPr>
            <a:r>
              <a:rPr sz="900" b="1" spc="-5" dirty="0">
                <a:solidFill>
                  <a:srgbClr val="231F20"/>
                </a:solidFill>
                <a:latin typeface="Arial"/>
                <a:cs typeface="Arial"/>
              </a:rPr>
              <a:t>Adjectives </a:t>
            </a:r>
            <a:r>
              <a:rPr sz="900" b="1" dirty="0">
                <a:solidFill>
                  <a:srgbClr val="231F20"/>
                </a:solidFill>
                <a:latin typeface="Arial"/>
                <a:cs typeface="Arial"/>
              </a:rPr>
              <a:t>- describing</a:t>
            </a:r>
            <a:r>
              <a:rPr sz="900" b="1" spc="-5" dirty="0">
                <a:solidFill>
                  <a:srgbClr val="231F20"/>
                </a:solidFill>
                <a:latin typeface="Arial"/>
                <a:cs typeface="Arial"/>
              </a:rPr>
              <a:t> </a:t>
            </a:r>
            <a:r>
              <a:rPr sz="900" b="1" dirty="0">
                <a:solidFill>
                  <a:srgbClr val="231F20"/>
                </a:solidFill>
                <a:latin typeface="Arial"/>
                <a:cs typeface="Arial"/>
              </a:rPr>
              <a:t>personality</a:t>
            </a:r>
            <a:endParaRPr sz="900">
              <a:latin typeface="Arial"/>
              <a:cs typeface="Arial"/>
            </a:endParaRPr>
          </a:p>
          <a:p>
            <a:pPr marL="12700" marR="174625">
              <a:lnSpc>
                <a:spcPct val="100000"/>
              </a:lnSpc>
            </a:pPr>
            <a:r>
              <a:rPr sz="900" spc="-5" dirty="0">
                <a:solidFill>
                  <a:srgbClr val="231F20"/>
                </a:solidFill>
                <a:latin typeface="Arial"/>
                <a:cs typeface="Arial"/>
              </a:rPr>
              <a:t>loud </a:t>
            </a:r>
            <a:r>
              <a:rPr sz="900" dirty="0">
                <a:solidFill>
                  <a:srgbClr val="231F20"/>
                </a:solidFill>
                <a:latin typeface="Arial"/>
                <a:cs typeface="Arial"/>
              </a:rPr>
              <a:t>* </a:t>
            </a:r>
            <a:r>
              <a:rPr sz="900" spc="-5" dirty="0">
                <a:solidFill>
                  <a:srgbClr val="231F20"/>
                </a:solidFill>
                <a:latin typeface="Arial"/>
                <a:cs typeface="Arial"/>
              </a:rPr>
              <a:t>quiet </a:t>
            </a:r>
            <a:r>
              <a:rPr sz="900" dirty="0">
                <a:solidFill>
                  <a:srgbClr val="231F20"/>
                </a:solidFill>
                <a:latin typeface="Arial"/>
                <a:cs typeface="Arial"/>
              </a:rPr>
              <a:t>* shy * </a:t>
            </a:r>
            <a:r>
              <a:rPr sz="900" spc="-5" dirty="0">
                <a:solidFill>
                  <a:srgbClr val="231F20"/>
                </a:solidFill>
                <a:latin typeface="Arial"/>
                <a:cs typeface="Arial"/>
              </a:rPr>
              <a:t>outgoing </a:t>
            </a:r>
            <a:r>
              <a:rPr sz="900" dirty="0">
                <a:solidFill>
                  <a:srgbClr val="231F20"/>
                </a:solidFill>
                <a:latin typeface="Arial"/>
                <a:cs typeface="Arial"/>
              </a:rPr>
              <a:t>* </a:t>
            </a:r>
            <a:r>
              <a:rPr sz="900" spc="-5" dirty="0">
                <a:solidFill>
                  <a:srgbClr val="231F20"/>
                </a:solidFill>
                <a:latin typeface="Arial"/>
                <a:cs typeface="Arial"/>
              </a:rPr>
              <a:t>energetic </a:t>
            </a:r>
            <a:r>
              <a:rPr sz="900" dirty="0">
                <a:solidFill>
                  <a:srgbClr val="231F20"/>
                </a:solidFill>
                <a:latin typeface="Arial"/>
                <a:cs typeface="Arial"/>
              </a:rPr>
              <a:t>* </a:t>
            </a:r>
            <a:r>
              <a:rPr sz="900" spc="-5" dirty="0">
                <a:solidFill>
                  <a:srgbClr val="231F20"/>
                </a:solidFill>
                <a:latin typeface="Arial"/>
                <a:cs typeface="Arial"/>
              </a:rPr>
              <a:t>lazy </a:t>
            </a:r>
            <a:r>
              <a:rPr sz="900" dirty="0">
                <a:solidFill>
                  <a:srgbClr val="231F20"/>
                </a:solidFill>
                <a:latin typeface="Arial"/>
                <a:cs typeface="Arial"/>
              </a:rPr>
              <a:t>* </a:t>
            </a:r>
            <a:r>
              <a:rPr sz="900" spc="-5" dirty="0">
                <a:solidFill>
                  <a:srgbClr val="231F20"/>
                </a:solidFill>
                <a:latin typeface="Arial"/>
                <a:cs typeface="Arial"/>
              </a:rPr>
              <a:t>happy </a:t>
            </a:r>
            <a:r>
              <a:rPr sz="900" dirty="0">
                <a:solidFill>
                  <a:srgbClr val="231F20"/>
                </a:solidFill>
                <a:latin typeface="Arial"/>
                <a:cs typeface="Arial"/>
              </a:rPr>
              <a:t>* sad * </a:t>
            </a:r>
            <a:r>
              <a:rPr sz="900" spc="-5" dirty="0">
                <a:solidFill>
                  <a:srgbClr val="231F20"/>
                </a:solidFill>
                <a:latin typeface="Arial"/>
                <a:cs typeface="Arial"/>
              </a:rPr>
              <a:t>outspoken </a:t>
            </a:r>
            <a:r>
              <a:rPr sz="900" dirty="0">
                <a:solidFill>
                  <a:srgbClr val="231F20"/>
                </a:solidFill>
                <a:latin typeface="Arial"/>
                <a:cs typeface="Arial"/>
              </a:rPr>
              <a:t>* clever * </a:t>
            </a:r>
            <a:r>
              <a:rPr sz="900" spc="-5" dirty="0">
                <a:solidFill>
                  <a:srgbClr val="231F20"/>
                </a:solidFill>
                <a:latin typeface="Arial"/>
                <a:cs typeface="Arial"/>
              </a:rPr>
              <a:t>brave </a:t>
            </a:r>
            <a:r>
              <a:rPr sz="900" dirty="0">
                <a:solidFill>
                  <a:srgbClr val="231F20"/>
                </a:solidFill>
                <a:latin typeface="Arial"/>
                <a:cs typeface="Arial"/>
              </a:rPr>
              <a:t>*  friendly * funny * caring * sensible * cool * calm * </a:t>
            </a:r>
            <a:r>
              <a:rPr sz="900" spc="-5" dirty="0">
                <a:solidFill>
                  <a:srgbClr val="231F20"/>
                </a:solidFill>
                <a:latin typeface="Arial"/>
                <a:cs typeface="Arial"/>
              </a:rPr>
              <a:t>adventures </a:t>
            </a:r>
            <a:r>
              <a:rPr sz="900" dirty="0">
                <a:solidFill>
                  <a:srgbClr val="231F20"/>
                </a:solidFill>
                <a:latin typeface="Arial"/>
                <a:cs typeface="Arial"/>
              </a:rPr>
              <a:t>* </a:t>
            </a:r>
            <a:r>
              <a:rPr sz="900" spc="-5" dirty="0">
                <a:solidFill>
                  <a:srgbClr val="231F20"/>
                </a:solidFill>
                <a:latin typeface="Arial"/>
                <a:cs typeface="Arial"/>
              </a:rPr>
              <a:t>awkward </a:t>
            </a:r>
            <a:r>
              <a:rPr sz="900" dirty="0">
                <a:solidFill>
                  <a:srgbClr val="231F20"/>
                </a:solidFill>
                <a:latin typeface="Arial"/>
                <a:cs typeface="Arial"/>
              </a:rPr>
              <a:t>* </a:t>
            </a:r>
            <a:r>
              <a:rPr sz="900" spc="-5" dirty="0">
                <a:solidFill>
                  <a:srgbClr val="231F20"/>
                </a:solidFill>
                <a:latin typeface="Arial"/>
                <a:cs typeface="Arial"/>
              </a:rPr>
              <a:t>patient </a:t>
            </a:r>
            <a:r>
              <a:rPr sz="900" dirty="0">
                <a:solidFill>
                  <a:srgbClr val="231F20"/>
                </a:solidFill>
                <a:latin typeface="Arial"/>
                <a:cs typeface="Arial"/>
              </a:rPr>
              <a:t>*</a:t>
            </a:r>
            <a:r>
              <a:rPr sz="900" spc="-125" dirty="0">
                <a:solidFill>
                  <a:srgbClr val="231F20"/>
                </a:solidFill>
                <a:latin typeface="Arial"/>
                <a:cs typeface="Arial"/>
              </a:rPr>
              <a:t> </a:t>
            </a:r>
            <a:r>
              <a:rPr sz="900" spc="-5" dirty="0">
                <a:solidFill>
                  <a:srgbClr val="231F20"/>
                </a:solidFill>
                <a:latin typeface="Arial"/>
                <a:cs typeface="Arial"/>
              </a:rPr>
              <a:t>helpful</a:t>
            </a:r>
            <a:endParaRPr sz="900">
              <a:latin typeface="Arial"/>
              <a:cs typeface="Arial"/>
            </a:endParaRPr>
          </a:p>
        </p:txBody>
      </p:sp>
      <p:sp>
        <p:nvSpPr>
          <p:cNvPr id="23" name="object 9">
            <a:extLst>
              <a:ext uri="{FF2B5EF4-FFF2-40B4-BE49-F238E27FC236}">
                <a16:creationId xmlns:a16="http://schemas.microsoft.com/office/drawing/2014/main" id="{EBC1995E-BE79-7B45-B673-CBF615DC513A}"/>
              </a:ext>
            </a:extLst>
          </p:cNvPr>
          <p:cNvSpPr txBox="1"/>
          <p:nvPr/>
        </p:nvSpPr>
        <p:spPr>
          <a:xfrm>
            <a:off x="3614415" y="4133080"/>
            <a:ext cx="2433320" cy="299720"/>
          </a:xfrm>
          <a:prstGeom prst="rect">
            <a:avLst/>
          </a:prstGeom>
        </p:spPr>
        <p:txBody>
          <a:bodyPr vert="horz" wrap="square" lIns="0" tIns="12700" rIns="0" bIns="0" rtlCol="0">
            <a:spAutoFit/>
          </a:bodyPr>
          <a:lstStyle/>
          <a:p>
            <a:pPr marL="12700" marR="5080">
              <a:lnSpc>
                <a:spcPct val="100000"/>
              </a:lnSpc>
              <a:spcBef>
                <a:spcPts val="100"/>
              </a:spcBef>
            </a:pPr>
            <a:r>
              <a:rPr sz="900" dirty="0">
                <a:solidFill>
                  <a:srgbClr val="231F20"/>
                </a:solidFill>
                <a:latin typeface="Arial"/>
                <a:cs typeface="Arial"/>
              </a:rPr>
              <a:t>What </a:t>
            </a:r>
            <a:r>
              <a:rPr sz="900" spc="-5" dirty="0">
                <a:solidFill>
                  <a:srgbClr val="231F20"/>
                </a:solidFill>
                <a:latin typeface="Arial"/>
                <a:cs typeface="Arial"/>
              </a:rPr>
              <a:t>does </a:t>
            </a:r>
            <a:r>
              <a:rPr sz="900" dirty="0">
                <a:solidFill>
                  <a:srgbClr val="231F20"/>
                </a:solidFill>
                <a:latin typeface="Arial"/>
                <a:cs typeface="Arial"/>
              </a:rPr>
              <a:t>your character </a:t>
            </a:r>
            <a:r>
              <a:rPr sz="900" spc="-5" dirty="0">
                <a:solidFill>
                  <a:srgbClr val="231F20"/>
                </a:solidFill>
                <a:latin typeface="Arial"/>
                <a:cs typeface="Arial"/>
              </a:rPr>
              <a:t>like </a:t>
            </a:r>
            <a:r>
              <a:rPr sz="900" dirty="0">
                <a:solidFill>
                  <a:srgbClr val="231F20"/>
                </a:solidFill>
                <a:latin typeface="Arial"/>
                <a:cs typeface="Arial"/>
              </a:rPr>
              <a:t>to </a:t>
            </a:r>
            <a:r>
              <a:rPr sz="900" spc="-5" dirty="0">
                <a:solidFill>
                  <a:srgbClr val="231F20"/>
                </a:solidFill>
                <a:latin typeface="Arial"/>
                <a:cs typeface="Arial"/>
              </a:rPr>
              <a:t>do? Name</a:t>
            </a:r>
            <a:r>
              <a:rPr sz="900" spc="-85" dirty="0">
                <a:solidFill>
                  <a:srgbClr val="231F20"/>
                </a:solidFill>
                <a:latin typeface="Arial"/>
                <a:cs typeface="Arial"/>
              </a:rPr>
              <a:t> </a:t>
            </a:r>
            <a:r>
              <a:rPr sz="900" dirty="0">
                <a:solidFill>
                  <a:srgbClr val="231F20"/>
                </a:solidFill>
                <a:latin typeface="Arial"/>
                <a:cs typeface="Arial"/>
              </a:rPr>
              <a:t>two  </a:t>
            </a:r>
            <a:r>
              <a:rPr sz="900" spc="-5" dirty="0">
                <a:solidFill>
                  <a:srgbClr val="231F20"/>
                </a:solidFill>
                <a:latin typeface="Arial"/>
                <a:cs typeface="Arial"/>
              </a:rPr>
              <a:t>activities.</a:t>
            </a:r>
            <a:endParaRPr sz="900">
              <a:latin typeface="Arial"/>
              <a:cs typeface="Arial"/>
            </a:endParaRPr>
          </a:p>
        </p:txBody>
      </p:sp>
      <p:sp>
        <p:nvSpPr>
          <p:cNvPr id="24" name="object 10">
            <a:extLst>
              <a:ext uri="{FF2B5EF4-FFF2-40B4-BE49-F238E27FC236}">
                <a16:creationId xmlns:a16="http://schemas.microsoft.com/office/drawing/2014/main" id="{25059B7F-0A9B-014D-8249-8CB218523E7E}"/>
              </a:ext>
            </a:extLst>
          </p:cNvPr>
          <p:cNvSpPr txBox="1"/>
          <p:nvPr/>
        </p:nvSpPr>
        <p:spPr>
          <a:xfrm>
            <a:off x="3614415" y="3091693"/>
            <a:ext cx="137858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31F20"/>
                </a:solidFill>
                <a:latin typeface="Arial"/>
                <a:cs typeface="Arial"/>
              </a:rPr>
              <a:t>How old is </a:t>
            </a:r>
            <a:r>
              <a:rPr sz="900" dirty="0">
                <a:solidFill>
                  <a:srgbClr val="231F20"/>
                </a:solidFill>
                <a:latin typeface="Arial"/>
                <a:cs typeface="Arial"/>
              </a:rPr>
              <a:t>your</a:t>
            </a:r>
            <a:r>
              <a:rPr sz="900" spc="-75" dirty="0">
                <a:solidFill>
                  <a:srgbClr val="231F20"/>
                </a:solidFill>
                <a:latin typeface="Arial"/>
                <a:cs typeface="Arial"/>
              </a:rPr>
              <a:t> </a:t>
            </a:r>
            <a:r>
              <a:rPr sz="900" dirty="0">
                <a:solidFill>
                  <a:srgbClr val="231F20"/>
                </a:solidFill>
                <a:latin typeface="Arial"/>
                <a:cs typeface="Arial"/>
              </a:rPr>
              <a:t>character?</a:t>
            </a:r>
            <a:endParaRPr sz="900">
              <a:latin typeface="Arial"/>
              <a:cs typeface="Arial"/>
            </a:endParaRPr>
          </a:p>
        </p:txBody>
      </p:sp>
      <p:sp>
        <p:nvSpPr>
          <p:cNvPr id="25" name="object 11">
            <a:extLst>
              <a:ext uri="{FF2B5EF4-FFF2-40B4-BE49-F238E27FC236}">
                <a16:creationId xmlns:a16="http://schemas.microsoft.com/office/drawing/2014/main" id="{EE086EB5-44F1-4043-943F-ECE4B6AE5206}"/>
              </a:ext>
            </a:extLst>
          </p:cNvPr>
          <p:cNvSpPr txBox="1"/>
          <p:nvPr/>
        </p:nvSpPr>
        <p:spPr>
          <a:xfrm>
            <a:off x="3614414" y="2050305"/>
            <a:ext cx="1822207"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a:cs typeface="Arial"/>
              </a:rPr>
              <a:t>What </a:t>
            </a:r>
            <a:r>
              <a:rPr sz="900" spc="-5" dirty="0">
                <a:solidFill>
                  <a:srgbClr val="231F20"/>
                </a:solidFill>
                <a:latin typeface="Arial"/>
                <a:cs typeface="Arial"/>
              </a:rPr>
              <a:t>is </a:t>
            </a:r>
            <a:r>
              <a:rPr sz="900" dirty="0">
                <a:solidFill>
                  <a:srgbClr val="231F20"/>
                </a:solidFill>
                <a:latin typeface="Arial"/>
                <a:cs typeface="Arial"/>
              </a:rPr>
              <a:t>your character</a:t>
            </a:r>
            <a:r>
              <a:rPr lang="en-GB" sz="900" dirty="0">
                <a:solidFill>
                  <a:srgbClr val="231F20"/>
                </a:solidFill>
                <a:latin typeface="Arial"/>
                <a:cs typeface="Arial"/>
              </a:rPr>
              <a:t>’s</a:t>
            </a:r>
            <a:r>
              <a:rPr sz="900" spc="-85" dirty="0">
                <a:solidFill>
                  <a:srgbClr val="231F20"/>
                </a:solidFill>
                <a:latin typeface="Arial"/>
                <a:cs typeface="Arial"/>
              </a:rPr>
              <a:t> </a:t>
            </a:r>
            <a:r>
              <a:rPr sz="900" spc="-5" dirty="0">
                <a:solidFill>
                  <a:srgbClr val="231F20"/>
                </a:solidFill>
                <a:latin typeface="Arial"/>
                <a:cs typeface="Arial"/>
              </a:rPr>
              <a:t>name?</a:t>
            </a:r>
            <a:endParaRPr sz="900" dirty="0">
              <a:latin typeface="Arial"/>
              <a:cs typeface="Arial"/>
            </a:endParaRPr>
          </a:p>
        </p:txBody>
      </p:sp>
      <p:sp>
        <p:nvSpPr>
          <p:cNvPr id="26" name="object 12">
            <a:extLst>
              <a:ext uri="{FF2B5EF4-FFF2-40B4-BE49-F238E27FC236}">
                <a16:creationId xmlns:a16="http://schemas.microsoft.com/office/drawing/2014/main" id="{E30312F5-8AF4-D64A-82B4-35A0005C4A9B}"/>
              </a:ext>
            </a:extLst>
          </p:cNvPr>
          <p:cNvSpPr/>
          <p:nvPr/>
        </p:nvSpPr>
        <p:spPr>
          <a:xfrm>
            <a:off x="2267955" y="501161"/>
            <a:ext cx="7503888" cy="857592"/>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4285833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776AB8-A687-954C-BC41-F7C69B35D38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C04F885-5621-47CD-80E6-F84ED011376C}"/>
              </a:ext>
            </a:extLst>
          </p:cNvPr>
          <p:cNvSpPr txBox="1"/>
          <p:nvPr/>
        </p:nvSpPr>
        <p:spPr>
          <a:xfrm>
            <a:off x="484095" y="5241287"/>
            <a:ext cx="1116105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Which animal might be…</a:t>
            </a:r>
          </a:p>
          <a:p>
            <a:pPr algn="ctr"/>
            <a:r>
              <a:rPr lang="en-GB" sz="1600" dirty="0">
                <a:latin typeface="Arial" panose="020B0604020202020204" pitchFamily="34" charset="0"/>
                <a:cs typeface="Arial" panose="020B0604020202020204" pitchFamily="34" charset="0"/>
              </a:rPr>
              <a:t>loud * proud * quiet * shy * outgoing * energetic * happy * outspoken * clever * brave * busy * helpful  </a:t>
            </a:r>
          </a:p>
        </p:txBody>
      </p:sp>
    </p:spTree>
    <p:extLst>
      <p:ext uri="{BB962C8B-B14F-4D97-AF65-F5344CB8AC3E}">
        <p14:creationId xmlns:p14="http://schemas.microsoft.com/office/powerpoint/2010/main" val="164407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B307DF-07A5-A944-BB48-575DDA293E6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Content Placeholder 2">
            <a:extLst>
              <a:ext uri="{FF2B5EF4-FFF2-40B4-BE49-F238E27FC236}">
                <a16:creationId xmlns:a16="http://schemas.microsoft.com/office/drawing/2014/main" id="{CB3D1C78-C258-8741-A329-286ADC9EFF25}"/>
              </a:ext>
            </a:extLst>
          </p:cNvPr>
          <p:cNvSpPr>
            <a:spLocks noGrp="1"/>
          </p:cNvSpPr>
          <p:nvPr>
            <p:ph idx="1"/>
          </p:nvPr>
        </p:nvSpPr>
        <p:spPr>
          <a:xfrm>
            <a:off x="2972784" y="2128344"/>
            <a:ext cx="7847616" cy="4871545"/>
          </a:xfrm>
        </p:spPr>
        <p:txBody>
          <a:bodyPr>
            <a:normAutofit/>
          </a:bodyPr>
          <a:lstStyle/>
          <a:p>
            <a:pPr marL="0" indent="0">
              <a:buNone/>
            </a:pPr>
            <a:r>
              <a:rPr lang="en-GB" sz="1800" b="1" dirty="0">
                <a:solidFill>
                  <a:srgbClr val="369236"/>
                </a:solidFill>
                <a:latin typeface="Arial" panose="020B0604020202020204" pitchFamily="34" charset="0"/>
                <a:cs typeface="Arial" panose="020B0604020202020204" pitchFamily="34" charset="0"/>
              </a:rPr>
              <a:t>Pupils can use and adapt these messages as they like:</a:t>
            </a:r>
          </a:p>
          <a:p>
            <a:pPr marL="0" indent="0">
              <a:buNone/>
            </a:pPr>
            <a:endParaRPr lang="en-GB" sz="1800" b="1" dirty="0">
              <a:solidFill>
                <a:srgbClr val="369236"/>
              </a:solidFill>
              <a:latin typeface="Arial" panose="020B0604020202020204" pitchFamily="34" charset="0"/>
              <a:cs typeface="Arial" panose="020B0604020202020204" pitchFamily="34" charset="0"/>
            </a:endParaRPr>
          </a:p>
          <a:p>
            <a:r>
              <a:rPr lang="en-GB" sz="1800" b="1" dirty="0">
                <a:latin typeface="Arial" panose="020B0604020202020204" pitchFamily="34" charset="0"/>
                <a:cs typeface="Arial" panose="020B0604020202020204" pitchFamily="34" charset="0"/>
              </a:rPr>
              <a:t>Recycle plastic bags at the supermarket.</a:t>
            </a:r>
          </a:p>
          <a:p>
            <a:r>
              <a:rPr lang="en-GB" sz="1800" b="1" dirty="0">
                <a:latin typeface="Arial" panose="020B0604020202020204" pitchFamily="34" charset="0"/>
                <a:cs typeface="Arial" panose="020B0604020202020204" pitchFamily="34" charset="0"/>
              </a:rPr>
              <a:t>Put recycling bins in every room of the house.</a:t>
            </a:r>
          </a:p>
          <a:p>
            <a:r>
              <a:rPr lang="en-GB" sz="1800" b="1" dirty="0">
                <a:latin typeface="Arial" panose="020B0604020202020204" pitchFamily="34" charset="0"/>
                <a:cs typeface="Arial" panose="020B0604020202020204" pitchFamily="34" charset="0"/>
              </a:rPr>
              <a:t>Remember to recycle items from the bathroom.</a:t>
            </a:r>
          </a:p>
          <a:p>
            <a:r>
              <a:rPr lang="en-GB" sz="1800" b="1" dirty="0">
                <a:latin typeface="Arial" panose="020B0604020202020204" pitchFamily="34" charset="0"/>
                <a:cs typeface="Arial" panose="020B0604020202020204" pitchFamily="34" charset="0"/>
              </a:rPr>
              <a:t>Squash plastic bottles and replace the lids before recycling them.</a:t>
            </a:r>
          </a:p>
          <a:p>
            <a:r>
              <a:rPr lang="en-GB" sz="1800" b="1" dirty="0">
                <a:latin typeface="Arial" panose="020B0604020202020204" pitchFamily="34" charset="0"/>
                <a:cs typeface="Arial" panose="020B0604020202020204" pitchFamily="34" charset="0"/>
              </a:rPr>
              <a:t>Recycle batteries using the bin at school.</a:t>
            </a:r>
          </a:p>
          <a:p>
            <a:r>
              <a:rPr lang="en-GB" sz="1800" b="1" dirty="0">
                <a:latin typeface="Arial" panose="020B0604020202020204" pitchFamily="34" charset="0"/>
                <a:cs typeface="Arial" panose="020B0604020202020204" pitchFamily="34" charset="0"/>
              </a:rPr>
              <a:t>Learn the different recycling symbols.</a:t>
            </a:r>
          </a:p>
          <a:p>
            <a:r>
              <a:rPr lang="en-GB" sz="1800" b="1" dirty="0">
                <a:latin typeface="Arial" panose="020B0604020202020204" pitchFamily="34" charset="0"/>
                <a:cs typeface="Arial" panose="020B0604020202020204" pitchFamily="34" charset="0"/>
              </a:rPr>
              <a:t>Make sure to recycle aluminium foil.</a:t>
            </a:r>
          </a:p>
          <a:p>
            <a:r>
              <a:rPr lang="en-GB" sz="1800" b="1" dirty="0">
                <a:latin typeface="Arial" panose="020B0604020202020204" pitchFamily="34" charset="0"/>
                <a:cs typeface="Arial" panose="020B0604020202020204" pitchFamily="34" charset="0"/>
              </a:rPr>
              <a:t>Use the Recycling Locator to help you recycle better!</a:t>
            </a:r>
          </a:p>
          <a:p>
            <a:pPr marL="0" indent="0">
              <a:buNone/>
            </a:pPr>
            <a:endParaRPr lang="en-GB" sz="1800" b="1" dirty="0">
              <a:solidFill>
                <a:srgbClr val="3692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0931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D99B3D-B548-D54C-B517-07CCD4F99D5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6A487A65-3129-4A4F-95A9-1CDA76080316}"/>
              </a:ext>
            </a:extLst>
          </p:cNvPr>
          <p:cNvGrpSpPr/>
          <p:nvPr/>
        </p:nvGrpSpPr>
        <p:grpSpPr>
          <a:xfrm>
            <a:off x="1657350" y="1935719"/>
            <a:ext cx="4167717" cy="2212947"/>
            <a:chOff x="1657350" y="1935719"/>
            <a:chExt cx="4167717" cy="2212947"/>
          </a:xfrm>
        </p:grpSpPr>
        <p:pic>
          <p:nvPicPr>
            <p:cNvPr id="3" name="Picture 2" descr="A picture containing plant&#10;&#10;Description automatically generated">
              <a:extLst>
                <a:ext uri="{FF2B5EF4-FFF2-40B4-BE49-F238E27FC236}">
                  <a16:creationId xmlns:a16="http://schemas.microsoft.com/office/drawing/2014/main" id="{EF5399F1-FBFE-AB45-A1BD-BF349368B9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7350" y="1935719"/>
              <a:ext cx="4167717" cy="2212947"/>
            </a:xfrm>
            <a:prstGeom prst="rect">
              <a:avLst/>
            </a:prstGeom>
          </p:spPr>
        </p:pic>
        <p:sp>
          <p:nvSpPr>
            <p:cNvPr id="12" name="Rectangle 11">
              <a:extLst>
                <a:ext uri="{FF2B5EF4-FFF2-40B4-BE49-F238E27FC236}">
                  <a16:creationId xmlns:a16="http://schemas.microsoft.com/office/drawing/2014/main" id="{6AC608F7-68A9-7A48-831F-1EFD7B3B1850}"/>
                </a:ext>
              </a:extLst>
            </p:cNvPr>
            <p:cNvSpPr/>
            <p:nvPr/>
          </p:nvSpPr>
          <p:spPr>
            <a:xfrm>
              <a:off x="2021352" y="2421257"/>
              <a:ext cx="3185648" cy="1077218"/>
            </a:xfrm>
            <a:prstGeom prst="rect">
              <a:avLst/>
            </a:prstGeom>
          </p:spPr>
          <p:txBody>
            <a:bodyPr wrap="square">
              <a:spAutoFit/>
            </a:bodyPr>
            <a:lstStyle/>
            <a:p>
              <a:r>
                <a:rPr lang="en-GB" sz="1600" dirty="0">
                  <a:solidFill>
                    <a:schemeClr val="bg1"/>
                  </a:solidFill>
                  <a:latin typeface="Arial" panose="020B0604020202020204" pitchFamily="34" charset="0"/>
                  <a:cs typeface="Arial" panose="020B0604020202020204" pitchFamily="34" charset="0"/>
                </a:rPr>
                <a:t>Look around your home and find all the items which can be recycled from your bathroom, bedroom or lounge.</a:t>
              </a:r>
              <a:endParaRPr lang="en-US" sz="1600" dirty="0">
                <a:solidFill>
                  <a:schemeClr val="bg1"/>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CAE43C28-8D80-2444-987E-96F556464934}"/>
              </a:ext>
            </a:extLst>
          </p:cNvPr>
          <p:cNvGrpSpPr/>
          <p:nvPr/>
        </p:nvGrpSpPr>
        <p:grpSpPr>
          <a:xfrm>
            <a:off x="6075680" y="1935719"/>
            <a:ext cx="4166932" cy="2212947"/>
            <a:chOff x="6075680" y="1935719"/>
            <a:chExt cx="4166932" cy="2212947"/>
          </a:xfrm>
        </p:grpSpPr>
        <p:pic>
          <p:nvPicPr>
            <p:cNvPr id="19" name="Picture 18">
              <a:extLst>
                <a:ext uri="{FF2B5EF4-FFF2-40B4-BE49-F238E27FC236}">
                  <a16:creationId xmlns:a16="http://schemas.microsoft.com/office/drawing/2014/main" id="{4987021B-5A78-754F-A46F-28CDA6BAA55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075680" y="1935719"/>
              <a:ext cx="4166932" cy="2212947"/>
            </a:xfrm>
            <a:prstGeom prst="rect">
              <a:avLst/>
            </a:prstGeom>
          </p:spPr>
        </p:pic>
        <p:sp>
          <p:nvSpPr>
            <p:cNvPr id="13" name="Rectangle 12">
              <a:extLst>
                <a:ext uri="{FF2B5EF4-FFF2-40B4-BE49-F238E27FC236}">
                  <a16:creationId xmlns:a16="http://schemas.microsoft.com/office/drawing/2014/main" id="{C90B880A-F4E9-DB42-A2B8-43BD1B3D9CAD}"/>
                </a:ext>
              </a:extLst>
            </p:cNvPr>
            <p:cNvSpPr/>
            <p:nvPr/>
          </p:nvSpPr>
          <p:spPr>
            <a:xfrm>
              <a:off x="6551019" y="2464202"/>
              <a:ext cx="2813115" cy="1077218"/>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Simply empty, rinse, squash, and put any lids back on before putting them in the recycling bin!</a:t>
              </a:r>
            </a:p>
          </p:txBody>
        </p:sp>
      </p:grpSp>
      <p:grpSp>
        <p:nvGrpSpPr>
          <p:cNvPr id="8" name="Group 7">
            <a:extLst>
              <a:ext uri="{FF2B5EF4-FFF2-40B4-BE49-F238E27FC236}">
                <a16:creationId xmlns:a16="http://schemas.microsoft.com/office/drawing/2014/main" id="{6F5F6D99-DD1F-DF45-9EBC-263204F40DB3}"/>
              </a:ext>
            </a:extLst>
          </p:cNvPr>
          <p:cNvGrpSpPr/>
          <p:nvPr/>
        </p:nvGrpSpPr>
        <p:grpSpPr>
          <a:xfrm>
            <a:off x="1711875" y="3933056"/>
            <a:ext cx="4166932" cy="2212947"/>
            <a:chOff x="1711875" y="3933056"/>
            <a:chExt cx="4166932" cy="2212947"/>
          </a:xfrm>
        </p:grpSpPr>
        <p:pic>
          <p:nvPicPr>
            <p:cNvPr id="22" name="Picture 21">
              <a:extLst>
                <a:ext uri="{FF2B5EF4-FFF2-40B4-BE49-F238E27FC236}">
                  <a16:creationId xmlns:a16="http://schemas.microsoft.com/office/drawing/2014/main" id="{95DCF9FF-F80E-214F-9D94-3CAA4BA76A7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711875" y="3933056"/>
              <a:ext cx="4166932" cy="2212947"/>
            </a:xfrm>
            <a:prstGeom prst="rect">
              <a:avLst/>
            </a:prstGeom>
          </p:spPr>
        </p:pic>
        <p:sp>
          <p:nvSpPr>
            <p:cNvPr id="14" name="Rectangle 13">
              <a:extLst>
                <a:ext uri="{FF2B5EF4-FFF2-40B4-BE49-F238E27FC236}">
                  <a16:creationId xmlns:a16="http://schemas.microsoft.com/office/drawing/2014/main" id="{B1BA1AE9-E5EB-7F4C-B32E-103BB32D4436}"/>
                </a:ext>
              </a:extLst>
            </p:cNvPr>
            <p:cNvSpPr/>
            <p:nvPr/>
          </p:nvSpPr>
          <p:spPr>
            <a:xfrm>
              <a:off x="2063685" y="4522212"/>
              <a:ext cx="2982449" cy="830997"/>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Keep a recycling bin, bag or basket in the bathroom to recycle bathroom waste.</a:t>
              </a:r>
            </a:p>
          </p:txBody>
        </p:sp>
      </p:grpSp>
      <p:grpSp>
        <p:nvGrpSpPr>
          <p:cNvPr id="9" name="Group 8">
            <a:extLst>
              <a:ext uri="{FF2B5EF4-FFF2-40B4-BE49-F238E27FC236}">
                <a16:creationId xmlns:a16="http://schemas.microsoft.com/office/drawing/2014/main" id="{FAFFD86C-9228-BD4E-B554-1D14F22EF20D}"/>
              </a:ext>
            </a:extLst>
          </p:cNvPr>
          <p:cNvGrpSpPr/>
          <p:nvPr/>
        </p:nvGrpSpPr>
        <p:grpSpPr>
          <a:xfrm>
            <a:off x="6075288" y="3933056"/>
            <a:ext cx="4167717" cy="2212947"/>
            <a:chOff x="6075288" y="3933056"/>
            <a:chExt cx="4167717" cy="2212947"/>
          </a:xfrm>
        </p:grpSpPr>
        <p:pic>
          <p:nvPicPr>
            <p:cNvPr id="20" name="Picture 19" descr="A picture containing plant&#10;&#10;Description automatically generated">
              <a:extLst>
                <a:ext uri="{FF2B5EF4-FFF2-40B4-BE49-F238E27FC236}">
                  <a16:creationId xmlns:a16="http://schemas.microsoft.com/office/drawing/2014/main" id="{2612C6CC-7016-8544-ADEC-1AC8363C01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75288" y="3933056"/>
              <a:ext cx="4167717" cy="2212947"/>
            </a:xfrm>
            <a:prstGeom prst="rect">
              <a:avLst/>
            </a:prstGeom>
          </p:spPr>
        </p:pic>
        <p:sp>
          <p:nvSpPr>
            <p:cNvPr id="15" name="Rectangle 14">
              <a:extLst>
                <a:ext uri="{FF2B5EF4-FFF2-40B4-BE49-F238E27FC236}">
                  <a16:creationId xmlns:a16="http://schemas.microsoft.com/office/drawing/2014/main" id="{DCDF8FEC-E803-E94E-A22B-C0642E70A3CE}"/>
                </a:ext>
              </a:extLst>
            </p:cNvPr>
            <p:cNvSpPr/>
            <p:nvPr/>
          </p:nvSpPr>
          <p:spPr>
            <a:xfrm>
              <a:off x="6466350" y="4456245"/>
              <a:ext cx="3405783" cy="1077218"/>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Plastic bags usually cannot be recycled in normal recycling bins – you need to put them in special bins found in large supermarkets.</a:t>
              </a:r>
            </a:p>
          </p:txBody>
        </p:sp>
      </p:grpSp>
    </p:spTree>
    <p:extLst>
      <p:ext uri="{BB962C8B-B14F-4D97-AF65-F5344CB8AC3E}">
        <p14:creationId xmlns:p14="http://schemas.microsoft.com/office/powerpoint/2010/main" val="390178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D99B3D-B548-D54C-B517-07CCD4F99D5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27" name="Picture 26" descr="A close up of a logo&#10;&#10;Description automatically generated">
            <a:extLst>
              <a:ext uri="{FF2B5EF4-FFF2-40B4-BE49-F238E27FC236}">
                <a16:creationId xmlns:a16="http://schemas.microsoft.com/office/drawing/2014/main" id="{104793B0-67E8-8E4B-9CA4-AFA2CBA937A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3210" b="23333"/>
          <a:stretch/>
        </p:blipFill>
        <p:spPr>
          <a:xfrm rot="5400000">
            <a:off x="8323801" y="2657352"/>
            <a:ext cx="4322277" cy="2635189"/>
          </a:xfrm>
          <a:prstGeom prst="rect">
            <a:avLst/>
          </a:prstGeom>
        </p:spPr>
      </p:pic>
      <p:grpSp>
        <p:nvGrpSpPr>
          <p:cNvPr id="8" name="Group 7">
            <a:extLst>
              <a:ext uri="{FF2B5EF4-FFF2-40B4-BE49-F238E27FC236}">
                <a16:creationId xmlns:a16="http://schemas.microsoft.com/office/drawing/2014/main" id="{0F9E6AFB-3F12-774F-BD46-7647061B7EA5}"/>
              </a:ext>
            </a:extLst>
          </p:cNvPr>
          <p:cNvGrpSpPr/>
          <p:nvPr/>
        </p:nvGrpSpPr>
        <p:grpSpPr>
          <a:xfrm>
            <a:off x="582083" y="1935719"/>
            <a:ext cx="4167717" cy="2212947"/>
            <a:chOff x="582083" y="1935719"/>
            <a:chExt cx="4167717" cy="2212947"/>
          </a:xfrm>
        </p:grpSpPr>
        <p:pic>
          <p:nvPicPr>
            <p:cNvPr id="19" name="Picture 18" descr="A picture containing plant&#10;&#10;Description automatically generated">
              <a:extLst>
                <a:ext uri="{FF2B5EF4-FFF2-40B4-BE49-F238E27FC236}">
                  <a16:creationId xmlns:a16="http://schemas.microsoft.com/office/drawing/2014/main" id="{F8CDC7C9-4F30-944A-8933-AC6138B0F6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2083" y="1935719"/>
              <a:ext cx="4167717" cy="2212947"/>
            </a:xfrm>
            <a:prstGeom prst="rect">
              <a:avLst/>
            </a:prstGeom>
          </p:spPr>
        </p:pic>
        <p:sp>
          <p:nvSpPr>
            <p:cNvPr id="16" name="Rectangle 15">
              <a:extLst>
                <a:ext uri="{FF2B5EF4-FFF2-40B4-BE49-F238E27FC236}">
                  <a16:creationId xmlns:a16="http://schemas.microsoft.com/office/drawing/2014/main" id="{804CAF4B-5C3E-7140-A5CD-52004DCD1D27}"/>
                </a:ext>
              </a:extLst>
            </p:cNvPr>
            <p:cNvSpPr/>
            <p:nvPr/>
          </p:nvSpPr>
          <p:spPr>
            <a:xfrm>
              <a:off x="965199" y="2697754"/>
              <a:ext cx="3124200" cy="584775"/>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Plastic toys can’t be recycled – but they can be given to charity!</a:t>
              </a:r>
            </a:p>
          </p:txBody>
        </p:sp>
      </p:grpSp>
      <p:grpSp>
        <p:nvGrpSpPr>
          <p:cNvPr id="9" name="Group 8">
            <a:extLst>
              <a:ext uri="{FF2B5EF4-FFF2-40B4-BE49-F238E27FC236}">
                <a16:creationId xmlns:a16="http://schemas.microsoft.com/office/drawing/2014/main" id="{9C9221E3-0C29-B241-A744-B105BAAE5E85}"/>
              </a:ext>
            </a:extLst>
          </p:cNvPr>
          <p:cNvGrpSpPr/>
          <p:nvPr/>
        </p:nvGrpSpPr>
        <p:grpSpPr>
          <a:xfrm>
            <a:off x="5000413" y="1935719"/>
            <a:ext cx="4166932" cy="2212947"/>
            <a:chOff x="5000413" y="1935719"/>
            <a:chExt cx="4166932" cy="2212947"/>
          </a:xfrm>
        </p:grpSpPr>
        <p:pic>
          <p:nvPicPr>
            <p:cNvPr id="20" name="Picture 19">
              <a:extLst>
                <a:ext uri="{FF2B5EF4-FFF2-40B4-BE49-F238E27FC236}">
                  <a16:creationId xmlns:a16="http://schemas.microsoft.com/office/drawing/2014/main" id="{46F6BC2B-0075-0748-8153-F163C8A0994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000413" y="1935719"/>
              <a:ext cx="4166932" cy="2212947"/>
            </a:xfrm>
            <a:prstGeom prst="rect">
              <a:avLst/>
            </a:prstGeom>
          </p:spPr>
        </p:pic>
        <p:sp>
          <p:nvSpPr>
            <p:cNvPr id="17" name="Rectangle 16">
              <a:extLst>
                <a:ext uri="{FF2B5EF4-FFF2-40B4-BE49-F238E27FC236}">
                  <a16:creationId xmlns:a16="http://schemas.microsoft.com/office/drawing/2014/main" id="{94F4CD32-EA0C-544C-A821-F56F3BD5EDA9}"/>
                </a:ext>
              </a:extLst>
            </p:cNvPr>
            <p:cNvSpPr/>
            <p:nvPr/>
          </p:nvSpPr>
          <p:spPr>
            <a:xfrm>
              <a:off x="5300919" y="2676654"/>
              <a:ext cx="3275814" cy="584775"/>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Wet wipes, cotton wool, tissues and nappies cannot be recycled.</a:t>
              </a:r>
            </a:p>
          </p:txBody>
        </p:sp>
      </p:grpSp>
      <p:grpSp>
        <p:nvGrpSpPr>
          <p:cNvPr id="10" name="Group 9">
            <a:extLst>
              <a:ext uri="{FF2B5EF4-FFF2-40B4-BE49-F238E27FC236}">
                <a16:creationId xmlns:a16="http://schemas.microsoft.com/office/drawing/2014/main" id="{4D430ED5-0911-B24A-AC78-8BCA100C2486}"/>
              </a:ext>
            </a:extLst>
          </p:cNvPr>
          <p:cNvGrpSpPr/>
          <p:nvPr/>
        </p:nvGrpSpPr>
        <p:grpSpPr>
          <a:xfrm>
            <a:off x="636608" y="3933056"/>
            <a:ext cx="4166932" cy="2212947"/>
            <a:chOff x="636608" y="3933056"/>
            <a:chExt cx="4166932" cy="2212947"/>
          </a:xfrm>
        </p:grpSpPr>
        <p:pic>
          <p:nvPicPr>
            <p:cNvPr id="23" name="Picture 22">
              <a:extLst>
                <a:ext uri="{FF2B5EF4-FFF2-40B4-BE49-F238E27FC236}">
                  <a16:creationId xmlns:a16="http://schemas.microsoft.com/office/drawing/2014/main" id="{BEBA2625-23C2-044A-B0A2-A8AF8B4372B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36608" y="3933056"/>
              <a:ext cx="4166932" cy="2212947"/>
            </a:xfrm>
            <a:prstGeom prst="rect">
              <a:avLst/>
            </a:prstGeom>
          </p:spPr>
        </p:pic>
        <p:sp>
          <p:nvSpPr>
            <p:cNvPr id="18" name="Rectangle 17">
              <a:extLst>
                <a:ext uri="{FF2B5EF4-FFF2-40B4-BE49-F238E27FC236}">
                  <a16:creationId xmlns:a16="http://schemas.microsoft.com/office/drawing/2014/main" id="{C6967E06-6F34-6D4A-966B-88BEA35B85C2}"/>
                </a:ext>
              </a:extLst>
            </p:cNvPr>
            <p:cNvSpPr/>
            <p:nvPr/>
          </p:nvSpPr>
          <p:spPr>
            <a:xfrm>
              <a:off x="1025253" y="4441037"/>
              <a:ext cx="3013347" cy="1077218"/>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Put any food scraps in your food recycling bin (if you have one), rinse the packaging and recycle it as normal.</a:t>
              </a:r>
            </a:p>
          </p:txBody>
        </p:sp>
      </p:grpSp>
      <p:grpSp>
        <p:nvGrpSpPr>
          <p:cNvPr id="24" name="Group 23">
            <a:extLst>
              <a:ext uri="{FF2B5EF4-FFF2-40B4-BE49-F238E27FC236}">
                <a16:creationId xmlns:a16="http://schemas.microsoft.com/office/drawing/2014/main" id="{5AB0D0D7-FEB8-FB48-A176-2AA490DF4873}"/>
              </a:ext>
            </a:extLst>
          </p:cNvPr>
          <p:cNvGrpSpPr/>
          <p:nvPr/>
        </p:nvGrpSpPr>
        <p:grpSpPr>
          <a:xfrm>
            <a:off x="5000021" y="3933056"/>
            <a:ext cx="4167717" cy="2212947"/>
            <a:chOff x="5000021" y="3933056"/>
            <a:chExt cx="4167717" cy="2212947"/>
          </a:xfrm>
        </p:grpSpPr>
        <p:pic>
          <p:nvPicPr>
            <p:cNvPr id="22" name="Picture 21" descr="A picture containing plant&#10;&#10;Description automatically generated">
              <a:extLst>
                <a:ext uri="{FF2B5EF4-FFF2-40B4-BE49-F238E27FC236}">
                  <a16:creationId xmlns:a16="http://schemas.microsoft.com/office/drawing/2014/main" id="{3F5C8276-CAFB-BC4E-82B9-2062C49D95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00021" y="3933056"/>
              <a:ext cx="4167717" cy="2212947"/>
            </a:xfrm>
            <a:prstGeom prst="rect">
              <a:avLst/>
            </a:prstGeom>
          </p:spPr>
        </p:pic>
        <p:sp>
          <p:nvSpPr>
            <p:cNvPr id="21" name="Rectangle 20">
              <a:extLst>
                <a:ext uri="{FF2B5EF4-FFF2-40B4-BE49-F238E27FC236}">
                  <a16:creationId xmlns:a16="http://schemas.microsoft.com/office/drawing/2014/main" id="{2BC59B25-28F1-A84D-B511-B3A28D8F2914}"/>
                </a:ext>
              </a:extLst>
            </p:cNvPr>
            <p:cNvSpPr/>
            <p:nvPr/>
          </p:nvSpPr>
          <p:spPr>
            <a:xfrm>
              <a:off x="5436386" y="4441037"/>
              <a:ext cx="3140347" cy="1077218"/>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Aerosols can usually be recycled. Check the recycling locator to see if you can recycle these at home. </a:t>
              </a:r>
            </a:p>
          </p:txBody>
        </p:sp>
      </p:grpSp>
      <p:sp>
        <p:nvSpPr>
          <p:cNvPr id="5" name="TextBox 4">
            <a:extLst>
              <a:ext uri="{FF2B5EF4-FFF2-40B4-BE49-F238E27FC236}">
                <a16:creationId xmlns:a16="http://schemas.microsoft.com/office/drawing/2014/main" id="{6C3262C8-27FF-4945-B44D-C9B5B765EE7A}"/>
              </a:ext>
            </a:extLst>
          </p:cNvPr>
          <p:cNvSpPr txBox="1"/>
          <p:nvPr/>
        </p:nvSpPr>
        <p:spPr>
          <a:xfrm>
            <a:off x="9551302" y="2743839"/>
            <a:ext cx="2004090" cy="2462213"/>
          </a:xfrm>
          <a:prstGeom prst="rect">
            <a:avLst/>
          </a:prstGeom>
          <a:noFill/>
          <a:ln>
            <a:noFill/>
          </a:ln>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Putting non-recyclable items in a recycling bin might mean your bin doesn’t get collected. If it does get collected, all the recycling from your area might be thrown away instead of recycled.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So it’s important to recycle properly!</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40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3C5228-FC58-7E4D-B165-C7661187E27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3AC6D1FE-5D64-F847-A530-AB2FE0FCD7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691" y="2385647"/>
            <a:ext cx="2665809" cy="2889086"/>
          </a:xfrm>
          <a:prstGeom prst="rect">
            <a:avLst/>
          </a:prstGeom>
        </p:spPr>
      </p:pic>
      <p:pic>
        <p:nvPicPr>
          <p:cNvPr id="13" name="Picture 12" descr="A close up of a logo&#10;&#10;Description automatically generated">
            <a:extLst>
              <a:ext uri="{FF2B5EF4-FFF2-40B4-BE49-F238E27FC236}">
                <a16:creationId xmlns:a16="http://schemas.microsoft.com/office/drawing/2014/main" id="{C292EFCF-AD62-CA4E-98FD-D7755838E8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1142" y="2438400"/>
            <a:ext cx="2665809" cy="2889086"/>
          </a:xfrm>
          <a:prstGeom prst="rect">
            <a:avLst/>
          </a:prstGeom>
        </p:spPr>
      </p:pic>
      <p:pic>
        <p:nvPicPr>
          <p:cNvPr id="33" name="Picture 32">
            <a:extLst>
              <a:ext uri="{FF2B5EF4-FFF2-40B4-BE49-F238E27FC236}">
                <a16:creationId xmlns:a16="http://schemas.microsoft.com/office/drawing/2014/main" id="{2C7C1773-BD22-2A49-9E1A-9815AA1A5A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7524" y="2385647"/>
            <a:ext cx="2665809" cy="2889086"/>
          </a:xfrm>
          <a:prstGeom prst="rect">
            <a:avLst/>
          </a:prstGeom>
        </p:spPr>
      </p:pic>
      <p:pic>
        <p:nvPicPr>
          <p:cNvPr id="34" name="Picture 33" descr="A close up of a logo&#10;&#10;Description automatically generated">
            <a:extLst>
              <a:ext uri="{FF2B5EF4-FFF2-40B4-BE49-F238E27FC236}">
                <a16:creationId xmlns:a16="http://schemas.microsoft.com/office/drawing/2014/main" id="{826107E5-1442-144C-AA81-675150BE63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46042" y="2455333"/>
            <a:ext cx="2665809" cy="2889086"/>
          </a:xfrm>
          <a:prstGeom prst="rect">
            <a:avLst/>
          </a:prstGeom>
        </p:spPr>
      </p:pic>
      <p:sp>
        <p:nvSpPr>
          <p:cNvPr id="3" name="Content Placeholder 2">
            <a:extLst>
              <a:ext uri="{FF2B5EF4-FFF2-40B4-BE49-F238E27FC236}">
                <a16:creationId xmlns:a16="http://schemas.microsoft.com/office/drawing/2014/main" id="{3C69F793-0242-4B34-959F-5D773E80397A}"/>
              </a:ext>
            </a:extLst>
          </p:cNvPr>
          <p:cNvSpPr>
            <a:spLocks noGrp="1"/>
          </p:cNvSpPr>
          <p:nvPr>
            <p:ph idx="1"/>
          </p:nvPr>
        </p:nvSpPr>
        <p:spPr>
          <a:xfrm>
            <a:off x="9203267" y="2810934"/>
            <a:ext cx="2277533" cy="2583531"/>
          </a:xfrm>
        </p:spPr>
        <p:txBody>
          <a:bodyPr>
            <a:normAutofit/>
          </a:bodyPr>
          <a:lstStyle/>
          <a:p>
            <a:pPr marL="0" indent="0">
              <a:lnSpc>
                <a:spcPts val="2780"/>
              </a:lnSpc>
              <a:buNone/>
            </a:pPr>
            <a:r>
              <a:rPr lang="en-US" sz="1800" dirty="0">
                <a:solidFill>
                  <a:schemeClr val="bg1"/>
                </a:solidFill>
                <a:latin typeface="Arial" panose="020B0604020202020204" pitchFamily="34" charset="0"/>
                <a:cs typeface="Arial" panose="020B0604020202020204" pitchFamily="34" charset="0"/>
              </a:rPr>
              <a:t>The UK recycles about ___% of its cans. Countries like Brazil recycle nearly 100% of their cans.</a:t>
            </a:r>
          </a:p>
          <a:p>
            <a:pPr marL="0" indent="0">
              <a:lnSpc>
                <a:spcPct val="100000"/>
              </a:lnSpc>
              <a:buNone/>
            </a:pPr>
            <a:endParaRPr lang="en-GB" dirty="0">
              <a:solidFill>
                <a:schemeClr val="bg1"/>
              </a:solidFill>
            </a:endParaRPr>
          </a:p>
          <a:p>
            <a:pPr marL="0" indent="0">
              <a:lnSpc>
                <a:spcPct val="100000"/>
              </a:lnSpc>
              <a:buNone/>
            </a:pPr>
            <a:endParaRPr lang="en-GB" sz="2400" dirty="0">
              <a:solidFill>
                <a:schemeClr val="bg1"/>
              </a:solidFill>
            </a:endParaRPr>
          </a:p>
          <a:p>
            <a:pPr marL="0" indent="0">
              <a:buNone/>
            </a:pPr>
            <a:endParaRPr lang="en-GB" sz="3600" dirty="0">
              <a:solidFill>
                <a:schemeClr val="bg1"/>
              </a:solidFill>
            </a:endParaRPr>
          </a:p>
        </p:txBody>
      </p:sp>
      <p:sp>
        <p:nvSpPr>
          <p:cNvPr id="5" name="TextBox 4"/>
          <p:cNvSpPr txBox="1"/>
          <p:nvPr/>
        </p:nvSpPr>
        <p:spPr>
          <a:xfrm>
            <a:off x="1953452" y="1478703"/>
            <a:ext cx="65" cy="369332"/>
          </a:xfrm>
          <a:prstGeom prst="rect">
            <a:avLst/>
          </a:prstGeom>
          <a:noFill/>
        </p:spPr>
        <p:txBody>
          <a:bodyPr wrap="none" lIns="0" tIns="0" rIns="0" bIns="0" rtlCol="0">
            <a:spAutoFit/>
          </a:bodyPr>
          <a:lstStyle/>
          <a:p>
            <a:endParaRPr lang="en-GB" sz="2400" dirty="0"/>
          </a:p>
        </p:txBody>
      </p:sp>
      <p:sp>
        <p:nvSpPr>
          <p:cNvPr id="23" name="TextBox 22">
            <a:extLst>
              <a:ext uri="{FF2B5EF4-FFF2-40B4-BE49-F238E27FC236}">
                <a16:creationId xmlns:a16="http://schemas.microsoft.com/office/drawing/2014/main" id="{6E26B246-52B7-5C4A-9049-4E30E6E80DF6}"/>
              </a:ext>
            </a:extLst>
          </p:cNvPr>
          <p:cNvSpPr txBox="1"/>
          <p:nvPr/>
        </p:nvSpPr>
        <p:spPr>
          <a:xfrm>
            <a:off x="9893157" y="3182043"/>
            <a:ext cx="500743"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75</a:t>
            </a:r>
            <a:endParaRPr lang="en-GB" sz="2000" b="1"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76CC13E-6F1C-BF4B-8467-2D363DD9B1E2}"/>
              </a:ext>
            </a:extLst>
          </p:cNvPr>
          <p:cNvSpPr/>
          <p:nvPr/>
        </p:nvSpPr>
        <p:spPr>
          <a:xfrm>
            <a:off x="702408" y="2764415"/>
            <a:ext cx="1973060" cy="1491370"/>
          </a:xfrm>
          <a:prstGeom prst="rect">
            <a:avLst/>
          </a:prstGeom>
        </p:spPr>
        <p:txBody>
          <a:bodyPr wrap="square">
            <a:spAutoFit/>
          </a:bodyPr>
          <a:lstStyle/>
          <a:p>
            <a:pPr>
              <a:lnSpc>
                <a:spcPts val="2760"/>
              </a:lnSpc>
            </a:pPr>
            <a:r>
              <a:rPr lang="en-US" dirty="0">
                <a:solidFill>
                  <a:schemeClr val="bg1"/>
                </a:solidFill>
                <a:latin typeface="Arial" panose="020B0604020202020204" pitchFamily="34" charset="0"/>
                <a:cs typeface="Arial" panose="020B0604020202020204" pitchFamily="34" charset="0"/>
              </a:rPr>
              <a:t>In the UK, we recycle roughly ___% of our household waste.</a:t>
            </a:r>
          </a:p>
        </p:txBody>
      </p:sp>
      <p:sp>
        <p:nvSpPr>
          <p:cNvPr id="8" name="Rectangle 7">
            <a:extLst>
              <a:ext uri="{FF2B5EF4-FFF2-40B4-BE49-F238E27FC236}">
                <a16:creationId xmlns:a16="http://schemas.microsoft.com/office/drawing/2014/main" id="{35C584EF-6E00-D745-ABFB-F5EFD730A5F9}"/>
              </a:ext>
            </a:extLst>
          </p:cNvPr>
          <p:cNvSpPr/>
          <p:nvPr/>
        </p:nvSpPr>
        <p:spPr>
          <a:xfrm>
            <a:off x="3584330" y="2740645"/>
            <a:ext cx="2283069" cy="2209516"/>
          </a:xfrm>
          <a:prstGeom prst="rect">
            <a:avLst/>
          </a:prstGeom>
        </p:spPr>
        <p:txBody>
          <a:bodyPr wrap="square">
            <a:spAutoFit/>
          </a:bodyPr>
          <a:lstStyle/>
          <a:p>
            <a:pPr>
              <a:lnSpc>
                <a:spcPts val="2760"/>
              </a:lnSpc>
            </a:pPr>
            <a:r>
              <a:rPr lang="en-US" dirty="0">
                <a:solidFill>
                  <a:schemeClr val="bg1"/>
                </a:solidFill>
                <a:latin typeface="Arial" panose="020B0604020202020204" pitchFamily="34" charset="0"/>
                <a:cs typeface="Arial" panose="020B0604020202020204" pitchFamily="34" charset="0"/>
              </a:rPr>
              <a:t>Every house in the UK throws away over _____ kilograms of waste each year on average.</a:t>
            </a:r>
          </a:p>
        </p:txBody>
      </p:sp>
      <p:sp>
        <p:nvSpPr>
          <p:cNvPr id="20" name="TextBox 19">
            <a:extLst>
              <a:ext uri="{FF2B5EF4-FFF2-40B4-BE49-F238E27FC236}">
                <a16:creationId xmlns:a16="http://schemas.microsoft.com/office/drawing/2014/main" id="{8DCD97BE-6A7C-0F43-8AE1-7E72B17D5388}"/>
              </a:ext>
            </a:extLst>
          </p:cNvPr>
          <p:cNvSpPr txBox="1"/>
          <p:nvPr/>
        </p:nvSpPr>
        <p:spPr>
          <a:xfrm>
            <a:off x="735421" y="3463706"/>
            <a:ext cx="500743"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45</a:t>
            </a:r>
            <a:endParaRPr lang="en-GB" sz="2000" b="1"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1ACAD60-01C6-A94F-9258-E5E16AEAC4F7}"/>
              </a:ext>
            </a:extLst>
          </p:cNvPr>
          <p:cNvSpPr/>
          <p:nvPr/>
        </p:nvSpPr>
        <p:spPr>
          <a:xfrm>
            <a:off x="6355211" y="2781022"/>
            <a:ext cx="2365456" cy="1850443"/>
          </a:xfrm>
          <a:prstGeom prst="rect">
            <a:avLst/>
          </a:prstGeom>
        </p:spPr>
        <p:txBody>
          <a:bodyPr wrap="square">
            <a:spAutoFit/>
          </a:bodyPr>
          <a:lstStyle/>
          <a:p>
            <a:pPr>
              <a:lnSpc>
                <a:spcPts val="2760"/>
              </a:lnSpc>
            </a:pPr>
            <a:r>
              <a:rPr lang="en-US" dirty="0">
                <a:solidFill>
                  <a:schemeClr val="bg1"/>
                </a:solidFill>
                <a:latin typeface="Arial" panose="020B0604020202020204" pitchFamily="34" charset="0"/>
                <a:cs typeface="Arial" panose="020B0604020202020204" pitchFamily="34" charset="0"/>
              </a:rPr>
              <a:t>It takes ___% less energy to make a newspaper from recycled materials, rather than new.</a:t>
            </a:r>
          </a:p>
        </p:txBody>
      </p:sp>
      <p:sp>
        <p:nvSpPr>
          <p:cNvPr id="21" name="TextBox 20">
            <a:extLst>
              <a:ext uri="{FF2B5EF4-FFF2-40B4-BE49-F238E27FC236}">
                <a16:creationId xmlns:a16="http://schemas.microsoft.com/office/drawing/2014/main" id="{0B29BB61-36C8-2A4D-AC92-E6AB07A57357}"/>
              </a:ext>
            </a:extLst>
          </p:cNvPr>
          <p:cNvSpPr txBox="1"/>
          <p:nvPr/>
        </p:nvSpPr>
        <p:spPr>
          <a:xfrm>
            <a:off x="4090471" y="3463755"/>
            <a:ext cx="828770" cy="400061"/>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1,000</a:t>
            </a:r>
            <a:endParaRPr lang="en-GB" sz="2200" b="1"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0892952-8136-1540-9548-5B31103EF98A}"/>
              </a:ext>
            </a:extLst>
          </p:cNvPr>
          <p:cNvSpPr txBox="1"/>
          <p:nvPr/>
        </p:nvSpPr>
        <p:spPr>
          <a:xfrm>
            <a:off x="7185044" y="2778692"/>
            <a:ext cx="500743"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70</a:t>
            </a:r>
            <a:endParaRPr lang="en-GB"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328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3C5228-FC58-7E4D-B165-C7661187E27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E06AFDEC-7F6B-9D4A-9FEE-BB4F1136E3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74958" y="2385647"/>
            <a:ext cx="2665809" cy="2411392"/>
          </a:xfrm>
          <a:prstGeom prst="rect">
            <a:avLst/>
          </a:prstGeom>
        </p:spPr>
      </p:pic>
      <p:sp>
        <p:nvSpPr>
          <p:cNvPr id="2" name="Rectangle 1">
            <a:extLst>
              <a:ext uri="{FF2B5EF4-FFF2-40B4-BE49-F238E27FC236}">
                <a16:creationId xmlns:a16="http://schemas.microsoft.com/office/drawing/2014/main" id="{05C48110-C7B0-0E48-BA6D-4CF80C050823}"/>
              </a:ext>
            </a:extLst>
          </p:cNvPr>
          <p:cNvSpPr/>
          <p:nvPr/>
        </p:nvSpPr>
        <p:spPr>
          <a:xfrm>
            <a:off x="1989667" y="2671281"/>
            <a:ext cx="2186893" cy="1850507"/>
          </a:xfrm>
          <a:prstGeom prst="rect">
            <a:avLst/>
          </a:prstGeom>
        </p:spPr>
        <p:txBody>
          <a:bodyPr wrap="square">
            <a:spAutoFit/>
          </a:bodyPr>
          <a:lstStyle/>
          <a:p>
            <a:pPr>
              <a:lnSpc>
                <a:spcPts val="2760"/>
              </a:lnSpc>
            </a:pPr>
            <a:r>
              <a:rPr lang="en-US" dirty="0">
                <a:solidFill>
                  <a:schemeClr val="bg1"/>
                </a:solidFill>
                <a:latin typeface="Arial" panose="020B0604020202020204" pitchFamily="34" charset="0"/>
                <a:cs typeface="Arial" panose="020B0604020202020204" pitchFamily="34" charset="0"/>
              </a:rPr>
              <a:t>Over __________ </a:t>
            </a:r>
            <a:r>
              <a:rPr lang="en-GB" dirty="0">
                <a:solidFill>
                  <a:schemeClr val="bg1"/>
                </a:solidFill>
                <a:latin typeface="Arial" panose="020B0604020202020204" pitchFamily="34" charset="0"/>
                <a:cs typeface="Arial" panose="020B0604020202020204" pitchFamily="34" charset="0"/>
              </a:rPr>
              <a:t>tonnes</a:t>
            </a:r>
            <a:r>
              <a:rPr lang="en-US" dirty="0">
                <a:solidFill>
                  <a:schemeClr val="bg1"/>
                </a:solidFill>
                <a:latin typeface="Arial" panose="020B0604020202020204" pitchFamily="34" charset="0"/>
                <a:cs typeface="Arial" panose="020B0604020202020204" pitchFamily="34" charset="0"/>
              </a:rPr>
              <a:t> of paper and card was not captured for recycling in 2017.</a:t>
            </a:r>
          </a:p>
        </p:txBody>
      </p:sp>
      <p:pic>
        <p:nvPicPr>
          <p:cNvPr id="13" name="Picture 12" descr="A close up of a logo&#10;&#10;Description automatically generated">
            <a:extLst>
              <a:ext uri="{FF2B5EF4-FFF2-40B4-BE49-F238E27FC236}">
                <a16:creationId xmlns:a16="http://schemas.microsoft.com/office/drawing/2014/main" id="{58A9F3A1-1C28-9041-AAE3-489E47DBBC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20409" y="2438400"/>
            <a:ext cx="2665809" cy="2411392"/>
          </a:xfrm>
          <a:prstGeom prst="rect">
            <a:avLst/>
          </a:prstGeom>
        </p:spPr>
      </p:pic>
      <p:sp>
        <p:nvSpPr>
          <p:cNvPr id="4" name="Rectangle 3">
            <a:extLst>
              <a:ext uri="{FF2B5EF4-FFF2-40B4-BE49-F238E27FC236}">
                <a16:creationId xmlns:a16="http://schemas.microsoft.com/office/drawing/2014/main" id="{C00529C6-14E7-D549-AEAB-5D6179DFC3F4}"/>
              </a:ext>
            </a:extLst>
          </p:cNvPr>
          <p:cNvSpPr/>
          <p:nvPr/>
        </p:nvSpPr>
        <p:spPr>
          <a:xfrm>
            <a:off x="4975949" y="2671281"/>
            <a:ext cx="2036394" cy="1850507"/>
          </a:xfrm>
          <a:prstGeom prst="rect">
            <a:avLst/>
          </a:prstGeom>
        </p:spPr>
        <p:txBody>
          <a:bodyPr wrap="square">
            <a:spAutoFit/>
          </a:bodyPr>
          <a:lstStyle/>
          <a:p>
            <a:pPr>
              <a:lnSpc>
                <a:spcPts val="2760"/>
              </a:lnSpc>
            </a:pPr>
            <a:r>
              <a:rPr lang="en-US" dirty="0">
                <a:solidFill>
                  <a:schemeClr val="bg1"/>
                </a:solidFill>
                <a:latin typeface="Arial" panose="020B0604020202020204" pitchFamily="34" charset="0"/>
                <a:cs typeface="Arial" panose="020B0604020202020204" pitchFamily="34" charset="0"/>
              </a:rPr>
              <a:t>Plastic bottles that end up in the ocean take ____ years to fully break down.</a:t>
            </a:r>
          </a:p>
        </p:txBody>
      </p:sp>
      <p:pic>
        <p:nvPicPr>
          <p:cNvPr id="14" name="Picture 13">
            <a:extLst>
              <a:ext uri="{FF2B5EF4-FFF2-40B4-BE49-F238E27FC236}">
                <a16:creationId xmlns:a16="http://schemas.microsoft.com/office/drawing/2014/main" id="{DE28A780-A397-F242-B0F8-23723239A4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97275" y="2385647"/>
            <a:ext cx="2665809" cy="2411392"/>
          </a:xfrm>
          <a:prstGeom prst="rect">
            <a:avLst/>
          </a:prstGeom>
        </p:spPr>
      </p:pic>
      <p:sp>
        <p:nvSpPr>
          <p:cNvPr id="3" name="Content Placeholder 2">
            <a:extLst>
              <a:ext uri="{FF2B5EF4-FFF2-40B4-BE49-F238E27FC236}">
                <a16:creationId xmlns:a16="http://schemas.microsoft.com/office/drawing/2014/main" id="{3C69F793-0242-4B34-959F-5D773E80397A}"/>
              </a:ext>
            </a:extLst>
          </p:cNvPr>
          <p:cNvSpPr>
            <a:spLocks noGrp="1"/>
          </p:cNvSpPr>
          <p:nvPr>
            <p:ph idx="1"/>
          </p:nvPr>
        </p:nvSpPr>
        <p:spPr>
          <a:xfrm>
            <a:off x="7730067" y="2652839"/>
            <a:ext cx="2345266" cy="2689627"/>
          </a:xfrm>
        </p:spPr>
        <p:txBody>
          <a:bodyPr>
            <a:normAutofit/>
          </a:bodyPr>
          <a:lstStyle/>
          <a:p>
            <a:pPr marL="0" indent="0">
              <a:lnSpc>
                <a:spcPts val="2760"/>
              </a:lnSpc>
              <a:buNone/>
            </a:pPr>
            <a:r>
              <a:rPr lang="en-US" sz="1800" dirty="0">
                <a:solidFill>
                  <a:schemeClr val="bg1"/>
                </a:solidFill>
                <a:latin typeface="Arial" panose="020B0604020202020204" pitchFamily="34" charset="0"/>
                <a:cs typeface="Arial" panose="020B0604020202020204" pitchFamily="34" charset="0"/>
              </a:rPr>
              <a:t>In the UK we use roughly _________ plastic bottles a day, of which _________ are not recycled.</a:t>
            </a:r>
          </a:p>
          <a:p>
            <a:pPr marL="0" indent="0">
              <a:lnSpc>
                <a:spcPct val="100000"/>
              </a:lnSpc>
              <a:buNone/>
            </a:pPr>
            <a:endParaRPr lang="en-GB" dirty="0"/>
          </a:p>
          <a:p>
            <a:pPr marL="0" indent="0">
              <a:lnSpc>
                <a:spcPct val="100000"/>
              </a:lnSpc>
              <a:buNone/>
            </a:pPr>
            <a:endParaRPr lang="en-GB" sz="2400" dirty="0"/>
          </a:p>
          <a:p>
            <a:pPr marL="0" indent="0">
              <a:buNone/>
            </a:pPr>
            <a:endParaRPr lang="en-GB" sz="3600" dirty="0"/>
          </a:p>
        </p:txBody>
      </p:sp>
      <p:sp>
        <p:nvSpPr>
          <p:cNvPr id="5" name="TextBox 4"/>
          <p:cNvSpPr txBox="1"/>
          <p:nvPr/>
        </p:nvSpPr>
        <p:spPr>
          <a:xfrm>
            <a:off x="1953452" y="1478703"/>
            <a:ext cx="65" cy="369332"/>
          </a:xfrm>
          <a:prstGeom prst="rect">
            <a:avLst/>
          </a:prstGeom>
          <a:noFill/>
        </p:spPr>
        <p:txBody>
          <a:bodyPr wrap="none" lIns="0" tIns="0" rIns="0" bIns="0" rtlCol="0">
            <a:spAutoFit/>
          </a:bodyPr>
          <a:lstStyle/>
          <a:p>
            <a:endParaRPr lang="en-GB" sz="2400" dirty="0"/>
          </a:p>
        </p:txBody>
      </p:sp>
      <p:sp>
        <p:nvSpPr>
          <p:cNvPr id="24" name="TextBox 23">
            <a:extLst>
              <a:ext uri="{FF2B5EF4-FFF2-40B4-BE49-F238E27FC236}">
                <a16:creationId xmlns:a16="http://schemas.microsoft.com/office/drawing/2014/main" id="{4FA40C5A-BFF0-7F4C-A81E-2594E979E4E6}"/>
              </a:ext>
            </a:extLst>
          </p:cNvPr>
          <p:cNvSpPr txBox="1"/>
          <p:nvPr/>
        </p:nvSpPr>
        <p:spPr>
          <a:xfrm>
            <a:off x="2591493" y="2652839"/>
            <a:ext cx="1393911"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1,000,000 </a:t>
            </a:r>
            <a:endParaRPr lang="en-GB" sz="2200" b="1" dirty="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A3F0C88E-2FF9-3846-891F-22595FC8AF86}"/>
              </a:ext>
            </a:extLst>
          </p:cNvPr>
          <p:cNvSpPr txBox="1"/>
          <p:nvPr/>
        </p:nvSpPr>
        <p:spPr>
          <a:xfrm>
            <a:off x="6186682" y="3344333"/>
            <a:ext cx="653696"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450</a:t>
            </a:r>
            <a:endParaRPr lang="en-GB" sz="2200" b="1"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2ACB0576-8502-924C-A061-28BB712EE2F3}"/>
              </a:ext>
            </a:extLst>
          </p:cNvPr>
          <p:cNvSpPr txBox="1"/>
          <p:nvPr/>
        </p:nvSpPr>
        <p:spPr>
          <a:xfrm>
            <a:off x="8529456" y="2991529"/>
            <a:ext cx="1502503"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38,500,000</a:t>
            </a:r>
            <a:endParaRPr lang="en-GB" sz="2000" b="1"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2F7C9A4-C374-4D7F-B35B-7B98717E7A6C}"/>
              </a:ext>
            </a:extLst>
          </p:cNvPr>
          <p:cNvSpPr txBox="1"/>
          <p:nvPr/>
        </p:nvSpPr>
        <p:spPr>
          <a:xfrm>
            <a:off x="8616705" y="3694229"/>
            <a:ext cx="1502503"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15,000,000</a:t>
            </a:r>
            <a:endParaRPr lang="en-GB"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52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9E00C8-46AC-C341-97A3-96EBFA5102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9317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58B4E3-E089-4641-8922-83CA6993EA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BAE7F59-563E-420F-B183-7C6F4D9CF1ED}"/>
              </a:ext>
            </a:extLst>
          </p:cNvPr>
          <p:cNvSpPr txBox="1"/>
          <p:nvPr/>
        </p:nvSpPr>
        <p:spPr>
          <a:xfrm>
            <a:off x="1254368" y="2877645"/>
            <a:ext cx="9652842" cy="2185214"/>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Create a poster to help others in your community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to recycle </a:t>
            </a:r>
            <a:r>
              <a:rPr lang="en-GB" sz="2400" b="1" dirty="0">
                <a:latin typeface="Arial" panose="020B0604020202020204" pitchFamily="34" charset="0"/>
                <a:cs typeface="Arial" panose="020B0604020202020204" pitchFamily="34" charset="0"/>
              </a:rPr>
              <a:t>more</a:t>
            </a:r>
            <a:r>
              <a:rPr lang="en-GB" sz="2400" dirty="0">
                <a:latin typeface="Arial" panose="020B0604020202020204" pitchFamily="34" charset="0"/>
                <a:cs typeface="Arial" panose="020B0604020202020204" pitchFamily="34" charset="0"/>
              </a:rPr>
              <a:t>, and recycle </a:t>
            </a:r>
            <a:r>
              <a:rPr lang="en-GB" sz="2400" b="1" dirty="0">
                <a:latin typeface="Arial" panose="020B0604020202020204" pitchFamily="34" charset="0"/>
                <a:cs typeface="Arial" panose="020B0604020202020204" pitchFamily="34" charset="0"/>
              </a:rPr>
              <a:t>better</a:t>
            </a:r>
            <a:r>
              <a:rPr lang="en-GB" sz="2400" dirty="0">
                <a:latin typeface="Arial" panose="020B0604020202020204" pitchFamily="34" charset="0"/>
                <a:cs typeface="Arial" panose="020B0604020202020204" pitchFamily="34" charset="0"/>
              </a:rPr>
              <a:t>. </a:t>
            </a:r>
          </a:p>
          <a:p>
            <a:pPr algn="ctr"/>
            <a:endParaRPr lang="en-GB" sz="20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Curriculum links: PSHE, Art, English</a:t>
            </a:r>
          </a:p>
          <a:p>
            <a:pPr algn="ctr"/>
            <a:r>
              <a:rPr lang="en-GB" sz="2000" dirty="0">
                <a:latin typeface="Arial" panose="020B0604020202020204" pitchFamily="34" charset="0"/>
                <a:cs typeface="Arial" panose="020B0604020202020204" pitchFamily="34" charset="0"/>
              </a:rPr>
              <a:t>Time required: 1 hour</a:t>
            </a:r>
          </a:p>
          <a:p>
            <a:endParaRPr lang="en-GB" sz="2800" dirty="0"/>
          </a:p>
        </p:txBody>
      </p:sp>
    </p:spTree>
    <p:extLst>
      <p:ext uri="{BB962C8B-B14F-4D97-AF65-F5344CB8AC3E}">
        <p14:creationId xmlns:p14="http://schemas.microsoft.com/office/powerpoint/2010/main" val="3095101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DF62FA7-E50B-BA49-87D7-C252C3FB9C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0090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A6A1DB-F51A-EE4B-8B08-CD20E37F92D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F6F9265-DB25-A948-A40D-2D7EC6F68421}"/>
              </a:ext>
            </a:extLst>
          </p:cNvPr>
          <p:cNvSpPr txBox="1"/>
          <p:nvPr/>
        </p:nvSpPr>
        <p:spPr>
          <a:xfrm>
            <a:off x="2021542" y="1710959"/>
            <a:ext cx="8135470" cy="784830"/>
          </a:xfrm>
          <a:prstGeom prst="rect">
            <a:avLst/>
          </a:prstGeom>
          <a:noFill/>
        </p:spPr>
        <p:txBody>
          <a:bodyPr wrap="square" rtlCol="0">
            <a:spAutoFit/>
          </a:bodyPr>
          <a:lstStyle/>
          <a:p>
            <a:r>
              <a:rPr lang="en-GB" sz="1500" b="1" dirty="0">
                <a:solidFill>
                  <a:srgbClr val="369236"/>
                </a:solidFill>
                <a:latin typeface="Arial" panose="020B0604020202020204" pitchFamily="34" charset="0"/>
                <a:cs typeface="Arial" panose="020B0604020202020204" pitchFamily="34" charset="0"/>
              </a:rPr>
              <a:t>This presentation guides pupils through creating a poster featuring an animal character that persuades their families and others in their community to recycle more, and better. Send photos of their posters to www.actionpack.co.uk for a chance to win a prize!</a:t>
            </a:r>
          </a:p>
        </p:txBody>
      </p:sp>
      <p:sp>
        <p:nvSpPr>
          <p:cNvPr id="14" name="TextBox 13">
            <a:extLst>
              <a:ext uri="{FF2B5EF4-FFF2-40B4-BE49-F238E27FC236}">
                <a16:creationId xmlns:a16="http://schemas.microsoft.com/office/drawing/2014/main" id="{4ABD56F7-9157-FC41-9887-8C0204622555}"/>
              </a:ext>
            </a:extLst>
          </p:cNvPr>
          <p:cNvSpPr txBox="1"/>
          <p:nvPr/>
        </p:nvSpPr>
        <p:spPr>
          <a:xfrm>
            <a:off x="2026023" y="2763326"/>
            <a:ext cx="4025153" cy="2400657"/>
          </a:xfrm>
          <a:prstGeom prst="rect">
            <a:avLst/>
          </a:prstGeom>
          <a:noFill/>
        </p:spPr>
        <p:txBody>
          <a:bodyPr wrap="square" rtlCol="0">
            <a:spAutoFit/>
          </a:bodyPr>
          <a:lstStyle/>
          <a:p>
            <a:r>
              <a:rPr lang="en-GB" sz="1200" b="1" dirty="0">
                <a:solidFill>
                  <a:srgbClr val="369236"/>
                </a:solidFill>
                <a:latin typeface="Arial" panose="020B0604020202020204" pitchFamily="34" charset="0"/>
                <a:cs typeface="Arial" panose="020B0604020202020204" pitchFamily="34" charset="0"/>
              </a:rPr>
              <a:t>Where to use this activity</a:t>
            </a:r>
            <a:endParaRPr lang="en-GB" sz="1200" dirty="0">
              <a:solidFill>
                <a:srgbClr val="369236"/>
              </a:solidFill>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This activity can be completed:</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in class</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as homework</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at breakfast or after-school clubs</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with an eco committee or school council</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in an out-of-school club.</a:t>
            </a:r>
          </a:p>
          <a:p>
            <a:br>
              <a:rPr lang="en-GB" sz="1050" dirty="0">
                <a:solidFill>
                  <a:srgbClr val="369236"/>
                </a:solidFill>
                <a:latin typeface="Arial" panose="020B0604020202020204" pitchFamily="34" charset="0"/>
                <a:cs typeface="Arial" panose="020B0604020202020204" pitchFamily="34" charset="0"/>
              </a:rPr>
            </a:br>
            <a:r>
              <a:rPr lang="en-GB" sz="1200" b="1" dirty="0">
                <a:solidFill>
                  <a:srgbClr val="369236"/>
                </a:solidFill>
                <a:latin typeface="Arial" panose="020B0604020202020204" pitchFamily="34" charset="0"/>
                <a:cs typeface="Arial" panose="020B0604020202020204" pitchFamily="34" charset="0"/>
              </a:rPr>
              <a:t>How to use this presentation</a:t>
            </a:r>
            <a:endParaRPr lang="en-GB" sz="1200" dirty="0">
              <a:solidFill>
                <a:srgbClr val="369236"/>
              </a:solidFill>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The teachers’ notes slides at the start of this presentation are hidden, so they won’t appear in presentation mode. </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There is additional information for teachers in the slide notes for each of the pupil slides (6-20). </a:t>
            </a:r>
            <a:endParaRPr lang="en-US" sz="1600" dirty="0"/>
          </a:p>
        </p:txBody>
      </p:sp>
      <p:sp>
        <p:nvSpPr>
          <p:cNvPr id="15" name="TextBox 14">
            <a:extLst>
              <a:ext uri="{FF2B5EF4-FFF2-40B4-BE49-F238E27FC236}">
                <a16:creationId xmlns:a16="http://schemas.microsoft.com/office/drawing/2014/main" id="{63225498-5763-6741-B236-C4D368FC3520}"/>
              </a:ext>
            </a:extLst>
          </p:cNvPr>
          <p:cNvSpPr txBox="1"/>
          <p:nvPr/>
        </p:nvSpPr>
        <p:spPr>
          <a:xfrm>
            <a:off x="6112476" y="2763326"/>
            <a:ext cx="4212141" cy="2516073"/>
          </a:xfrm>
          <a:prstGeom prst="rect">
            <a:avLst/>
          </a:prstGeom>
          <a:noFill/>
        </p:spPr>
        <p:txBody>
          <a:bodyPr wrap="square" rtlCol="0">
            <a:spAutoFit/>
          </a:bodyPr>
          <a:lstStyle/>
          <a:p>
            <a:r>
              <a:rPr lang="en-GB" sz="1050" b="1" dirty="0">
                <a:solidFill>
                  <a:srgbClr val="369236"/>
                </a:solidFill>
                <a:latin typeface="Arial" panose="020B0604020202020204" pitchFamily="34" charset="0"/>
                <a:cs typeface="Arial" panose="020B0604020202020204" pitchFamily="34" charset="0"/>
              </a:rPr>
              <a:t>How to use this activity</a:t>
            </a:r>
            <a:endParaRPr lang="en-GB" sz="1050" dirty="0">
              <a:solidFill>
                <a:srgbClr val="369236"/>
              </a:solidFill>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Depending on options chosen, this activity could be run over one or two 60 minute sessions, or elements omitted to suit your pupils and the timings of the school day. See the next slide for details on these options.</a:t>
            </a:r>
          </a:p>
          <a:p>
            <a:endParaRPr lang="en-GB" sz="1050" dirty="0">
              <a:latin typeface="Arial" panose="020B0604020202020204" pitchFamily="34" charset="0"/>
              <a:cs typeface="Arial" panose="020B0604020202020204" pitchFamily="34" charset="0"/>
            </a:endParaRPr>
          </a:p>
          <a:p>
            <a:r>
              <a:rPr lang="en-GB" sz="1050" b="1" dirty="0">
                <a:solidFill>
                  <a:srgbClr val="369236"/>
                </a:solidFill>
                <a:latin typeface="Arial" panose="020B0604020202020204" pitchFamily="34" charset="0"/>
                <a:cs typeface="Arial" panose="020B0604020202020204" pitchFamily="34" charset="0"/>
              </a:rPr>
              <a:t>Preparation</a:t>
            </a:r>
          </a:p>
          <a:p>
            <a:r>
              <a:rPr lang="en-GB" sz="1050" dirty="0">
                <a:latin typeface="Arial" panose="020B0604020202020204" pitchFamily="34" charset="0"/>
                <a:cs typeface="Arial" panose="020B0604020202020204" pitchFamily="34" charset="0"/>
              </a:rPr>
              <a:t>The activities in this presentation assume a good baseline knowledge of recycling from pupils. For a comprehensive introduction to recycling check out lesson one, Join the Action Pack. </a:t>
            </a:r>
          </a:p>
          <a:p>
            <a:br>
              <a:rPr lang="en-GB" sz="1050" dirty="0">
                <a:latin typeface="Arial" panose="020B0604020202020204" pitchFamily="34" charset="0"/>
                <a:cs typeface="Arial" panose="020B0604020202020204" pitchFamily="34" charset="0"/>
              </a:rPr>
            </a:br>
            <a:r>
              <a:rPr lang="en-GB" sz="1050" b="1" dirty="0">
                <a:solidFill>
                  <a:srgbClr val="369236"/>
                </a:solidFill>
                <a:latin typeface="Arial" panose="020B0604020202020204" pitchFamily="34" charset="0"/>
                <a:cs typeface="Arial" panose="020B0604020202020204" pitchFamily="34" charset="0"/>
              </a:rPr>
              <a:t>Follow up</a:t>
            </a:r>
            <a:endParaRPr lang="en-GB" sz="1050" dirty="0">
              <a:solidFill>
                <a:srgbClr val="369236"/>
              </a:solidFill>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Optional: Create a film to encourage your community to recycle more of the right things more often, using the Lights, Camera, Action Pack! presentation.</a:t>
            </a:r>
          </a:p>
        </p:txBody>
      </p:sp>
    </p:spTree>
    <p:extLst>
      <p:ext uri="{BB962C8B-B14F-4D97-AF65-F5344CB8AC3E}">
        <p14:creationId xmlns:p14="http://schemas.microsoft.com/office/powerpoint/2010/main" val="1249405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03A1D4-B971-D54F-BBC8-3B418AC01B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BC35A45-7EFA-4027-89D4-BBECCB9B3D92}"/>
              </a:ext>
            </a:extLst>
          </p:cNvPr>
          <p:cNvSpPr>
            <a:spLocks noGrp="1"/>
          </p:cNvSpPr>
          <p:nvPr>
            <p:ph idx="1"/>
          </p:nvPr>
        </p:nvSpPr>
        <p:spPr>
          <a:xfrm>
            <a:off x="1777800" y="1933620"/>
            <a:ext cx="8619966" cy="4127815"/>
          </a:xfrm>
        </p:spPr>
        <p:txBody>
          <a:bodyPr numCol="2" spcCol="360000">
            <a:normAutofit/>
          </a:bodyPr>
          <a:lstStyle/>
          <a:p>
            <a:pPr marL="0" indent="0">
              <a:buNone/>
            </a:pPr>
            <a:r>
              <a:rPr lang="en-GB" sz="1500" b="1" dirty="0">
                <a:solidFill>
                  <a:srgbClr val="369236"/>
                </a:solidFill>
                <a:latin typeface="Arial" panose="020B0604020202020204" pitchFamily="34" charset="0"/>
                <a:cs typeface="Arial" panose="020B0604020202020204" pitchFamily="34" charset="0"/>
              </a:rPr>
              <a:t>Why use this activity? </a:t>
            </a:r>
          </a:p>
          <a:p>
            <a:pPr marL="0" indent="0">
              <a:buNone/>
            </a:pPr>
            <a:r>
              <a:rPr lang="en-GB" sz="1100" b="1" dirty="0">
                <a:latin typeface="Arial" panose="020B0604020202020204" pitchFamily="34" charset="0"/>
                <a:cs typeface="Arial" panose="020B0604020202020204" pitchFamily="34" charset="0"/>
              </a:rPr>
              <a:t>This lesson was created in partnership with teachers </a:t>
            </a:r>
            <a:r>
              <a:rPr lang="en-GB" sz="1100" dirty="0">
                <a:latin typeface="Arial" panose="020B0604020202020204" pitchFamily="34" charset="0"/>
                <a:cs typeface="Arial" panose="020B0604020202020204" pitchFamily="34" charset="0"/>
              </a:rPr>
              <a:t>to make sure that it links to the curriculum and enhances learning. </a:t>
            </a:r>
          </a:p>
          <a:p>
            <a:r>
              <a:rPr lang="en-GB" sz="1100" dirty="0">
                <a:latin typeface="Arial" panose="020B0604020202020204" pitchFamily="34" charset="0"/>
                <a:cs typeface="Arial" panose="020B0604020202020204" pitchFamily="34" charset="0"/>
              </a:rPr>
              <a:t>The lesson helps to </a:t>
            </a:r>
            <a:r>
              <a:rPr lang="en-GB" sz="1100" b="1" dirty="0">
                <a:latin typeface="Arial" panose="020B0604020202020204" pitchFamily="34" charset="0"/>
                <a:cs typeface="Arial" panose="020B0604020202020204" pitchFamily="34" charset="0"/>
              </a:rPr>
              <a:t>inform, inspire and empower children </a:t>
            </a:r>
            <a:r>
              <a:rPr lang="en-GB" sz="1100" dirty="0">
                <a:latin typeface="Arial" panose="020B0604020202020204" pitchFamily="34" charset="0"/>
                <a:cs typeface="Arial" panose="020B0604020202020204" pitchFamily="34" charset="0"/>
              </a:rPr>
              <a:t>to get their voice heard and bring about change. </a:t>
            </a:r>
          </a:p>
          <a:p>
            <a:r>
              <a:rPr lang="en-GB" sz="1100" dirty="0">
                <a:latin typeface="Arial" panose="020B0604020202020204" pitchFamily="34" charset="0"/>
                <a:cs typeface="Arial" panose="020B0604020202020204" pitchFamily="34" charset="0"/>
              </a:rPr>
              <a:t>It also encourages pupils to become </a:t>
            </a:r>
            <a:r>
              <a:rPr lang="en-GB" sz="1100" b="1" dirty="0">
                <a:latin typeface="Arial" panose="020B0604020202020204" pitchFamily="34" charset="0"/>
                <a:cs typeface="Arial" panose="020B0604020202020204" pitchFamily="34" charset="0"/>
              </a:rPr>
              <a:t>active citizens </a:t>
            </a:r>
            <a:r>
              <a:rPr lang="en-GB" sz="1100" dirty="0">
                <a:latin typeface="Arial" panose="020B0604020202020204" pitchFamily="34" charset="0"/>
                <a:cs typeface="Arial" panose="020B0604020202020204" pitchFamily="34" charset="0"/>
              </a:rPr>
              <a:t>who make a positive contribution to society, helping to fulfil the requirements of </a:t>
            </a:r>
            <a:r>
              <a:rPr lang="en-GB" sz="1100" b="1" dirty="0">
                <a:latin typeface="Arial" panose="020B0604020202020204" pitchFamily="34" charset="0"/>
                <a:cs typeface="Arial" panose="020B0604020202020204" pitchFamily="34" charset="0"/>
              </a:rPr>
              <a:t>Ofsted</a:t>
            </a:r>
            <a:r>
              <a:rPr lang="en-GB" sz="1100" dirty="0">
                <a:latin typeface="Arial" panose="020B0604020202020204" pitchFamily="34" charset="0"/>
                <a:cs typeface="Arial" panose="020B0604020202020204" pitchFamily="34" charset="0"/>
              </a:rPr>
              <a:t> and promote </a:t>
            </a:r>
            <a:r>
              <a:rPr lang="en-GB" sz="1100" b="1" dirty="0">
                <a:latin typeface="Arial" panose="020B0604020202020204" pitchFamily="34" charset="0"/>
                <a:cs typeface="Arial" panose="020B0604020202020204" pitchFamily="34" charset="0"/>
              </a:rPr>
              <a:t>British values</a:t>
            </a:r>
            <a:r>
              <a:rPr lang="en-GB" sz="1100" dirty="0">
                <a:latin typeface="Arial" panose="020B0604020202020204" pitchFamily="34" charset="0"/>
                <a:cs typeface="Arial" panose="020B0604020202020204" pitchFamily="34" charset="0"/>
              </a:rPr>
              <a:t>. </a:t>
            </a:r>
          </a:p>
          <a:p>
            <a:r>
              <a:rPr lang="en-GB" sz="1100" dirty="0">
                <a:latin typeface="Arial" panose="020B0604020202020204" pitchFamily="34" charset="0"/>
                <a:cs typeface="Arial" panose="020B0604020202020204" pitchFamily="34" charset="0"/>
              </a:rPr>
              <a:t>This PowerPoint could form part of your audit and action plan for the </a:t>
            </a:r>
            <a:r>
              <a:rPr lang="en-GB" sz="1100" b="1" dirty="0">
                <a:latin typeface="Arial" panose="020B0604020202020204" pitchFamily="34" charset="0"/>
                <a:cs typeface="Arial" panose="020B0604020202020204" pitchFamily="34" charset="0"/>
              </a:rPr>
              <a:t>UNICEF Rights Respecting Schools Award</a:t>
            </a:r>
            <a:r>
              <a:rPr lang="en-GB" sz="1100" dirty="0">
                <a:latin typeface="Arial" panose="020B0604020202020204" pitchFamily="34" charset="0"/>
                <a:cs typeface="Arial" panose="020B0604020202020204" pitchFamily="34" charset="0"/>
              </a:rPr>
              <a:t>, or as part of your </a:t>
            </a:r>
            <a:r>
              <a:rPr lang="en-GB" sz="1100" b="1" dirty="0">
                <a:latin typeface="Arial" panose="020B0604020202020204" pitchFamily="34" charset="0"/>
                <a:cs typeface="Arial" panose="020B0604020202020204" pitchFamily="34" charset="0"/>
              </a:rPr>
              <a:t>Eco-Schools Award </a:t>
            </a:r>
            <a:r>
              <a:rPr lang="en-GB" sz="1100" dirty="0">
                <a:latin typeface="Arial" panose="020B0604020202020204" pitchFamily="34" charset="0"/>
                <a:cs typeface="Arial" panose="020B0604020202020204" pitchFamily="34" charset="0"/>
              </a:rPr>
              <a:t>action plan. </a:t>
            </a:r>
          </a:p>
          <a:p>
            <a:r>
              <a:rPr lang="en-GB" sz="1100" dirty="0">
                <a:latin typeface="Arial" panose="020B0604020202020204" pitchFamily="34" charset="0"/>
                <a:cs typeface="Arial" panose="020B0604020202020204" pitchFamily="34" charset="0"/>
              </a:rPr>
              <a:t>It includes </a:t>
            </a:r>
            <a:r>
              <a:rPr lang="en-GB" sz="1100" b="1" dirty="0">
                <a:latin typeface="Arial" panose="020B0604020202020204" pitchFamily="34" charset="0"/>
                <a:cs typeface="Arial" panose="020B0604020202020204" pitchFamily="34" charset="0"/>
              </a:rPr>
              <a:t>flexible resources </a:t>
            </a:r>
            <a:r>
              <a:rPr lang="en-GB" sz="1100" dirty="0">
                <a:latin typeface="Arial" panose="020B0604020202020204" pitchFamily="34" charset="0"/>
                <a:cs typeface="Arial" panose="020B0604020202020204" pitchFamily="34" charset="0"/>
              </a:rPr>
              <a:t>that can be used with small groups, a whole class, the entire school or the </a:t>
            </a:r>
            <a:r>
              <a:rPr lang="en-GB" sz="1100" b="1" dirty="0">
                <a:latin typeface="Arial" panose="020B0604020202020204" pitchFamily="34" charset="0"/>
                <a:cs typeface="Arial" panose="020B0604020202020204" pitchFamily="34" charset="0"/>
              </a:rPr>
              <a:t>School Council</a:t>
            </a:r>
            <a:r>
              <a:rPr lang="en-GB" sz="1100" dirty="0">
                <a:latin typeface="Arial" panose="020B0604020202020204" pitchFamily="34" charset="0"/>
                <a:cs typeface="Arial" panose="020B0604020202020204" pitchFamily="34" charset="0"/>
              </a:rPr>
              <a:t>.</a:t>
            </a:r>
          </a:p>
          <a:p>
            <a:r>
              <a:rPr lang="en-GB" sz="1100" dirty="0">
                <a:latin typeface="Arial" panose="020B0604020202020204" pitchFamily="34" charset="0"/>
                <a:cs typeface="Arial" panose="020B0604020202020204" pitchFamily="34" charset="0"/>
              </a:rPr>
              <a:t>Use this lesson to get people in your local area recycling more, helping to </a:t>
            </a:r>
            <a:r>
              <a:rPr lang="en-GB" sz="1100" b="1" dirty="0">
                <a:latin typeface="Arial" panose="020B0604020202020204" pitchFamily="34" charset="0"/>
                <a:cs typeface="Arial" panose="020B0604020202020204" pitchFamily="34" charset="0"/>
              </a:rPr>
              <a:t>conserve our planet’s precious resources.</a:t>
            </a:r>
          </a:p>
          <a:p>
            <a:r>
              <a:rPr lang="en-GB" sz="1100" dirty="0">
                <a:latin typeface="Arial" panose="020B0604020202020204" pitchFamily="34" charset="0"/>
                <a:cs typeface="Arial" panose="020B0604020202020204" pitchFamily="34" charset="0"/>
              </a:rPr>
              <a:t>By submitting the work your pupils produce in this lesson, you’ll be in with a chance to </a:t>
            </a:r>
            <a:r>
              <a:rPr lang="en-GB" sz="1100" b="1" dirty="0">
                <a:latin typeface="Arial" panose="020B0604020202020204" pitchFamily="34" charset="0"/>
                <a:cs typeface="Arial" panose="020B0604020202020204" pitchFamily="34" charset="0"/>
              </a:rPr>
              <a:t>win great prizes</a:t>
            </a:r>
            <a:r>
              <a:rPr lang="en-GB" sz="1100" dirty="0">
                <a:latin typeface="Arial" panose="020B0604020202020204" pitchFamily="34" charset="0"/>
                <a:cs typeface="Arial" panose="020B0604020202020204" pitchFamily="34" charset="0"/>
              </a:rPr>
              <a:t>.  </a:t>
            </a:r>
          </a:p>
          <a:p>
            <a:pPr marL="0" indent="0">
              <a:buNone/>
            </a:pPr>
            <a:r>
              <a:rPr lang="en-GB" sz="1500" b="1" dirty="0">
                <a:solidFill>
                  <a:srgbClr val="369236"/>
                </a:solidFill>
                <a:latin typeface="Arial" panose="020B0604020202020204" pitchFamily="34" charset="0"/>
                <a:cs typeface="Arial" panose="020B0604020202020204" pitchFamily="34" charset="0"/>
              </a:rPr>
              <a:t>Who produced this activity?</a:t>
            </a:r>
          </a:p>
          <a:p>
            <a:pPr marL="0" indent="0">
              <a:buNone/>
            </a:pPr>
            <a:r>
              <a:rPr lang="en-US" sz="1100" b="1" dirty="0">
                <a:latin typeface="Arial" panose="020B0604020202020204" pitchFamily="34" charset="0"/>
                <a:cs typeface="Arial" panose="020B0604020202020204" pitchFamily="34" charset="0"/>
              </a:rPr>
              <a:t>Recycle Now </a:t>
            </a:r>
            <a:r>
              <a:rPr lang="en-US" sz="1100" dirty="0">
                <a:latin typeface="Arial" panose="020B0604020202020204" pitchFamily="34" charset="0"/>
                <a:cs typeface="Arial" panose="020B0604020202020204" pitchFamily="34" charset="0"/>
              </a:rPr>
              <a:t>is an established brand that campaigns to encourage and motivate citizens to recycle more things, more often, from all around the home. We use our evidence, interventions and ground-breaking </a:t>
            </a:r>
            <a:r>
              <a:rPr lang="en-GB" sz="1100" dirty="0">
                <a:latin typeface="Arial" panose="020B0604020202020204" pitchFamily="34" charset="0"/>
                <a:cs typeface="Arial" panose="020B0604020202020204" pitchFamily="34" charset="0"/>
              </a:rPr>
              <a:t>behaviour</a:t>
            </a:r>
            <a:r>
              <a:rPr lang="en-US" sz="1100" dirty="0">
                <a:latin typeface="Arial" panose="020B0604020202020204" pitchFamily="34" charset="0"/>
                <a:cs typeface="Arial" panose="020B0604020202020204" pitchFamily="34" charset="0"/>
              </a:rPr>
              <a:t> change theory to motivate citizens to recycle.</a:t>
            </a:r>
          </a:p>
          <a:p>
            <a:pPr marL="0" indent="0">
              <a:buNone/>
            </a:pPr>
            <a:r>
              <a:rPr lang="en-US" sz="1100" dirty="0">
                <a:latin typeface="Arial" panose="020B0604020202020204" pitchFamily="34" charset="0"/>
                <a:cs typeface="Arial" panose="020B0604020202020204" pitchFamily="34" charset="0"/>
              </a:rPr>
              <a:t>For more information about Recycle Now visit: </a:t>
            </a:r>
            <a:r>
              <a:rPr lang="en-US" sz="1100" dirty="0">
                <a:latin typeface="Arial" panose="020B0604020202020204" pitchFamily="34" charset="0"/>
                <a:cs typeface="Arial" panose="020B0604020202020204" pitchFamily="34" charset="0"/>
                <a:hlinkClick r:id="rId4"/>
              </a:rPr>
              <a:t>www.recyclenow.com</a:t>
            </a: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You can also help to encourage recycling by adding the Recycling Locator to your website – email: </a:t>
            </a:r>
            <a:r>
              <a:rPr lang="en-US" sz="1100" dirty="0">
                <a:latin typeface="Arial" panose="020B0604020202020204" pitchFamily="34" charset="0"/>
                <a:cs typeface="Arial" panose="020B0604020202020204" pitchFamily="34" charset="0"/>
                <a:hlinkClick r:id="rId5"/>
              </a:rPr>
              <a:t>partnerenquiries@wrap.org.uk</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73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4D6384-7534-4A40-ACC3-0E457A8E34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4013059-C210-4780-BA71-EA7406AA22E5}"/>
              </a:ext>
            </a:extLst>
          </p:cNvPr>
          <p:cNvSpPr txBox="1"/>
          <p:nvPr/>
        </p:nvSpPr>
        <p:spPr>
          <a:xfrm>
            <a:off x="6096000" y="1678556"/>
            <a:ext cx="5338108" cy="4185761"/>
          </a:xfrm>
          <a:prstGeom prst="rect">
            <a:avLst/>
          </a:prstGeom>
          <a:noFill/>
        </p:spPr>
        <p:txBody>
          <a:bodyPr wrap="square" rtlCol="0">
            <a:spAutoFit/>
          </a:bodyPr>
          <a:lstStyle/>
          <a:p>
            <a:r>
              <a:rPr lang="en-GB" sz="1300" b="1" dirty="0">
                <a:solidFill>
                  <a:srgbClr val="369236"/>
                </a:solidFill>
                <a:latin typeface="Arial" panose="020B0604020202020204" pitchFamily="34" charset="0"/>
                <a:cs typeface="Arial" panose="020B0604020202020204" pitchFamily="34" charset="0"/>
              </a:rPr>
              <a:t>Science, Year 4</a:t>
            </a:r>
          </a:p>
          <a:p>
            <a:r>
              <a:rPr lang="en-GB" sz="1100" i="1" dirty="0">
                <a:latin typeface="Arial" panose="020B0604020202020204" pitchFamily="34" charset="0"/>
                <a:cs typeface="Arial" panose="020B0604020202020204" pitchFamily="34" charset="0"/>
              </a:rPr>
              <a:t>Living things and their habitats</a:t>
            </a:r>
            <a:endParaRPr lang="en-GB" sz="1300" b="1" dirty="0">
              <a:solidFill>
                <a:srgbClr val="369236"/>
              </a:solidFill>
              <a:latin typeface="Arial" panose="020B0604020202020204" pitchFamily="34" charset="0"/>
              <a:cs typeface="Arial" panose="020B0604020202020204" pitchFamily="34" charset="0"/>
            </a:endParaRPr>
          </a:p>
          <a:p>
            <a:endParaRPr lang="en-GB" sz="1100" i="1" dirty="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en-GB" sz="1100" dirty="0">
                <a:latin typeface="Arial" panose="020B0604020202020204" pitchFamily="34" charset="0"/>
                <a:cs typeface="Arial" panose="020B0604020202020204" pitchFamily="34" charset="0"/>
              </a:rPr>
              <a:t>recognise that environments can change and that this can sometimes pose dangers to living things.</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(Pupils should explore examples of human impact (both positive and negative) on environments, for example, the positive effects of nature reserves, ecologically planned parks, or garden ponds, and the negative effects of population and development, litter or deforestation)</a:t>
            </a:r>
            <a:endParaRPr lang="en-GB" sz="1100" i="1"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r>
              <a:rPr lang="en-GB" sz="1100" b="1" dirty="0">
                <a:solidFill>
                  <a:srgbClr val="369236"/>
                </a:solidFill>
                <a:latin typeface="Arial" panose="020B0604020202020204" pitchFamily="34" charset="0"/>
                <a:cs typeface="Arial" panose="020B0604020202020204" pitchFamily="34" charset="0"/>
              </a:rPr>
              <a:t>Ofsted School inspection handbook</a:t>
            </a:r>
          </a:p>
          <a:p>
            <a:r>
              <a:rPr lang="en-GB" sz="1100" dirty="0">
                <a:latin typeface="Arial" panose="020B0604020202020204" pitchFamily="34" charset="0"/>
                <a:cs typeface="Arial" panose="020B0604020202020204" pitchFamily="34" charset="0"/>
              </a:rPr>
              <a:t>'Pupils' spiritual, moral, social and cultural development (SMSC) equips them to be thoughtful, caring and active citizens in school and in wider society.’</a:t>
            </a:r>
          </a:p>
          <a:p>
            <a:endParaRPr lang="en-GB" sz="1100" b="1" dirty="0">
              <a:latin typeface="Arial" panose="020B0604020202020204" pitchFamily="34" charset="0"/>
              <a:cs typeface="Arial" panose="020B0604020202020204" pitchFamily="34" charset="0"/>
            </a:endParaRPr>
          </a:p>
          <a:p>
            <a:r>
              <a:rPr lang="en-GB" sz="1100" b="1" dirty="0">
                <a:solidFill>
                  <a:srgbClr val="369236"/>
                </a:solidFill>
                <a:latin typeface="Arial" panose="020B0604020202020204" pitchFamily="34" charset="0"/>
                <a:cs typeface="Arial" panose="020B0604020202020204" pitchFamily="34" charset="0"/>
              </a:rPr>
              <a:t>Promoting fundamental British values as part of SMSC in schools</a:t>
            </a:r>
          </a:p>
          <a:p>
            <a:r>
              <a:rPr lang="en-GB" sz="1100" dirty="0">
                <a:latin typeface="Arial" panose="020B0604020202020204" pitchFamily="34" charset="0"/>
                <a:cs typeface="Arial" panose="020B0604020202020204" pitchFamily="34" charset="0"/>
              </a:rPr>
              <a:t>'Through their provision of SMSC, schools should… encourage students to accept responsibility for their behaviour, show initiative, and to understand how they can contribute positively to the lives of those living and working in the locality of the school and to society more widely.’</a:t>
            </a:r>
          </a:p>
          <a:p>
            <a:endParaRPr lang="en-GB" sz="1100" b="1" dirty="0">
              <a:latin typeface="Arial" panose="020B0604020202020204" pitchFamily="34" charset="0"/>
              <a:cs typeface="Arial" panose="020B0604020202020204" pitchFamily="34" charset="0"/>
            </a:endParaRPr>
          </a:p>
          <a:p>
            <a:r>
              <a:rPr lang="en-GB" sz="1100" b="1" dirty="0" err="1">
                <a:solidFill>
                  <a:srgbClr val="369236"/>
                </a:solidFill>
                <a:latin typeface="Arial" panose="020B0604020202020204" pitchFamily="34" charset="0"/>
                <a:cs typeface="Arial" panose="020B0604020202020204" pitchFamily="34" charset="0"/>
              </a:rPr>
              <a:t>Unicef</a:t>
            </a:r>
            <a:r>
              <a:rPr lang="en-GB" sz="1100" b="1" dirty="0">
                <a:solidFill>
                  <a:srgbClr val="369236"/>
                </a:solidFill>
                <a:latin typeface="Arial" panose="020B0604020202020204" pitchFamily="34" charset="0"/>
                <a:cs typeface="Arial" panose="020B0604020202020204" pitchFamily="34" charset="0"/>
              </a:rPr>
              <a:t> Level 1 Rights Respecting Schools Award</a:t>
            </a:r>
          </a:p>
          <a:p>
            <a:r>
              <a:rPr lang="en-GB" sz="1100" dirty="0">
                <a:latin typeface="Arial" panose="020B0604020202020204" pitchFamily="34" charset="0"/>
                <a:cs typeface="Arial" panose="020B0604020202020204" pitchFamily="34" charset="0"/>
              </a:rPr>
              <a:t>'Children and young people are beginning to see themselves as rights respecting global citizens and advocates for fairness and children’s rights locally and globally.’</a:t>
            </a:r>
          </a:p>
        </p:txBody>
      </p:sp>
      <p:sp>
        <p:nvSpPr>
          <p:cNvPr id="7" name="TextBox 6">
            <a:extLst>
              <a:ext uri="{FF2B5EF4-FFF2-40B4-BE49-F238E27FC236}">
                <a16:creationId xmlns:a16="http://schemas.microsoft.com/office/drawing/2014/main" id="{6C0F229B-5BB0-4F84-A5B0-873FF2B16C45}"/>
              </a:ext>
            </a:extLst>
          </p:cNvPr>
          <p:cNvSpPr txBox="1"/>
          <p:nvPr/>
        </p:nvSpPr>
        <p:spPr>
          <a:xfrm>
            <a:off x="859660" y="1678556"/>
            <a:ext cx="5178312" cy="3400931"/>
          </a:xfrm>
          <a:prstGeom prst="rect">
            <a:avLst/>
          </a:prstGeom>
          <a:noFill/>
        </p:spPr>
        <p:txBody>
          <a:bodyPr wrap="square" rtlCol="0">
            <a:spAutoFit/>
          </a:bodyPr>
          <a:lstStyle/>
          <a:p>
            <a:r>
              <a:rPr lang="en-GB" sz="1300" b="1" dirty="0">
                <a:solidFill>
                  <a:srgbClr val="369236"/>
                </a:solidFill>
                <a:latin typeface="Arial" panose="020B0604020202020204" pitchFamily="34" charset="0"/>
                <a:cs typeface="Arial" panose="020B0604020202020204" pitchFamily="34" charset="0"/>
              </a:rPr>
              <a:t>PSHE Association Programme of Study, England</a:t>
            </a:r>
          </a:p>
          <a:p>
            <a:r>
              <a:rPr lang="en-GB" sz="1100" i="1" dirty="0">
                <a:latin typeface="Arial" panose="020B0604020202020204" pitchFamily="34" charset="0"/>
                <a:cs typeface="Arial" panose="020B0604020202020204" pitchFamily="34" charset="0"/>
              </a:rPr>
              <a:t>Core Theme 3: Living in the wider world</a:t>
            </a:r>
          </a:p>
          <a:p>
            <a:endParaRPr lang="en-GB" sz="1100" i="1" dirty="0">
              <a:latin typeface="Arial" panose="020B0604020202020204" pitchFamily="34" charset="0"/>
              <a:cs typeface="Arial" panose="020B0604020202020204" pitchFamily="34" charset="0"/>
            </a:endParaRPr>
          </a:p>
          <a:p>
            <a:r>
              <a:rPr lang="en-GB" sz="1100" b="1" i="1" dirty="0">
                <a:latin typeface="Arial" panose="020B0604020202020204" pitchFamily="34" charset="0"/>
                <a:cs typeface="Arial" panose="020B0604020202020204" pitchFamily="34" charset="0"/>
              </a:rPr>
              <a:t>KS2</a:t>
            </a:r>
          </a:p>
          <a:p>
            <a:pPr marL="171450" indent="-171450">
              <a:spcBef>
                <a:spcPts val="0"/>
              </a:spcBef>
              <a:buFont typeface="Arial" panose="020B0604020202020204" pitchFamily="34" charset="0"/>
              <a:buChar char="•"/>
            </a:pPr>
            <a:r>
              <a:rPr lang="en-GB" sz="1100" dirty="0">
                <a:latin typeface="Arial" panose="020B0604020202020204" pitchFamily="34" charset="0"/>
                <a:cs typeface="Arial" panose="020B0604020202020204" pitchFamily="34" charset="0"/>
              </a:rPr>
              <a:t>L1. to research, discuss and debate topical issues, problems and events that are of concern to them and offer their recommendations to appropriate people </a:t>
            </a:r>
          </a:p>
          <a:p>
            <a:pPr marL="171450" indent="-171450">
              <a:spcBef>
                <a:spcPts val="0"/>
              </a:spcBef>
              <a:buFont typeface="Arial" panose="020B0604020202020204" pitchFamily="34" charset="0"/>
              <a:buChar char="•"/>
            </a:pPr>
            <a:r>
              <a:rPr lang="en-GB" sz="1100" dirty="0">
                <a:latin typeface="Arial" panose="020B0604020202020204" pitchFamily="34" charset="0"/>
                <a:cs typeface="Arial" panose="020B0604020202020204" pitchFamily="34" charset="0"/>
              </a:rPr>
              <a:t>L7. that they have different kinds of responsibilities, rights and duties at home, at school, in the community and towards the environment; to continue to develop the skills to exercise these responsibilities  </a:t>
            </a:r>
          </a:p>
          <a:p>
            <a:pPr marL="171450" indent="-171450">
              <a:spcBef>
                <a:spcPts val="0"/>
              </a:spcBef>
              <a:buFont typeface="Arial" panose="020B0604020202020204" pitchFamily="34" charset="0"/>
              <a:buChar char="•"/>
            </a:pPr>
            <a:r>
              <a:rPr lang="en-GB" sz="1100" dirty="0">
                <a:latin typeface="Arial" panose="020B0604020202020204" pitchFamily="34" charset="0"/>
                <a:cs typeface="Arial" panose="020B0604020202020204" pitchFamily="34" charset="0"/>
              </a:rPr>
              <a:t>L10. to recognise the role of voluntary, community and pressure groups, especially in relation to health and wellbeing </a:t>
            </a:r>
          </a:p>
          <a:p>
            <a:pPr marL="171450" indent="-171450">
              <a:spcBef>
                <a:spcPts val="0"/>
              </a:spcBef>
              <a:buFont typeface="Arial" panose="020B0604020202020204" pitchFamily="34" charset="0"/>
              <a:buChar char="•"/>
            </a:pPr>
            <a:r>
              <a:rPr lang="en-GB" sz="1100" dirty="0">
                <a:latin typeface="Arial" panose="020B0604020202020204" pitchFamily="34" charset="0"/>
                <a:cs typeface="Arial" panose="020B0604020202020204" pitchFamily="34" charset="0"/>
              </a:rPr>
              <a:t>L15. that resources can be allocated in different ways and that these economic choices affect individuals, communities and the sustainability of the environment across the world</a:t>
            </a:r>
          </a:p>
          <a:p>
            <a:pPr lvl="0"/>
            <a:endParaRPr lang="en-GB" sz="1300" b="1" dirty="0">
              <a:solidFill>
                <a:srgbClr val="369236"/>
              </a:solidFill>
              <a:latin typeface="Arial" panose="020B0604020202020204" pitchFamily="34" charset="0"/>
              <a:cs typeface="Arial" panose="020B0604020202020204" pitchFamily="34" charset="0"/>
            </a:endParaRPr>
          </a:p>
          <a:p>
            <a:pPr lvl="0"/>
            <a:r>
              <a:rPr lang="en-GB" sz="1300" b="1" dirty="0">
                <a:solidFill>
                  <a:srgbClr val="369236"/>
                </a:solidFill>
                <a:latin typeface="Arial" panose="020B0604020202020204" pitchFamily="34" charset="0"/>
                <a:cs typeface="Arial" panose="020B0604020202020204" pitchFamily="34" charset="0"/>
              </a:rPr>
              <a:t>Northern Ireland, Key Stage 2</a:t>
            </a:r>
            <a:endParaRPr lang="en-GB" sz="1100" b="1" i="1" dirty="0">
              <a:solidFill>
                <a:prstClr val="black"/>
              </a:solidFill>
              <a:latin typeface="Arial" panose="020B0604020202020204" pitchFamily="34" charset="0"/>
              <a:cs typeface="Arial" panose="020B0604020202020204" pitchFamily="34" charset="0"/>
            </a:endParaRPr>
          </a:p>
          <a:p>
            <a:pPr lvl="0"/>
            <a:r>
              <a:rPr lang="en-GB" sz="1100" i="1" dirty="0">
                <a:solidFill>
                  <a:prstClr val="black"/>
                </a:solidFill>
                <a:latin typeface="Arial" panose="020B0604020202020204" pitchFamily="34" charset="0"/>
                <a:cs typeface="Arial" panose="020B0604020202020204" pitchFamily="34" charset="0"/>
              </a:rPr>
              <a:t>The World Around Us</a:t>
            </a:r>
          </a:p>
          <a:p>
            <a:pPr marL="171450" lvl="0" indent="-171450">
              <a:buFont typeface="Arial" panose="020B0604020202020204" pitchFamily="34" charset="0"/>
              <a:buChar char="•"/>
            </a:pPr>
            <a:r>
              <a:rPr lang="en-US" sz="1100" dirty="0">
                <a:solidFill>
                  <a:prstClr val="black"/>
                </a:solidFill>
                <a:latin typeface="Arial" panose="020B0604020202020204" pitchFamily="34" charset="0"/>
                <a:cs typeface="Arial" panose="020B0604020202020204" pitchFamily="34" charset="0"/>
              </a:rPr>
              <a:t>pupils should be enabled to explore how waste can be reduced, reused or recycled and how this can be beneficial.</a:t>
            </a:r>
            <a:endParaRPr lang="en-US" dirty="0"/>
          </a:p>
        </p:txBody>
      </p:sp>
    </p:spTree>
    <p:extLst>
      <p:ext uri="{BB962C8B-B14F-4D97-AF65-F5344CB8AC3E}">
        <p14:creationId xmlns:p14="http://schemas.microsoft.com/office/powerpoint/2010/main" val="2259641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F8F5F2C-F608-4A43-9325-E50208D71D4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17585"/>
            <a:ext cx="12192000" cy="6858000"/>
          </a:xfrm>
          <a:prstGeom prst="rect">
            <a:avLst/>
          </a:prstGeom>
        </p:spPr>
      </p:pic>
      <p:pic>
        <p:nvPicPr>
          <p:cNvPr id="1032" name="Picture 8" descr="Spray with detergent isolated on white background">
            <a:extLst>
              <a:ext uri="{FF2B5EF4-FFF2-40B4-BE49-F238E27FC236}">
                <a16:creationId xmlns:a16="http://schemas.microsoft.com/office/drawing/2014/main" id="{6788165D-D060-440E-A4EC-1C5B47455AE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577714" y="7254789"/>
            <a:ext cx="1420058" cy="22010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67EF8FD-69E4-D048-A004-5D044358C65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6158" t="1654" r="6194" b="-1654"/>
          <a:stretch/>
        </p:blipFill>
        <p:spPr>
          <a:xfrm>
            <a:off x="439505" y="1989113"/>
            <a:ext cx="2533278" cy="1918423"/>
          </a:xfrm>
          <a:prstGeom prst="cloud">
            <a:avLst/>
          </a:prstGeom>
        </p:spPr>
      </p:pic>
      <p:pic>
        <p:nvPicPr>
          <p:cNvPr id="5" name="Picture 4">
            <a:extLst>
              <a:ext uri="{FF2B5EF4-FFF2-40B4-BE49-F238E27FC236}">
                <a16:creationId xmlns:a16="http://schemas.microsoft.com/office/drawing/2014/main" id="{11A08DB4-B15D-4E45-91EB-DC8424F2E63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4693" t="17094" r="15895" b="-310"/>
          <a:stretch/>
        </p:blipFill>
        <p:spPr>
          <a:xfrm>
            <a:off x="5969770" y="1947460"/>
            <a:ext cx="2794934" cy="1945517"/>
          </a:xfrm>
          <a:prstGeom prst="cloud">
            <a:avLst/>
          </a:prstGeom>
        </p:spPr>
      </p:pic>
      <p:pic>
        <p:nvPicPr>
          <p:cNvPr id="9" name="Picture 8">
            <a:extLst>
              <a:ext uri="{FF2B5EF4-FFF2-40B4-BE49-F238E27FC236}">
                <a16:creationId xmlns:a16="http://schemas.microsoft.com/office/drawing/2014/main" id="{7A17A0C6-A30B-F84A-994F-6DDFC319DF3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4731" t="-18" r="10889" b="5605"/>
          <a:stretch/>
        </p:blipFill>
        <p:spPr>
          <a:xfrm>
            <a:off x="6235845" y="3967103"/>
            <a:ext cx="2612778" cy="1948211"/>
          </a:xfrm>
          <a:prstGeom prst="cloud">
            <a:avLst/>
          </a:prstGeom>
        </p:spPr>
      </p:pic>
      <p:pic>
        <p:nvPicPr>
          <p:cNvPr id="15" name="Picture 14">
            <a:extLst>
              <a:ext uri="{FF2B5EF4-FFF2-40B4-BE49-F238E27FC236}">
                <a16:creationId xmlns:a16="http://schemas.microsoft.com/office/drawing/2014/main" id="{1094BF49-ECEF-8845-8446-EB4137B81ED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2960" t="16727" r="17729" b="5376"/>
          <a:stretch/>
        </p:blipFill>
        <p:spPr>
          <a:xfrm>
            <a:off x="3198402" y="3892977"/>
            <a:ext cx="2798108" cy="2096464"/>
          </a:xfrm>
          <a:prstGeom prst="cloud">
            <a:avLst/>
          </a:prstGeom>
        </p:spPr>
      </p:pic>
      <p:pic>
        <p:nvPicPr>
          <p:cNvPr id="21" name="Picture 20">
            <a:extLst>
              <a:ext uri="{FF2B5EF4-FFF2-40B4-BE49-F238E27FC236}">
                <a16:creationId xmlns:a16="http://schemas.microsoft.com/office/drawing/2014/main" id="{DADBC1B5-19A9-EF4A-9557-719E2BBC308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19965" t="24057" r="16454" b="5922"/>
          <a:stretch/>
        </p:blipFill>
        <p:spPr>
          <a:xfrm>
            <a:off x="439505" y="4128299"/>
            <a:ext cx="2533277" cy="1848085"/>
          </a:xfrm>
          <a:prstGeom prst="cloud">
            <a:avLst/>
          </a:prstGeom>
        </p:spPr>
      </p:pic>
      <p:pic>
        <p:nvPicPr>
          <p:cNvPr id="24" name="Picture 23">
            <a:extLst>
              <a:ext uri="{FF2B5EF4-FFF2-40B4-BE49-F238E27FC236}">
                <a16:creationId xmlns:a16="http://schemas.microsoft.com/office/drawing/2014/main" id="{90609427-6F29-D243-9E53-0711D98DFDB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22412" t="6308" r="2828" b="7210"/>
          <a:stretch/>
        </p:blipFill>
        <p:spPr>
          <a:xfrm>
            <a:off x="9087958" y="3967103"/>
            <a:ext cx="2524350" cy="1948211"/>
          </a:xfrm>
          <a:prstGeom prst="cloud">
            <a:avLst/>
          </a:prstGeom>
        </p:spPr>
      </p:pic>
      <p:pic>
        <p:nvPicPr>
          <p:cNvPr id="26" name="Picture 25">
            <a:extLst>
              <a:ext uri="{FF2B5EF4-FFF2-40B4-BE49-F238E27FC236}">
                <a16:creationId xmlns:a16="http://schemas.microsoft.com/office/drawing/2014/main" id="{7F3DC6B2-95AE-8F47-9BEB-CDD829EB32D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1746" t="-27" r="3395" b="8548"/>
          <a:stretch/>
        </p:blipFill>
        <p:spPr>
          <a:xfrm>
            <a:off x="8942553" y="2039624"/>
            <a:ext cx="2794934" cy="1817400"/>
          </a:xfrm>
          <a:prstGeom prst="cloud">
            <a:avLst/>
          </a:prstGeom>
        </p:spPr>
      </p:pic>
      <p:pic>
        <p:nvPicPr>
          <p:cNvPr id="16" name="Picture 15">
            <a:extLst>
              <a:ext uri="{FF2B5EF4-FFF2-40B4-BE49-F238E27FC236}">
                <a16:creationId xmlns:a16="http://schemas.microsoft.com/office/drawing/2014/main" id="{EE3335FF-2B96-AD4D-884D-50BE63923D9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1044" t="5042" r="7216" b="174"/>
          <a:stretch/>
        </p:blipFill>
        <p:spPr>
          <a:xfrm>
            <a:off x="3162262" y="2104021"/>
            <a:ext cx="2635136" cy="1803515"/>
          </a:xfrm>
          <a:prstGeom prst="cloud">
            <a:avLst/>
          </a:prstGeom>
        </p:spPr>
      </p:pic>
    </p:spTree>
    <p:extLst>
      <p:ext uri="{BB962C8B-B14F-4D97-AF65-F5344CB8AC3E}">
        <p14:creationId xmlns:p14="http://schemas.microsoft.com/office/powerpoint/2010/main" val="133107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3612C6-90D4-314C-9BB2-07CEF92791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6BF7F30-019D-4B2F-956B-6112C9C58E74}"/>
              </a:ext>
            </a:extLst>
          </p:cNvPr>
          <p:cNvSpPr>
            <a:spLocks noGrp="1"/>
          </p:cNvSpPr>
          <p:nvPr>
            <p:ph idx="1"/>
          </p:nvPr>
        </p:nvSpPr>
        <p:spPr>
          <a:xfrm>
            <a:off x="2277533" y="2190221"/>
            <a:ext cx="7687734" cy="3138524"/>
          </a:xfrm>
        </p:spPr>
        <p:txBody>
          <a:bodyPr>
            <a:normAutofit/>
          </a:bodyPr>
          <a:lstStyle/>
          <a:p>
            <a:pPr marL="0" indent="0">
              <a:buNone/>
            </a:pPr>
            <a:r>
              <a:rPr lang="en-GB" sz="2400" dirty="0">
                <a:latin typeface="Arial" panose="020B0604020202020204" pitchFamily="34" charset="0"/>
                <a:cs typeface="Arial" panose="020B0604020202020204" pitchFamily="34" charset="0"/>
              </a:rPr>
              <a:t>Your mission: Create a poster to help others recycle </a:t>
            </a:r>
            <a:r>
              <a:rPr lang="en-GB" sz="2400" b="1" dirty="0">
                <a:solidFill>
                  <a:srgbClr val="369236"/>
                </a:solidFill>
                <a:latin typeface="Arial" panose="020B0604020202020204" pitchFamily="34" charset="0"/>
                <a:cs typeface="Arial" panose="020B0604020202020204" pitchFamily="34" charset="0"/>
              </a:rPr>
              <a:t>more</a:t>
            </a:r>
            <a:r>
              <a:rPr lang="en-GB" sz="2400" dirty="0">
                <a:latin typeface="Arial" panose="020B0604020202020204" pitchFamily="34" charset="0"/>
                <a:cs typeface="Arial" panose="020B0604020202020204" pitchFamily="34" charset="0"/>
              </a:rPr>
              <a:t>, and recycle</a:t>
            </a:r>
            <a:r>
              <a:rPr lang="en-GB" sz="2400" dirty="0">
                <a:solidFill>
                  <a:srgbClr val="369236"/>
                </a:solidFill>
                <a:latin typeface="Arial" panose="020B0604020202020204" pitchFamily="34" charset="0"/>
                <a:cs typeface="Arial" panose="020B0604020202020204" pitchFamily="34" charset="0"/>
              </a:rPr>
              <a:t> </a:t>
            </a:r>
            <a:r>
              <a:rPr lang="en-GB" sz="2400" b="1" dirty="0">
                <a:solidFill>
                  <a:srgbClr val="369236"/>
                </a:solidFill>
                <a:latin typeface="Arial" panose="020B0604020202020204" pitchFamily="34" charset="0"/>
                <a:cs typeface="Arial" panose="020B0604020202020204" pitchFamily="34" charset="0"/>
              </a:rPr>
              <a:t>better</a:t>
            </a:r>
            <a:r>
              <a:rPr lang="en-GB" sz="2400" dirty="0">
                <a:latin typeface="Arial" panose="020B0604020202020204" pitchFamily="34" charset="0"/>
                <a:cs typeface="Arial" panose="020B0604020202020204" pitchFamily="34" charset="0"/>
              </a:rPr>
              <a:t>. </a:t>
            </a:r>
          </a:p>
          <a:p>
            <a:r>
              <a:rPr lang="en-GB" sz="2000" b="1" dirty="0">
                <a:solidFill>
                  <a:srgbClr val="369236"/>
                </a:solidFill>
                <a:latin typeface="Arial" panose="020B0604020202020204" pitchFamily="34" charset="0"/>
                <a:cs typeface="Arial" panose="020B0604020202020204" pitchFamily="34" charset="0"/>
              </a:rPr>
              <a:t>Task 1: </a:t>
            </a:r>
            <a:r>
              <a:rPr lang="en-GB" sz="2000" dirty="0">
                <a:latin typeface="Arial" panose="020B0604020202020204" pitchFamily="34" charset="0"/>
                <a:cs typeface="Arial" panose="020B0604020202020204" pitchFamily="34" charset="0"/>
              </a:rPr>
              <a:t>Create a memorable animal character to feature on your poster</a:t>
            </a:r>
          </a:p>
          <a:p>
            <a:r>
              <a:rPr lang="en-GB" sz="2000" b="1" dirty="0">
                <a:solidFill>
                  <a:srgbClr val="369236"/>
                </a:solidFill>
                <a:latin typeface="Arial" panose="020B0604020202020204" pitchFamily="34" charset="0"/>
                <a:cs typeface="Arial" panose="020B0604020202020204" pitchFamily="34" charset="0"/>
              </a:rPr>
              <a:t>Task 2: </a:t>
            </a:r>
            <a:r>
              <a:rPr lang="en-GB" sz="2000" dirty="0">
                <a:latin typeface="Arial" panose="020B0604020202020204" pitchFamily="34" charset="0"/>
                <a:cs typeface="Arial" panose="020B0604020202020204" pitchFamily="34" charset="0"/>
              </a:rPr>
              <a:t>Think about your audience and choose an inspiring message that will really make a difference to their behaviour </a:t>
            </a:r>
          </a:p>
          <a:p>
            <a:endParaRPr lang="en-GB" sz="2000" b="1" dirty="0">
              <a:solidFill>
                <a:srgbClr val="369236"/>
              </a:solidFill>
              <a:latin typeface="Arial" panose="020B0604020202020204" pitchFamily="34" charset="0"/>
              <a:cs typeface="Arial" panose="020B0604020202020204" pitchFamily="34" charset="0"/>
            </a:endParaRPr>
          </a:p>
          <a:p>
            <a:r>
              <a:rPr lang="en-GB" sz="2000" b="1" dirty="0">
                <a:solidFill>
                  <a:srgbClr val="369236"/>
                </a:solidFill>
                <a:latin typeface="Arial" panose="020B0604020202020204" pitchFamily="34" charset="0"/>
                <a:cs typeface="Arial" panose="020B0604020202020204" pitchFamily="34" charset="0"/>
              </a:rPr>
              <a:t>Task 3</a:t>
            </a:r>
            <a:r>
              <a:rPr lang="en-GB" sz="2000" dirty="0">
                <a:solidFill>
                  <a:srgbClr val="369236"/>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Share your work on the Action Pack website!</a:t>
            </a:r>
          </a:p>
          <a:p>
            <a:pPr marL="0" indent="0">
              <a:buNone/>
            </a:pPr>
            <a:endParaRPr lang="en-GB" dirty="0"/>
          </a:p>
        </p:txBody>
      </p:sp>
      <p:pic>
        <p:nvPicPr>
          <p:cNvPr id="13" name="Picture 12">
            <a:extLst>
              <a:ext uri="{FF2B5EF4-FFF2-40B4-BE49-F238E27FC236}">
                <a16:creationId xmlns:a16="http://schemas.microsoft.com/office/drawing/2014/main" id="{6C0F086F-6238-2A43-9651-15C1762E88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4805" y="4143619"/>
            <a:ext cx="5552160" cy="569058"/>
          </a:xfrm>
          <a:prstGeom prst="rect">
            <a:avLst/>
          </a:prstGeom>
        </p:spPr>
      </p:pic>
    </p:spTree>
    <p:extLst>
      <p:ext uri="{BB962C8B-B14F-4D97-AF65-F5344CB8AC3E}">
        <p14:creationId xmlns:p14="http://schemas.microsoft.com/office/powerpoint/2010/main" val="268511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58F25C-6FDF-FD48-B2D6-4A13734D20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E36A50F-5A89-43CA-94D3-494298624665}"/>
              </a:ext>
            </a:extLst>
          </p:cNvPr>
          <p:cNvSpPr>
            <a:spLocks noGrp="1"/>
          </p:cNvSpPr>
          <p:nvPr>
            <p:ph idx="1"/>
          </p:nvPr>
        </p:nvSpPr>
        <p:spPr>
          <a:xfrm>
            <a:off x="2271104" y="2188912"/>
            <a:ext cx="7992248" cy="2335792"/>
          </a:xfrm>
        </p:spPr>
        <p:txBody>
          <a:bodyPr numCol="1">
            <a:normAutofit/>
          </a:bodyPr>
          <a:lstStyle/>
          <a:p>
            <a:pPr marL="0" indent="0">
              <a:buNone/>
            </a:pPr>
            <a:r>
              <a:rPr lang="en-GB" sz="1800" b="1" dirty="0">
                <a:solidFill>
                  <a:srgbClr val="369236"/>
                </a:solidFill>
                <a:latin typeface="Arial" panose="020B0604020202020204" pitchFamily="34" charset="0"/>
                <a:cs typeface="Arial" panose="020B0604020202020204" pitchFamily="34" charset="0"/>
              </a:rPr>
              <a:t>Your first Action Pack task </a:t>
            </a:r>
            <a:r>
              <a:rPr lang="en-GB" sz="1800" dirty="0">
                <a:latin typeface="Arial" panose="020B0604020202020204" pitchFamily="34" charset="0"/>
                <a:cs typeface="Arial" panose="020B0604020202020204" pitchFamily="34" charset="0"/>
              </a:rPr>
              <a:t>is to create your own character to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inspire others to recycle</a:t>
            </a:r>
          </a:p>
          <a:p>
            <a:pPr marL="0" indent="0">
              <a:buNone/>
            </a:pPr>
            <a:r>
              <a:rPr lang="en-GB" sz="1600" dirty="0">
                <a:latin typeface="Arial" panose="020B0604020202020204" pitchFamily="34" charset="0"/>
                <a:cs typeface="Arial" panose="020B0604020202020204" pitchFamily="34" charset="0"/>
              </a:rPr>
              <a:t>Remember, your character should be:</a:t>
            </a:r>
          </a:p>
          <a:p>
            <a:r>
              <a:rPr lang="en-GB" sz="1600" b="1" dirty="0">
                <a:solidFill>
                  <a:srgbClr val="369236"/>
                </a:solidFill>
                <a:latin typeface="Arial" panose="020B0604020202020204" pitchFamily="34" charset="0"/>
                <a:cs typeface="Arial" panose="020B0604020202020204" pitchFamily="34" charset="0"/>
              </a:rPr>
              <a:t>an animal or creature </a:t>
            </a:r>
            <a:r>
              <a:rPr lang="en-GB" sz="1600" dirty="0">
                <a:latin typeface="Arial" panose="020B0604020202020204" pitchFamily="34" charset="0"/>
                <a:cs typeface="Arial" panose="020B0604020202020204" pitchFamily="34" charset="0"/>
              </a:rPr>
              <a:t>(this can be any animal, from the sea, land, or sky!)</a:t>
            </a:r>
          </a:p>
          <a:p>
            <a:r>
              <a:rPr lang="en-GB" sz="1600" b="1" dirty="0">
                <a:solidFill>
                  <a:srgbClr val="369236"/>
                </a:solidFill>
                <a:latin typeface="Arial" panose="020B0604020202020204" pitchFamily="34" charset="0"/>
                <a:cs typeface="Arial" panose="020B0604020202020204" pitchFamily="34" charset="0"/>
              </a:rPr>
              <a:t>memorable</a:t>
            </a:r>
            <a:r>
              <a:rPr lang="en-GB" sz="1600" dirty="0">
                <a:latin typeface="Arial" panose="020B0604020202020204" pitchFamily="34" charset="0"/>
                <a:cs typeface="Arial" panose="020B0604020202020204" pitchFamily="34" charset="0"/>
              </a:rPr>
              <a:t> – what will make your character stand out to people who see your poster? What makes them different from other characters?</a:t>
            </a:r>
          </a:p>
          <a:p>
            <a:r>
              <a:rPr lang="en-GB" sz="1600" b="1" dirty="0">
                <a:solidFill>
                  <a:srgbClr val="369236"/>
                </a:solidFill>
                <a:latin typeface="Arial" panose="020B0604020202020204" pitchFamily="34" charset="0"/>
                <a:cs typeface="Arial" panose="020B0604020202020204" pitchFamily="34" charset="0"/>
              </a:rPr>
              <a:t>passionate about recycling </a:t>
            </a:r>
            <a:r>
              <a:rPr lang="en-GB" sz="1600" dirty="0">
                <a:latin typeface="Arial" panose="020B0604020202020204" pitchFamily="34" charset="0"/>
                <a:cs typeface="Arial" panose="020B0604020202020204" pitchFamily="34" charset="0"/>
              </a:rPr>
              <a:t>and ready to inspire others to recycle more and better! </a:t>
            </a:r>
          </a:p>
          <a:p>
            <a:pPr marL="0" indent="0">
              <a:buNone/>
            </a:pPr>
            <a:endParaRPr lang="en-GB" sz="1800" b="1" dirty="0">
              <a:solidFill>
                <a:srgbClr val="369236"/>
              </a:solidFill>
              <a:latin typeface="Arial" panose="020B0604020202020204" pitchFamily="34" charset="0"/>
              <a:cs typeface="Arial" panose="020B0604020202020204" pitchFamily="34" charset="0"/>
            </a:endParaRPr>
          </a:p>
          <a:p>
            <a:endParaRPr lang="en-GB" sz="2300" b="1" dirty="0"/>
          </a:p>
          <a:p>
            <a:pPr marL="0" indent="0">
              <a:buNone/>
            </a:pPr>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pPr marL="0" indent="0">
              <a:buNone/>
            </a:pPr>
            <a:endParaRPr lang="en-GB" dirty="0"/>
          </a:p>
        </p:txBody>
      </p:sp>
    </p:spTree>
    <p:extLst>
      <p:ext uri="{BB962C8B-B14F-4D97-AF65-F5344CB8AC3E}">
        <p14:creationId xmlns:p14="http://schemas.microsoft.com/office/powerpoint/2010/main" val="2071035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0BD714-20B0-7D42-BEE3-58B726E1E1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4F268F7-F68C-4B86-A474-6B5A970045A9}"/>
              </a:ext>
            </a:extLst>
          </p:cNvPr>
          <p:cNvSpPr>
            <a:spLocks noGrp="1"/>
          </p:cNvSpPr>
          <p:nvPr>
            <p:ph idx="1"/>
          </p:nvPr>
        </p:nvSpPr>
        <p:spPr>
          <a:xfrm>
            <a:off x="1418898" y="2574902"/>
            <a:ext cx="7768708" cy="883392"/>
          </a:xfrm>
        </p:spPr>
        <p:txBody>
          <a:bodyPr>
            <a:normAutofit/>
          </a:bodyPr>
          <a:lstStyle/>
          <a:p>
            <a:pPr marL="0" indent="0">
              <a:buNone/>
            </a:pPr>
            <a:r>
              <a:rPr lang="en-GB" sz="1800" b="1" dirty="0">
                <a:solidFill>
                  <a:srgbClr val="369236"/>
                </a:solidFill>
                <a:latin typeface="Arial" panose="020B0604020202020204" pitchFamily="34" charset="0"/>
                <a:cs typeface="Arial" panose="020B0604020202020204" pitchFamily="34" charset="0"/>
              </a:rPr>
              <a:t>Your second Action Pack task </a:t>
            </a:r>
            <a:r>
              <a:rPr lang="en-GB" sz="1800" dirty="0">
                <a:latin typeface="Arial" panose="020B0604020202020204" pitchFamily="34" charset="0"/>
                <a:cs typeface="Arial" panose="020B0604020202020204" pitchFamily="34" charset="0"/>
              </a:rPr>
              <a:t>is to think about your audience and decide on a message for your poster</a:t>
            </a:r>
          </a:p>
          <a:p>
            <a:endParaRPr lang="en-GB" dirty="0"/>
          </a:p>
          <a:p>
            <a:pPr marL="0" indent="0">
              <a:buNone/>
            </a:pPr>
            <a:endParaRPr lang="en-GB" dirty="0"/>
          </a:p>
          <a:p>
            <a:pPr marL="0" indent="0">
              <a:buNone/>
            </a:pPr>
            <a:endParaRPr lang="en-GB" dirty="0"/>
          </a:p>
        </p:txBody>
      </p:sp>
      <p:sp>
        <p:nvSpPr>
          <p:cNvPr id="4" name="TextBox 3">
            <a:extLst>
              <a:ext uri="{FF2B5EF4-FFF2-40B4-BE49-F238E27FC236}">
                <a16:creationId xmlns:a16="http://schemas.microsoft.com/office/drawing/2014/main" id="{BE37061A-8040-45BF-B047-204A7D619202}"/>
              </a:ext>
            </a:extLst>
          </p:cNvPr>
          <p:cNvSpPr txBox="1"/>
          <p:nvPr/>
        </p:nvSpPr>
        <p:spPr>
          <a:xfrm>
            <a:off x="1418899" y="3218915"/>
            <a:ext cx="5552174" cy="1107996"/>
          </a:xfrm>
          <a:prstGeom prst="rect">
            <a:avLst/>
          </a:prstGeom>
          <a:noFill/>
        </p:spPr>
        <p:txBody>
          <a:bodyPr wrap="square" rtlCol="0">
            <a:spAutoFit/>
          </a:bodyPr>
          <a:lstStyle/>
          <a:p>
            <a:r>
              <a:rPr lang="en-GB" b="1" dirty="0">
                <a:solidFill>
                  <a:srgbClr val="369236"/>
                </a:solidFill>
                <a:latin typeface="Arial" panose="020B0604020202020204" pitchFamily="34" charset="0"/>
                <a:cs typeface="Arial" panose="020B0604020202020204" pitchFamily="34" charset="0"/>
              </a:rPr>
              <a:t>Audience</a:t>
            </a:r>
          </a:p>
          <a:p>
            <a:r>
              <a:rPr lang="en-GB" sz="1600" dirty="0">
                <a:latin typeface="Arial" panose="020B0604020202020204" pitchFamily="34" charset="0"/>
                <a:cs typeface="Arial" panose="020B0604020202020204" pitchFamily="34" charset="0"/>
              </a:rPr>
              <a:t>Think about: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Who</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is your main audience?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What is most important for them to know? </a:t>
            </a:r>
          </a:p>
        </p:txBody>
      </p:sp>
      <p:sp>
        <p:nvSpPr>
          <p:cNvPr id="7" name="TextBox 6">
            <a:extLst>
              <a:ext uri="{FF2B5EF4-FFF2-40B4-BE49-F238E27FC236}">
                <a16:creationId xmlns:a16="http://schemas.microsoft.com/office/drawing/2014/main" id="{E88C52D2-8668-4AFF-AA9A-8B1D330157A0}"/>
              </a:ext>
            </a:extLst>
          </p:cNvPr>
          <p:cNvSpPr txBox="1"/>
          <p:nvPr/>
        </p:nvSpPr>
        <p:spPr>
          <a:xfrm>
            <a:off x="1418898" y="4377711"/>
            <a:ext cx="7248999" cy="1600438"/>
          </a:xfrm>
          <a:prstGeom prst="rect">
            <a:avLst/>
          </a:prstGeom>
          <a:noFill/>
        </p:spPr>
        <p:txBody>
          <a:bodyPr wrap="square" rtlCol="0">
            <a:spAutoFit/>
          </a:bodyPr>
          <a:lstStyle/>
          <a:p>
            <a:r>
              <a:rPr lang="en-GB" b="1" dirty="0">
                <a:solidFill>
                  <a:srgbClr val="369236"/>
                </a:solidFill>
                <a:latin typeface="Arial" panose="020B0604020202020204" pitchFamily="34" charset="0"/>
                <a:cs typeface="Arial" panose="020B0604020202020204" pitchFamily="34" charset="0"/>
              </a:rPr>
              <a:t>Message</a:t>
            </a:r>
          </a:p>
          <a:p>
            <a:r>
              <a:rPr lang="en-GB" sz="1600" dirty="0">
                <a:latin typeface="Arial" panose="020B0604020202020204" pitchFamily="34" charset="0"/>
                <a:cs typeface="Arial" panose="020B0604020202020204" pitchFamily="34" charset="0"/>
              </a:rPr>
              <a:t>Your message should:</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inform</a:t>
            </a:r>
            <a:r>
              <a:rPr lang="en-GB" sz="1600" dirty="0">
                <a:latin typeface="Arial" panose="020B0604020202020204" pitchFamily="34" charset="0"/>
                <a:cs typeface="Arial" panose="020B0604020202020204" pitchFamily="34" charset="0"/>
              </a:rPr>
              <a:t> others about what can be recycled in your area</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inspire</a:t>
            </a:r>
            <a:r>
              <a:rPr lang="en-GB" sz="1600" dirty="0">
                <a:latin typeface="Arial" panose="020B0604020202020204" pitchFamily="34" charset="0"/>
                <a:cs typeface="Arial" panose="020B0604020202020204" pitchFamily="34" charset="0"/>
              </a:rPr>
              <a:t> your audience to </a:t>
            </a:r>
            <a:r>
              <a:rPr lang="en-GB" sz="1600" b="1" dirty="0">
                <a:latin typeface="Arial" panose="020B0604020202020204" pitchFamily="34" charset="0"/>
                <a:cs typeface="Arial" panose="020B0604020202020204" pitchFamily="34" charset="0"/>
              </a:rPr>
              <a:t>recycle more</a:t>
            </a:r>
            <a:r>
              <a:rPr lang="en-GB" sz="1600"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and recycle </a:t>
            </a:r>
            <a:r>
              <a:rPr lang="en-GB" sz="1600" b="1" dirty="0">
                <a:latin typeface="Arial" panose="020B0604020202020204" pitchFamily="34" charset="0"/>
                <a:cs typeface="Arial" panose="020B0604020202020204" pitchFamily="34" charset="0"/>
              </a:rPr>
              <a:t>better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be </a:t>
            </a:r>
            <a:r>
              <a:rPr lang="en-GB" sz="1600" b="1" dirty="0">
                <a:latin typeface="Arial" panose="020B0604020202020204" pitchFamily="34" charset="0"/>
                <a:cs typeface="Arial" panose="020B0604020202020204" pitchFamily="34" charset="0"/>
              </a:rPr>
              <a:t>clear</a:t>
            </a:r>
            <a:r>
              <a:rPr lang="en-GB" sz="1600" dirty="0">
                <a:latin typeface="Arial" panose="020B0604020202020204" pitchFamily="34" charset="0"/>
                <a:cs typeface="Arial" panose="020B0604020202020204" pitchFamily="34" charset="0"/>
              </a:rPr>
              <a:t> – don’t try to say too much at once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include some </a:t>
            </a:r>
            <a:r>
              <a:rPr lang="en-GB" sz="1600" b="1" dirty="0">
                <a:latin typeface="Arial" panose="020B0604020202020204" pitchFamily="34" charset="0"/>
                <a:cs typeface="Arial" panose="020B0604020202020204" pitchFamily="34" charset="0"/>
              </a:rPr>
              <a:t>interesting statistics and facts</a:t>
            </a:r>
          </a:p>
        </p:txBody>
      </p:sp>
    </p:spTree>
    <p:extLst>
      <p:ext uri="{BB962C8B-B14F-4D97-AF65-F5344CB8AC3E}">
        <p14:creationId xmlns:p14="http://schemas.microsoft.com/office/powerpoint/2010/main" val="2900523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7334</TotalTime>
  <Words>3446</Words>
  <Application>Microsoft Office PowerPoint</Application>
  <PresentationFormat>Widescreen</PresentationFormat>
  <Paragraphs>361</Paragraphs>
  <Slides>20</Slides>
  <Notes>16</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 the Action Pack!</dc:title>
  <dc:creator>Charles Ogden</dc:creator>
  <cp:lastModifiedBy>Max Hunt</cp:lastModifiedBy>
  <cp:revision>223</cp:revision>
  <dcterms:created xsi:type="dcterms:W3CDTF">2019-06-10T11:23:54Z</dcterms:created>
  <dcterms:modified xsi:type="dcterms:W3CDTF">2019-12-19T11:29:49Z</dcterms:modified>
</cp:coreProperties>
</file>